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handoutMasterIdLst>
    <p:handoutMasterId r:id="rId104"/>
  </p:handoutMasterIdLst>
  <p:sldIdLst>
    <p:sldId id="256" r:id="rId2"/>
    <p:sldId id="257" r:id="rId3"/>
    <p:sldId id="258" r:id="rId4"/>
    <p:sldId id="308" r:id="rId5"/>
    <p:sldId id="309" r:id="rId6"/>
    <p:sldId id="347" r:id="rId7"/>
    <p:sldId id="346" r:id="rId8"/>
    <p:sldId id="348" r:id="rId9"/>
    <p:sldId id="349" r:id="rId10"/>
    <p:sldId id="350" r:id="rId11"/>
    <p:sldId id="351" r:id="rId12"/>
    <p:sldId id="273" r:id="rId13"/>
    <p:sldId id="310"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12"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0" r:id="rId54"/>
    <p:sldId id="391" r:id="rId55"/>
    <p:sldId id="392" r:id="rId56"/>
    <p:sldId id="393" r:id="rId57"/>
    <p:sldId id="394" r:id="rId58"/>
    <p:sldId id="395" r:id="rId59"/>
    <p:sldId id="396" r:id="rId60"/>
    <p:sldId id="397" r:id="rId61"/>
    <p:sldId id="313"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314" r:id="rId77"/>
    <p:sldId id="412" r:id="rId78"/>
    <p:sldId id="413" r:id="rId79"/>
    <p:sldId id="315" r:id="rId80"/>
    <p:sldId id="414" r:id="rId81"/>
    <p:sldId id="415" r:id="rId82"/>
    <p:sldId id="417" r:id="rId83"/>
    <p:sldId id="416" r:id="rId84"/>
    <p:sldId id="317" r:id="rId85"/>
    <p:sldId id="318" r:id="rId86"/>
    <p:sldId id="418" r:id="rId87"/>
    <p:sldId id="419" r:id="rId88"/>
    <p:sldId id="420" r:id="rId89"/>
    <p:sldId id="421" r:id="rId90"/>
    <p:sldId id="422" r:id="rId91"/>
    <p:sldId id="423" r:id="rId92"/>
    <p:sldId id="424" r:id="rId93"/>
    <p:sldId id="425" r:id="rId94"/>
    <p:sldId id="330" r:id="rId95"/>
    <p:sldId id="426" r:id="rId96"/>
    <p:sldId id="427" r:id="rId97"/>
    <p:sldId id="428" r:id="rId98"/>
    <p:sldId id="429" r:id="rId99"/>
    <p:sldId id="430" r:id="rId100"/>
    <p:sldId id="331" r:id="rId101"/>
    <p:sldId id="270"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009999"/>
    <a:srgbClr val="FF9933"/>
    <a:srgbClr val="FF6600"/>
    <a:srgbClr val="FF7C80"/>
    <a:srgbClr val="FF3399"/>
    <a:srgbClr val="FF33CC"/>
    <a:srgbClr val="51ADB7"/>
    <a:srgbClr val="C1E2E5"/>
    <a:srgbClr val="7DC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2" autoAdjust="0"/>
    <p:restoredTop sz="87985" autoAdjust="0"/>
  </p:normalViewPr>
  <p:slideViewPr>
    <p:cSldViewPr snapToGrid="0">
      <p:cViewPr varScale="1">
        <p:scale>
          <a:sx n="101" d="100"/>
          <a:sy n="101" d="100"/>
        </p:scale>
        <p:origin x="1016" y="192"/>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t>2023/8/15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2023/8/15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11</a:t>
            </a:fld>
            <a:endParaRPr lang="zh-CN" altLang="en-US"/>
          </a:p>
        </p:txBody>
      </p:sp>
    </p:spTree>
    <p:extLst>
      <p:ext uri="{BB962C8B-B14F-4D97-AF65-F5344CB8AC3E}">
        <p14:creationId xmlns:p14="http://schemas.microsoft.com/office/powerpoint/2010/main" val="6914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30</a:t>
            </a:fld>
            <a:endParaRPr lang="zh-CN" altLang="en-US"/>
          </a:p>
        </p:txBody>
      </p:sp>
    </p:spTree>
    <p:extLst>
      <p:ext uri="{BB962C8B-B14F-4D97-AF65-F5344CB8AC3E}">
        <p14:creationId xmlns:p14="http://schemas.microsoft.com/office/powerpoint/2010/main" val="145063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31</a:t>
            </a:fld>
            <a:endParaRPr lang="zh-CN" altLang="en-US"/>
          </a:p>
        </p:txBody>
      </p:sp>
    </p:spTree>
    <p:extLst>
      <p:ext uri="{BB962C8B-B14F-4D97-AF65-F5344CB8AC3E}">
        <p14:creationId xmlns:p14="http://schemas.microsoft.com/office/powerpoint/2010/main" val="291182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36</a:t>
            </a:fld>
            <a:endParaRPr lang="zh-CN" altLang="en-US"/>
          </a:p>
        </p:txBody>
      </p:sp>
    </p:spTree>
    <p:extLst>
      <p:ext uri="{BB962C8B-B14F-4D97-AF65-F5344CB8AC3E}">
        <p14:creationId xmlns:p14="http://schemas.microsoft.com/office/powerpoint/2010/main" val="275862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101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t>2023/8/15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树的基本术语</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5" name="图片 4">
            <a:extLst>
              <a:ext uri="{FF2B5EF4-FFF2-40B4-BE49-F238E27FC236}">
                <a16:creationId xmlns:a16="http://schemas.microsoft.com/office/drawing/2014/main" id="{5FA29795-F51E-7FD1-5CB7-35484264F3BE}"/>
              </a:ext>
            </a:extLst>
          </p:cNvPr>
          <p:cNvPicPr>
            <a:picLocks noChangeAspect="1"/>
          </p:cNvPicPr>
          <p:nvPr/>
        </p:nvPicPr>
        <p:blipFill>
          <a:blip r:embed="rId2"/>
          <a:stretch>
            <a:fillRect/>
          </a:stretch>
        </p:blipFill>
        <p:spPr>
          <a:xfrm>
            <a:off x="4127498" y="1405174"/>
            <a:ext cx="6391989" cy="4085602"/>
          </a:xfrm>
          <a:prstGeom prst="rect">
            <a:avLst/>
          </a:prstGeom>
        </p:spPr>
      </p:pic>
      <p:sp>
        <p:nvSpPr>
          <p:cNvPr id="6" name="文本框 5">
            <a:extLst>
              <a:ext uri="{FF2B5EF4-FFF2-40B4-BE49-F238E27FC236}">
                <a16:creationId xmlns:a16="http://schemas.microsoft.com/office/drawing/2014/main" id="{E4BB199D-C5DD-1699-A136-818CD20E2114}"/>
              </a:ext>
            </a:extLst>
          </p:cNvPr>
          <p:cNvSpPr txBox="1"/>
          <p:nvPr/>
        </p:nvSpPr>
        <p:spPr>
          <a:xfrm>
            <a:off x="7776983" y="1309032"/>
            <a:ext cx="954107" cy="400110"/>
          </a:xfrm>
          <a:prstGeom prst="rect">
            <a:avLst/>
          </a:prstGeom>
          <a:noFill/>
        </p:spPr>
        <p:txBody>
          <a:bodyPr wrap="none" rtlCol="0">
            <a:spAutoFit/>
          </a:bodyPr>
          <a:lstStyle/>
          <a:p>
            <a:r>
              <a:rPr kumimoji="1" lang="zh-CN" altLang="en-US" sz="2000" b="1" dirty="0">
                <a:solidFill>
                  <a:srgbClr val="FF0000"/>
                </a:solidFill>
                <a:latin typeface="Microsoft YaHei" panose="020B0503020204020204" pitchFamily="34" charset="-122"/>
                <a:ea typeface="Microsoft YaHei" panose="020B0503020204020204" pitchFamily="34" charset="-122"/>
              </a:rPr>
              <a:t>结点度</a:t>
            </a:r>
          </a:p>
        </p:txBody>
      </p:sp>
      <p:sp>
        <p:nvSpPr>
          <p:cNvPr id="7" name="文本框 6">
            <a:extLst>
              <a:ext uri="{FF2B5EF4-FFF2-40B4-BE49-F238E27FC236}">
                <a16:creationId xmlns:a16="http://schemas.microsoft.com/office/drawing/2014/main" id="{C1F81613-5D21-4E22-E497-EA5CAB59421B}"/>
              </a:ext>
            </a:extLst>
          </p:cNvPr>
          <p:cNvSpPr txBox="1"/>
          <p:nvPr/>
        </p:nvSpPr>
        <p:spPr>
          <a:xfrm>
            <a:off x="5524269" y="1309032"/>
            <a:ext cx="1210588" cy="400110"/>
          </a:xfrm>
          <a:prstGeom prst="rect">
            <a:avLst/>
          </a:prstGeom>
          <a:noFill/>
        </p:spPr>
        <p:txBody>
          <a:bodyPr wrap="none" rtlCol="0">
            <a:spAutoFit/>
          </a:bodyPr>
          <a:lstStyle/>
          <a:p>
            <a:r>
              <a:rPr kumimoji="1" lang="zh-CN" altLang="en-US" sz="2000" b="1" dirty="0">
                <a:solidFill>
                  <a:srgbClr val="2E75B6"/>
                </a:solidFill>
                <a:latin typeface="Microsoft YaHei" panose="020B0503020204020204" pitchFamily="34" charset="-122"/>
                <a:ea typeface="Microsoft YaHei" panose="020B0503020204020204" pitchFamily="34" charset="-122"/>
              </a:rPr>
              <a:t>结点高度</a:t>
            </a:r>
          </a:p>
        </p:txBody>
      </p:sp>
      <p:sp>
        <p:nvSpPr>
          <p:cNvPr id="8" name="文本框 7">
            <a:extLst>
              <a:ext uri="{FF2B5EF4-FFF2-40B4-BE49-F238E27FC236}">
                <a16:creationId xmlns:a16="http://schemas.microsoft.com/office/drawing/2014/main" id="{17C6587B-7251-0DE7-B66B-56C09A346F0B}"/>
              </a:ext>
            </a:extLst>
          </p:cNvPr>
          <p:cNvSpPr txBox="1"/>
          <p:nvPr/>
        </p:nvSpPr>
        <p:spPr>
          <a:xfrm>
            <a:off x="7522331" y="1583217"/>
            <a:ext cx="314510" cy="400110"/>
          </a:xfrm>
          <a:prstGeom prst="rect">
            <a:avLst/>
          </a:prstGeom>
          <a:noFill/>
        </p:spPr>
        <p:txBody>
          <a:bodyPr wrap="none" rtlCol="0">
            <a:spAutoFit/>
          </a:bodyPr>
          <a:lstStyle/>
          <a:p>
            <a:r>
              <a:rPr kumimoji="1" lang="en-US" altLang="zh-CN" sz="2000" b="1" dirty="0">
                <a:solidFill>
                  <a:srgbClr val="FF0000"/>
                </a:solidFill>
              </a:rPr>
              <a:t>3</a:t>
            </a:r>
            <a:endParaRPr kumimoji="1" lang="zh-CN" altLang="en-US" sz="2000" b="1" dirty="0">
              <a:solidFill>
                <a:srgbClr val="FF0000"/>
              </a:solidFill>
            </a:endParaRPr>
          </a:p>
        </p:txBody>
      </p:sp>
      <p:sp>
        <p:nvSpPr>
          <p:cNvPr id="10" name="文本框 9">
            <a:extLst>
              <a:ext uri="{FF2B5EF4-FFF2-40B4-BE49-F238E27FC236}">
                <a16:creationId xmlns:a16="http://schemas.microsoft.com/office/drawing/2014/main" id="{3213FAF0-E772-DA4E-707E-EC70DB948E2D}"/>
              </a:ext>
            </a:extLst>
          </p:cNvPr>
          <p:cNvSpPr txBox="1"/>
          <p:nvPr/>
        </p:nvSpPr>
        <p:spPr>
          <a:xfrm>
            <a:off x="6694852" y="1583217"/>
            <a:ext cx="314510" cy="400110"/>
          </a:xfrm>
          <a:prstGeom prst="rect">
            <a:avLst/>
          </a:prstGeom>
          <a:noFill/>
        </p:spPr>
        <p:txBody>
          <a:bodyPr wrap="none" rtlCol="0">
            <a:spAutoFit/>
          </a:bodyPr>
          <a:lstStyle/>
          <a:p>
            <a:r>
              <a:rPr kumimoji="1" lang="en-US" altLang="zh-CN" sz="2000" b="1" dirty="0">
                <a:solidFill>
                  <a:srgbClr val="2E75B6"/>
                </a:solidFill>
              </a:rPr>
              <a:t>4</a:t>
            </a:r>
            <a:endParaRPr kumimoji="1" lang="zh-CN" altLang="en-US" sz="2000" b="1" dirty="0">
              <a:solidFill>
                <a:srgbClr val="2E75B6"/>
              </a:solidFill>
            </a:endParaRPr>
          </a:p>
        </p:txBody>
      </p:sp>
      <p:sp>
        <p:nvSpPr>
          <p:cNvPr id="37" name="文本框 36">
            <a:extLst>
              <a:ext uri="{FF2B5EF4-FFF2-40B4-BE49-F238E27FC236}">
                <a16:creationId xmlns:a16="http://schemas.microsoft.com/office/drawing/2014/main" id="{A63647E5-EB3B-AD68-9F13-2B064D34EF88}"/>
              </a:ext>
            </a:extLst>
          </p:cNvPr>
          <p:cNvSpPr txBox="1"/>
          <p:nvPr/>
        </p:nvSpPr>
        <p:spPr>
          <a:xfrm>
            <a:off x="10268941" y="1100981"/>
            <a:ext cx="1723549" cy="400110"/>
          </a:xfrm>
          <a:prstGeom prst="rect">
            <a:avLst/>
          </a:prstGeom>
          <a:noFill/>
        </p:spPr>
        <p:txBody>
          <a:bodyPr wrap="none" rtlCol="0">
            <a:spAutoFit/>
          </a:bodyPr>
          <a:lstStyle/>
          <a:p>
            <a:r>
              <a:rPr kumimoji="1" lang="zh-CN" altLang="en-US" sz="2000" dirty="0">
                <a:solidFill>
                  <a:schemeClr val="accent6">
                    <a:lumMod val="75000"/>
                  </a:schemeClr>
                </a:solidFill>
                <a:latin typeface="Microsoft YaHei" panose="020B0503020204020204" pitchFamily="34" charset="-122"/>
                <a:ea typeface="Microsoft YaHei" panose="020B0503020204020204" pitchFamily="34" charset="-122"/>
              </a:rPr>
              <a:t>层次（深度）</a:t>
            </a:r>
          </a:p>
        </p:txBody>
      </p:sp>
      <p:sp>
        <p:nvSpPr>
          <p:cNvPr id="38" name="文本框 37">
            <a:extLst>
              <a:ext uri="{FF2B5EF4-FFF2-40B4-BE49-F238E27FC236}">
                <a16:creationId xmlns:a16="http://schemas.microsoft.com/office/drawing/2014/main" id="{8FB303BB-7D1D-E3D7-2962-96D6474FD788}"/>
              </a:ext>
            </a:extLst>
          </p:cNvPr>
          <p:cNvSpPr txBox="1"/>
          <p:nvPr/>
        </p:nvSpPr>
        <p:spPr>
          <a:xfrm>
            <a:off x="10726367" y="1608860"/>
            <a:ext cx="340158" cy="461665"/>
          </a:xfrm>
          <a:prstGeom prst="rect">
            <a:avLst/>
          </a:prstGeom>
          <a:noFill/>
        </p:spPr>
        <p:txBody>
          <a:bodyPr wrap="none" rtlCol="0">
            <a:spAutoFit/>
          </a:bodyPr>
          <a:lstStyle/>
          <a:p>
            <a:r>
              <a:rPr kumimoji="1" lang="en-US" altLang="zh-CN" sz="2400" dirty="0">
                <a:solidFill>
                  <a:schemeClr val="accent6">
                    <a:lumMod val="75000"/>
                  </a:schemeClr>
                </a:solidFill>
              </a:rPr>
              <a:t>1</a:t>
            </a:r>
            <a:endParaRPr kumimoji="1" lang="zh-CN" altLang="en-US" sz="2400" dirty="0">
              <a:solidFill>
                <a:schemeClr val="accent6">
                  <a:lumMod val="75000"/>
                </a:schemeClr>
              </a:solidFill>
            </a:endParaRPr>
          </a:p>
        </p:txBody>
      </p:sp>
      <p:sp>
        <p:nvSpPr>
          <p:cNvPr id="39" name="文本框 38">
            <a:extLst>
              <a:ext uri="{FF2B5EF4-FFF2-40B4-BE49-F238E27FC236}">
                <a16:creationId xmlns:a16="http://schemas.microsoft.com/office/drawing/2014/main" id="{737971DC-D8EB-50E7-7EE8-7CD736040E6B}"/>
              </a:ext>
            </a:extLst>
          </p:cNvPr>
          <p:cNvSpPr txBox="1"/>
          <p:nvPr/>
        </p:nvSpPr>
        <p:spPr>
          <a:xfrm>
            <a:off x="10726367" y="2696840"/>
            <a:ext cx="340158" cy="461665"/>
          </a:xfrm>
          <a:prstGeom prst="rect">
            <a:avLst/>
          </a:prstGeom>
          <a:noFill/>
        </p:spPr>
        <p:txBody>
          <a:bodyPr wrap="none" rtlCol="0">
            <a:spAutoFit/>
          </a:bodyPr>
          <a:lstStyle/>
          <a:p>
            <a:r>
              <a:rPr kumimoji="1" lang="en-US" altLang="zh-CN" sz="2400" dirty="0">
                <a:solidFill>
                  <a:schemeClr val="accent6">
                    <a:lumMod val="75000"/>
                  </a:schemeClr>
                </a:solidFill>
              </a:rPr>
              <a:t>2</a:t>
            </a:r>
            <a:endParaRPr kumimoji="1" lang="zh-CN" altLang="en-US" sz="2400" dirty="0">
              <a:solidFill>
                <a:schemeClr val="accent6">
                  <a:lumMod val="75000"/>
                </a:schemeClr>
              </a:solidFill>
            </a:endParaRPr>
          </a:p>
        </p:txBody>
      </p:sp>
      <p:sp>
        <p:nvSpPr>
          <p:cNvPr id="40" name="文本框 39">
            <a:extLst>
              <a:ext uri="{FF2B5EF4-FFF2-40B4-BE49-F238E27FC236}">
                <a16:creationId xmlns:a16="http://schemas.microsoft.com/office/drawing/2014/main" id="{4DEE403F-2B9B-A18F-741E-E36251053B7E}"/>
              </a:ext>
            </a:extLst>
          </p:cNvPr>
          <p:cNvSpPr txBox="1"/>
          <p:nvPr/>
        </p:nvSpPr>
        <p:spPr>
          <a:xfrm>
            <a:off x="10726367" y="3685401"/>
            <a:ext cx="340158" cy="461665"/>
          </a:xfrm>
          <a:prstGeom prst="rect">
            <a:avLst/>
          </a:prstGeom>
          <a:noFill/>
        </p:spPr>
        <p:txBody>
          <a:bodyPr wrap="none" rtlCol="0">
            <a:spAutoFit/>
          </a:bodyPr>
          <a:lstStyle/>
          <a:p>
            <a:r>
              <a:rPr kumimoji="1" lang="en-US" altLang="zh-CN" sz="2400" dirty="0">
                <a:solidFill>
                  <a:schemeClr val="accent6">
                    <a:lumMod val="75000"/>
                  </a:schemeClr>
                </a:solidFill>
              </a:rPr>
              <a:t>3</a:t>
            </a:r>
            <a:endParaRPr kumimoji="1" lang="zh-CN" altLang="en-US" sz="2400" dirty="0">
              <a:solidFill>
                <a:schemeClr val="accent6">
                  <a:lumMod val="75000"/>
                </a:schemeClr>
              </a:solidFill>
            </a:endParaRPr>
          </a:p>
        </p:txBody>
      </p:sp>
      <p:sp>
        <p:nvSpPr>
          <p:cNvPr id="41" name="文本框 40">
            <a:extLst>
              <a:ext uri="{FF2B5EF4-FFF2-40B4-BE49-F238E27FC236}">
                <a16:creationId xmlns:a16="http://schemas.microsoft.com/office/drawing/2014/main" id="{10CF16BE-F222-E20D-5FB0-431143A83270}"/>
              </a:ext>
            </a:extLst>
          </p:cNvPr>
          <p:cNvSpPr txBox="1"/>
          <p:nvPr/>
        </p:nvSpPr>
        <p:spPr>
          <a:xfrm>
            <a:off x="10726367" y="4719251"/>
            <a:ext cx="340158" cy="461665"/>
          </a:xfrm>
          <a:prstGeom prst="rect">
            <a:avLst/>
          </a:prstGeom>
          <a:noFill/>
        </p:spPr>
        <p:txBody>
          <a:bodyPr wrap="none" rtlCol="0">
            <a:spAutoFit/>
          </a:bodyPr>
          <a:lstStyle/>
          <a:p>
            <a:r>
              <a:rPr kumimoji="1" lang="en-US" altLang="zh-CN" sz="2400" dirty="0">
                <a:solidFill>
                  <a:schemeClr val="accent6">
                    <a:lumMod val="75000"/>
                  </a:schemeClr>
                </a:solidFill>
              </a:rPr>
              <a:t>4</a:t>
            </a:r>
            <a:endParaRPr kumimoji="1" lang="zh-CN" altLang="en-US" sz="2400" dirty="0">
              <a:solidFill>
                <a:schemeClr val="accent6">
                  <a:lumMod val="75000"/>
                </a:schemeClr>
              </a:solidFill>
            </a:endParaRPr>
          </a:p>
        </p:txBody>
      </p:sp>
      <p:cxnSp>
        <p:nvCxnSpPr>
          <p:cNvPr id="43" name="直线连接符 42">
            <a:extLst>
              <a:ext uri="{FF2B5EF4-FFF2-40B4-BE49-F238E27FC236}">
                <a16:creationId xmlns:a16="http://schemas.microsoft.com/office/drawing/2014/main" id="{4FD6B0DF-5093-00E0-05DE-C0BE44BB7E7A}"/>
              </a:ext>
            </a:extLst>
          </p:cNvPr>
          <p:cNvCxnSpPr>
            <a:cxnSpLocks/>
          </p:cNvCxnSpPr>
          <p:nvPr/>
        </p:nvCxnSpPr>
        <p:spPr>
          <a:xfrm>
            <a:off x="3149600" y="2324100"/>
            <a:ext cx="812291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431F317E-9E06-B44A-CDE7-1E77FBC41C75}"/>
              </a:ext>
            </a:extLst>
          </p:cNvPr>
          <p:cNvCxnSpPr>
            <a:cxnSpLocks/>
          </p:cNvCxnSpPr>
          <p:nvPr/>
        </p:nvCxnSpPr>
        <p:spPr>
          <a:xfrm>
            <a:off x="3086100" y="3441700"/>
            <a:ext cx="812291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661CC857-1D71-8B99-B8B4-0E3DFB1402F0}"/>
              </a:ext>
            </a:extLst>
          </p:cNvPr>
          <p:cNvCxnSpPr>
            <a:cxnSpLocks/>
          </p:cNvCxnSpPr>
          <p:nvPr/>
        </p:nvCxnSpPr>
        <p:spPr>
          <a:xfrm>
            <a:off x="3009900" y="4419600"/>
            <a:ext cx="812291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任意多边形: 形状 28">
            <a:extLst>
              <a:ext uri="{FF2B5EF4-FFF2-40B4-BE49-F238E27FC236}">
                <a16:creationId xmlns:a16="http://schemas.microsoft.com/office/drawing/2014/main" id="{FCAD17F4-930E-DCAA-06C8-38E3C087AF24}"/>
              </a:ext>
            </a:extLst>
          </p:cNvPr>
          <p:cNvSpPr/>
          <p:nvPr/>
        </p:nvSpPr>
        <p:spPr>
          <a:xfrm>
            <a:off x="151398" y="5723211"/>
            <a:ext cx="3929294"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叶结点：</a:t>
            </a: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G,</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H,</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M</a:t>
            </a:r>
            <a:endParaRPr lang="zh-CN" altLang="zh-CN" sz="2400" dirty="0">
              <a:latin typeface="微软雅黑" panose="020B0503020204020204" pitchFamily="34" charset="-122"/>
              <a:ea typeface="微软雅黑" panose="020B0503020204020204" pitchFamily="34" charset="-122"/>
            </a:endParaRPr>
          </a:p>
        </p:txBody>
      </p:sp>
      <p:sp>
        <p:nvSpPr>
          <p:cNvPr id="48" name="任意多边形: 形状 28">
            <a:extLst>
              <a:ext uri="{FF2B5EF4-FFF2-40B4-BE49-F238E27FC236}">
                <a16:creationId xmlns:a16="http://schemas.microsoft.com/office/drawing/2014/main" id="{5E119938-D478-37AE-10CC-425B81365623}"/>
              </a:ext>
            </a:extLst>
          </p:cNvPr>
          <p:cNvSpPr/>
          <p:nvPr/>
        </p:nvSpPr>
        <p:spPr>
          <a:xfrm>
            <a:off x="144731" y="1710168"/>
            <a:ext cx="2437734"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树的高度：</a:t>
            </a:r>
            <a:r>
              <a:rPr lang="en-US" altLang="zh-CN" sz="2400" dirty="0">
                <a:latin typeface="微软雅黑" panose="020B0503020204020204" pitchFamily="34" charset="-122"/>
                <a:ea typeface="微软雅黑" panose="020B0503020204020204" pitchFamily="34" charset="-122"/>
              </a:rPr>
              <a:t>4</a:t>
            </a:r>
            <a:endParaRPr lang="zh-CN" altLang="zh-CN" sz="2400" dirty="0">
              <a:latin typeface="微软雅黑" panose="020B0503020204020204" pitchFamily="34" charset="-122"/>
              <a:ea typeface="微软雅黑" panose="020B0503020204020204" pitchFamily="34" charset="-122"/>
            </a:endParaRPr>
          </a:p>
        </p:txBody>
      </p:sp>
      <p:sp>
        <p:nvSpPr>
          <p:cNvPr id="49" name="任意多边形: 形状 28">
            <a:extLst>
              <a:ext uri="{FF2B5EF4-FFF2-40B4-BE49-F238E27FC236}">
                <a16:creationId xmlns:a16="http://schemas.microsoft.com/office/drawing/2014/main" id="{013E6429-5914-1437-48DF-93A5D9C6E65E}"/>
              </a:ext>
            </a:extLst>
          </p:cNvPr>
          <p:cNvSpPr/>
          <p:nvPr/>
        </p:nvSpPr>
        <p:spPr>
          <a:xfrm>
            <a:off x="144239" y="2538676"/>
            <a:ext cx="2078261"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树的度：</a:t>
            </a:r>
            <a:r>
              <a:rPr lang="en-US" altLang="zh-CN" sz="2400" dirty="0">
                <a:latin typeface="微软雅黑" panose="020B0503020204020204" pitchFamily="34" charset="-122"/>
                <a:ea typeface="微软雅黑" panose="020B0503020204020204" pitchFamily="34" charset="-122"/>
              </a:rPr>
              <a:t>3</a:t>
            </a:r>
            <a:endParaRPr lang="zh-CN" altLang="zh-CN" sz="2400" dirty="0">
              <a:latin typeface="微软雅黑" panose="020B0503020204020204" pitchFamily="34" charset="-122"/>
              <a:ea typeface="微软雅黑" panose="020B0503020204020204" pitchFamily="34" charset="-122"/>
            </a:endParaRPr>
          </a:p>
        </p:txBody>
      </p:sp>
      <p:sp>
        <p:nvSpPr>
          <p:cNvPr id="50" name="任意多边形: 形状 28">
            <a:extLst>
              <a:ext uri="{FF2B5EF4-FFF2-40B4-BE49-F238E27FC236}">
                <a16:creationId xmlns:a16="http://schemas.microsoft.com/office/drawing/2014/main" id="{56A4DDB3-DEAC-0580-8E96-8955454E618A}"/>
              </a:ext>
            </a:extLst>
          </p:cNvPr>
          <p:cNvSpPr/>
          <p:nvPr/>
        </p:nvSpPr>
        <p:spPr>
          <a:xfrm>
            <a:off x="151398" y="4739904"/>
            <a:ext cx="3770133"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中间结点：</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a:t>
            </a:r>
            <a:endParaRPr lang="zh-CN" altLang="zh-CN" sz="24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4FBFA9DD-6601-DAF5-665F-B18928A9B387}"/>
              </a:ext>
            </a:extLst>
          </p:cNvPr>
          <p:cNvSpPr txBox="1"/>
          <p:nvPr/>
        </p:nvSpPr>
        <p:spPr>
          <a:xfrm>
            <a:off x="5585621" y="2738803"/>
            <a:ext cx="314510" cy="400110"/>
          </a:xfrm>
          <a:prstGeom prst="rect">
            <a:avLst/>
          </a:prstGeom>
          <a:noFill/>
        </p:spPr>
        <p:txBody>
          <a:bodyPr wrap="none" rtlCol="0">
            <a:spAutoFit/>
          </a:bodyPr>
          <a:lstStyle/>
          <a:p>
            <a:r>
              <a:rPr kumimoji="1" lang="en-US" altLang="zh-CN" sz="2000" b="1" dirty="0">
                <a:solidFill>
                  <a:srgbClr val="FF0000"/>
                </a:solidFill>
              </a:rPr>
              <a:t>3</a:t>
            </a:r>
            <a:endParaRPr kumimoji="1" lang="zh-CN" altLang="en-US" sz="2000" b="1" dirty="0">
              <a:solidFill>
                <a:srgbClr val="FF0000"/>
              </a:solidFill>
            </a:endParaRPr>
          </a:p>
        </p:txBody>
      </p:sp>
      <p:sp>
        <p:nvSpPr>
          <p:cNvPr id="52" name="文本框 51">
            <a:extLst>
              <a:ext uri="{FF2B5EF4-FFF2-40B4-BE49-F238E27FC236}">
                <a16:creationId xmlns:a16="http://schemas.microsoft.com/office/drawing/2014/main" id="{3BC1F479-7833-4691-4D31-FF218D51AA54}"/>
              </a:ext>
            </a:extLst>
          </p:cNvPr>
          <p:cNvSpPr txBox="1"/>
          <p:nvPr/>
        </p:nvSpPr>
        <p:spPr>
          <a:xfrm>
            <a:off x="4758142" y="2738803"/>
            <a:ext cx="314510" cy="400110"/>
          </a:xfrm>
          <a:prstGeom prst="rect">
            <a:avLst/>
          </a:prstGeom>
          <a:noFill/>
        </p:spPr>
        <p:txBody>
          <a:bodyPr wrap="none" rtlCol="0">
            <a:spAutoFit/>
          </a:bodyPr>
          <a:lstStyle/>
          <a:p>
            <a:r>
              <a:rPr kumimoji="1" lang="en-US" altLang="zh-CN" sz="2000" b="1" dirty="0">
                <a:solidFill>
                  <a:srgbClr val="2E75B6"/>
                </a:solidFill>
              </a:rPr>
              <a:t>3</a:t>
            </a:r>
            <a:endParaRPr kumimoji="1" lang="zh-CN" altLang="en-US" sz="2000" b="1" dirty="0">
              <a:solidFill>
                <a:srgbClr val="2E75B6"/>
              </a:solidFill>
            </a:endParaRPr>
          </a:p>
        </p:txBody>
      </p:sp>
      <p:sp>
        <p:nvSpPr>
          <p:cNvPr id="53" name="文本框 52">
            <a:extLst>
              <a:ext uri="{FF2B5EF4-FFF2-40B4-BE49-F238E27FC236}">
                <a16:creationId xmlns:a16="http://schemas.microsoft.com/office/drawing/2014/main" id="{D8B466BF-7776-EC8B-DF54-67EC666291FB}"/>
              </a:ext>
            </a:extLst>
          </p:cNvPr>
          <p:cNvSpPr txBox="1"/>
          <p:nvPr/>
        </p:nvSpPr>
        <p:spPr>
          <a:xfrm>
            <a:off x="7687431" y="2738803"/>
            <a:ext cx="314510" cy="400110"/>
          </a:xfrm>
          <a:prstGeom prst="rect">
            <a:avLst/>
          </a:prstGeom>
          <a:noFill/>
        </p:spPr>
        <p:txBody>
          <a:bodyPr wrap="none" rtlCol="0">
            <a:spAutoFit/>
          </a:bodyPr>
          <a:lstStyle/>
          <a:p>
            <a:r>
              <a:rPr kumimoji="1" lang="en-US" altLang="zh-CN" sz="2000" b="1" dirty="0">
                <a:solidFill>
                  <a:srgbClr val="FF0000"/>
                </a:solidFill>
              </a:rPr>
              <a:t>1</a:t>
            </a:r>
            <a:endParaRPr kumimoji="1" lang="zh-CN" altLang="en-US" sz="2000" b="1" dirty="0">
              <a:solidFill>
                <a:srgbClr val="FF0000"/>
              </a:solidFill>
            </a:endParaRPr>
          </a:p>
        </p:txBody>
      </p:sp>
      <p:sp>
        <p:nvSpPr>
          <p:cNvPr id="54" name="文本框 53">
            <a:extLst>
              <a:ext uri="{FF2B5EF4-FFF2-40B4-BE49-F238E27FC236}">
                <a16:creationId xmlns:a16="http://schemas.microsoft.com/office/drawing/2014/main" id="{8D75905A-8857-F5BC-BF02-80F9E60110DB}"/>
              </a:ext>
            </a:extLst>
          </p:cNvPr>
          <p:cNvSpPr txBox="1"/>
          <p:nvPr/>
        </p:nvSpPr>
        <p:spPr>
          <a:xfrm>
            <a:off x="6859952" y="2738803"/>
            <a:ext cx="314510" cy="400110"/>
          </a:xfrm>
          <a:prstGeom prst="rect">
            <a:avLst/>
          </a:prstGeom>
          <a:noFill/>
        </p:spPr>
        <p:txBody>
          <a:bodyPr wrap="none" rtlCol="0">
            <a:spAutoFit/>
          </a:bodyPr>
          <a:lstStyle/>
          <a:p>
            <a:r>
              <a:rPr kumimoji="1" lang="en-US" altLang="zh-CN" sz="2000" b="1" dirty="0">
                <a:solidFill>
                  <a:srgbClr val="2E75B6"/>
                </a:solidFill>
              </a:rPr>
              <a:t>2</a:t>
            </a:r>
            <a:endParaRPr kumimoji="1" lang="zh-CN" altLang="en-US" sz="2000" b="1" dirty="0">
              <a:solidFill>
                <a:srgbClr val="2E75B6"/>
              </a:solidFill>
            </a:endParaRPr>
          </a:p>
        </p:txBody>
      </p:sp>
      <p:sp>
        <p:nvSpPr>
          <p:cNvPr id="55" name="文本框 54">
            <a:extLst>
              <a:ext uri="{FF2B5EF4-FFF2-40B4-BE49-F238E27FC236}">
                <a16:creationId xmlns:a16="http://schemas.microsoft.com/office/drawing/2014/main" id="{5EDDD125-2977-E35F-BD18-131ED43674AD}"/>
              </a:ext>
            </a:extLst>
          </p:cNvPr>
          <p:cNvSpPr txBox="1"/>
          <p:nvPr/>
        </p:nvSpPr>
        <p:spPr>
          <a:xfrm>
            <a:off x="9719431" y="2738803"/>
            <a:ext cx="314510" cy="400110"/>
          </a:xfrm>
          <a:prstGeom prst="rect">
            <a:avLst/>
          </a:prstGeom>
          <a:noFill/>
        </p:spPr>
        <p:txBody>
          <a:bodyPr wrap="none" rtlCol="0">
            <a:spAutoFit/>
          </a:bodyPr>
          <a:lstStyle/>
          <a:p>
            <a:r>
              <a:rPr kumimoji="1" lang="en-US" altLang="zh-CN" sz="2000" b="1" dirty="0">
                <a:solidFill>
                  <a:srgbClr val="FF0000"/>
                </a:solidFill>
              </a:rPr>
              <a:t>2</a:t>
            </a:r>
            <a:endParaRPr kumimoji="1" lang="zh-CN" altLang="en-US" sz="2000" b="1" dirty="0">
              <a:solidFill>
                <a:srgbClr val="FF0000"/>
              </a:solidFill>
            </a:endParaRPr>
          </a:p>
        </p:txBody>
      </p:sp>
      <p:sp>
        <p:nvSpPr>
          <p:cNvPr id="56" name="文本框 55">
            <a:extLst>
              <a:ext uri="{FF2B5EF4-FFF2-40B4-BE49-F238E27FC236}">
                <a16:creationId xmlns:a16="http://schemas.microsoft.com/office/drawing/2014/main" id="{DDB87C55-6564-724B-BC32-4BC48790CF02}"/>
              </a:ext>
            </a:extLst>
          </p:cNvPr>
          <p:cNvSpPr txBox="1"/>
          <p:nvPr/>
        </p:nvSpPr>
        <p:spPr>
          <a:xfrm>
            <a:off x="8891952" y="2738803"/>
            <a:ext cx="314510" cy="400110"/>
          </a:xfrm>
          <a:prstGeom prst="rect">
            <a:avLst/>
          </a:prstGeom>
          <a:noFill/>
        </p:spPr>
        <p:txBody>
          <a:bodyPr wrap="none" rtlCol="0">
            <a:spAutoFit/>
          </a:bodyPr>
          <a:lstStyle/>
          <a:p>
            <a:r>
              <a:rPr kumimoji="1" lang="en-US" altLang="zh-CN" sz="2000" b="1" dirty="0">
                <a:solidFill>
                  <a:srgbClr val="2E75B6"/>
                </a:solidFill>
              </a:rPr>
              <a:t>3</a:t>
            </a:r>
            <a:endParaRPr kumimoji="1" lang="zh-CN" altLang="en-US" sz="2000" b="1" dirty="0">
              <a:solidFill>
                <a:srgbClr val="2E75B6"/>
              </a:solidFill>
            </a:endParaRPr>
          </a:p>
        </p:txBody>
      </p:sp>
      <p:sp>
        <p:nvSpPr>
          <p:cNvPr id="57" name="文本框 56">
            <a:extLst>
              <a:ext uri="{FF2B5EF4-FFF2-40B4-BE49-F238E27FC236}">
                <a16:creationId xmlns:a16="http://schemas.microsoft.com/office/drawing/2014/main" id="{84A40E78-9539-6535-50E3-80A96E7ACF0D}"/>
              </a:ext>
            </a:extLst>
          </p:cNvPr>
          <p:cNvSpPr txBox="1"/>
          <p:nvPr/>
        </p:nvSpPr>
        <p:spPr>
          <a:xfrm>
            <a:off x="5572921" y="3678603"/>
            <a:ext cx="314510" cy="400110"/>
          </a:xfrm>
          <a:prstGeom prst="rect">
            <a:avLst/>
          </a:prstGeom>
          <a:noFill/>
        </p:spPr>
        <p:txBody>
          <a:bodyPr wrap="none" rtlCol="0">
            <a:spAutoFit/>
          </a:bodyPr>
          <a:lstStyle/>
          <a:p>
            <a:r>
              <a:rPr kumimoji="1" lang="en-US" altLang="zh-CN" sz="2000" b="1" dirty="0">
                <a:solidFill>
                  <a:srgbClr val="FF0000"/>
                </a:solidFill>
              </a:rPr>
              <a:t>2</a:t>
            </a:r>
            <a:endParaRPr kumimoji="1" lang="zh-CN" altLang="en-US" sz="2000" b="1" dirty="0">
              <a:solidFill>
                <a:srgbClr val="FF0000"/>
              </a:solidFill>
            </a:endParaRPr>
          </a:p>
        </p:txBody>
      </p:sp>
      <p:sp>
        <p:nvSpPr>
          <p:cNvPr id="58" name="文本框 57">
            <a:extLst>
              <a:ext uri="{FF2B5EF4-FFF2-40B4-BE49-F238E27FC236}">
                <a16:creationId xmlns:a16="http://schemas.microsoft.com/office/drawing/2014/main" id="{741A8EDB-9F4F-98BE-8C2C-848623A750EC}"/>
              </a:ext>
            </a:extLst>
          </p:cNvPr>
          <p:cNvSpPr txBox="1"/>
          <p:nvPr/>
        </p:nvSpPr>
        <p:spPr>
          <a:xfrm>
            <a:off x="4796242" y="3678603"/>
            <a:ext cx="314510" cy="400110"/>
          </a:xfrm>
          <a:prstGeom prst="rect">
            <a:avLst/>
          </a:prstGeom>
          <a:noFill/>
        </p:spPr>
        <p:txBody>
          <a:bodyPr wrap="none" rtlCol="0">
            <a:spAutoFit/>
          </a:bodyPr>
          <a:lstStyle/>
          <a:p>
            <a:r>
              <a:rPr kumimoji="1" lang="en-US" altLang="zh-CN" sz="2000" b="1" dirty="0">
                <a:solidFill>
                  <a:srgbClr val="2E75B6"/>
                </a:solidFill>
              </a:rPr>
              <a:t>2</a:t>
            </a:r>
            <a:endParaRPr kumimoji="1" lang="zh-CN" altLang="en-US" sz="2000" b="1" dirty="0">
              <a:solidFill>
                <a:srgbClr val="2E75B6"/>
              </a:solidFill>
            </a:endParaRPr>
          </a:p>
        </p:txBody>
      </p:sp>
      <p:sp>
        <p:nvSpPr>
          <p:cNvPr id="59" name="文本框 58">
            <a:extLst>
              <a:ext uri="{FF2B5EF4-FFF2-40B4-BE49-F238E27FC236}">
                <a16:creationId xmlns:a16="http://schemas.microsoft.com/office/drawing/2014/main" id="{18717252-18EE-A00D-2F65-7E6E1418CB49}"/>
              </a:ext>
            </a:extLst>
          </p:cNvPr>
          <p:cNvSpPr txBox="1"/>
          <p:nvPr/>
        </p:nvSpPr>
        <p:spPr>
          <a:xfrm>
            <a:off x="9128921" y="3678603"/>
            <a:ext cx="314510" cy="400110"/>
          </a:xfrm>
          <a:prstGeom prst="rect">
            <a:avLst/>
          </a:prstGeom>
          <a:noFill/>
        </p:spPr>
        <p:txBody>
          <a:bodyPr wrap="none" rtlCol="0">
            <a:spAutoFit/>
          </a:bodyPr>
          <a:lstStyle/>
          <a:p>
            <a:r>
              <a:rPr kumimoji="1" lang="en-US" altLang="zh-CN" sz="2000" b="1" dirty="0">
                <a:solidFill>
                  <a:srgbClr val="FF0000"/>
                </a:solidFill>
              </a:rPr>
              <a:t>1</a:t>
            </a:r>
            <a:endParaRPr kumimoji="1" lang="zh-CN" altLang="en-US" sz="2000" b="1" dirty="0">
              <a:solidFill>
                <a:srgbClr val="FF0000"/>
              </a:solidFill>
            </a:endParaRPr>
          </a:p>
        </p:txBody>
      </p:sp>
      <p:sp>
        <p:nvSpPr>
          <p:cNvPr id="60" name="文本框 59">
            <a:extLst>
              <a:ext uri="{FF2B5EF4-FFF2-40B4-BE49-F238E27FC236}">
                <a16:creationId xmlns:a16="http://schemas.microsoft.com/office/drawing/2014/main" id="{66D262E2-F795-67F8-93C0-198D72CED1ED}"/>
              </a:ext>
            </a:extLst>
          </p:cNvPr>
          <p:cNvSpPr txBox="1"/>
          <p:nvPr/>
        </p:nvSpPr>
        <p:spPr>
          <a:xfrm>
            <a:off x="8352242" y="3678603"/>
            <a:ext cx="314510" cy="400110"/>
          </a:xfrm>
          <a:prstGeom prst="rect">
            <a:avLst/>
          </a:prstGeom>
          <a:noFill/>
        </p:spPr>
        <p:txBody>
          <a:bodyPr wrap="none" rtlCol="0">
            <a:spAutoFit/>
          </a:bodyPr>
          <a:lstStyle/>
          <a:p>
            <a:r>
              <a:rPr kumimoji="1" lang="en-US" altLang="zh-CN" sz="2000" b="1" dirty="0">
                <a:solidFill>
                  <a:srgbClr val="2E75B6"/>
                </a:solidFill>
              </a:rPr>
              <a:t>2</a:t>
            </a:r>
            <a:endParaRPr kumimoji="1" lang="zh-CN" altLang="en-US" sz="2000" b="1" dirty="0">
              <a:solidFill>
                <a:srgbClr val="2E75B6"/>
              </a:solidFill>
            </a:endParaRPr>
          </a:p>
        </p:txBody>
      </p:sp>
      <p:sp>
        <p:nvSpPr>
          <p:cNvPr id="61" name="文本框 60">
            <a:extLst>
              <a:ext uri="{FF2B5EF4-FFF2-40B4-BE49-F238E27FC236}">
                <a16:creationId xmlns:a16="http://schemas.microsoft.com/office/drawing/2014/main" id="{23389268-E96F-838D-5309-60AE58D5BA66}"/>
              </a:ext>
            </a:extLst>
          </p:cNvPr>
          <p:cNvSpPr txBox="1"/>
          <p:nvPr/>
        </p:nvSpPr>
        <p:spPr>
          <a:xfrm>
            <a:off x="10246521" y="36786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62" name="文本框 61">
            <a:extLst>
              <a:ext uri="{FF2B5EF4-FFF2-40B4-BE49-F238E27FC236}">
                <a16:creationId xmlns:a16="http://schemas.microsoft.com/office/drawing/2014/main" id="{7E36E831-6AEA-C546-8FDA-6BF240DC2EB0}"/>
              </a:ext>
            </a:extLst>
          </p:cNvPr>
          <p:cNvSpPr txBox="1"/>
          <p:nvPr/>
        </p:nvSpPr>
        <p:spPr>
          <a:xfrm>
            <a:off x="9469842" y="36786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63" name="文本框 62">
            <a:extLst>
              <a:ext uri="{FF2B5EF4-FFF2-40B4-BE49-F238E27FC236}">
                <a16:creationId xmlns:a16="http://schemas.microsoft.com/office/drawing/2014/main" id="{364E42EF-65E3-A3BB-1627-D69D8FE33148}"/>
              </a:ext>
            </a:extLst>
          </p:cNvPr>
          <p:cNvSpPr txBox="1"/>
          <p:nvPr/>
        </p:nvSpPr>
        <p:spPr>
          <a:xfrm>
            <a:off x="7672505" y="3685401"/>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64" name="文本框 63">
            <a:extLst>
              <a:ext uri="{FF2B5EF4-FFF2-40B4-BE49-F238E27FC236}">
                <a16:creationId xmlns:a16="http://schemas.microsoft.com/office/drawing/2014/main" id="{4413FC7D-5A9F-08A9-75F4-FD811B80EBAF}"/>
              </a:ext>
            </a:extLst>
          </p:cNvPr>
          <p:cNvSpPr txBox="1"/>
          <p:nvPr/>
        </p:nvSpPr>
        <p:spPr>
          <a:xfrm>
            <a:off x="6895826" y="3685401"/>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65" name="文本框 64">
            <a:extLst>
              <a:ext uri="{FF2B5EF4-FFF2-40B4-BE49-F238E27FC236}">
                <a16:creationId xmlns:a16="http://schemas.microsoft.com/office/drawing/2014/main" id="{47A0202D-10DB-833C-9D97-E5BAB16E1990}"/>
              </a:ext>
            </a:extLst>
          </p:cNvPr>
          <p:cNvSpPr txBox="1"/>
          <p:nvPr/>
        </p:nvSpPr>
        <p:spPr>
          <a:xfrm>
            <a:off x="9128921" y="47073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66" name="文本框 65">
            <a:extLst>
              <a:ext uri="{FF2B5EF4-FFF2-40B4-BE49-F238E27FC236}">
                <a16:creationId xmlns:a16="http://schemas.microsoft.com/office/drawing/2014/main" id="{258CFA4B-B33A-395B-3F25-7BCFEA034AA3}"/>
              </a:ext>
            </a:extLst>
          </p:cNvPr>
          <p:cNvSpPr txBox="1"/>
          <p:nvPr/>
        </p:nvSpPr>
        <p:spPr>
          <a:xfrm>
            <a:off x="8352242" y="47073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67" name="文本框 66">
            <a:extLst>
              <a:ext uri="{FF2B5EF4-FFF2-40B4-BE49-F238E27FC236}">
                <a16:creationId xmlns:a16="http://schemas.microsoft.com/office/drawing/2014/main" id="{B33E15BD-07F2-E53A-36B0-2DAEA75FB121}"/>
              </a:ext>
            </a:extLst>
          </p:cNvPr>
          <p:cNvSpPr txBox="1"/>
          <p:nvPr/>
        </p:nvSpPr>
        <p:spPr>
          <a:xfrm>
            <a:off x="6144421" y="47073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68" name="文本框 67">
            <a:extLst>
              <a:ext uri="{FF2B5EF4-FFF2-40B4-BE49-F238E27FC236}">
                <a16:creationId xmlns:a16="http://schemas.microsoft.com/office/drawing/2014/main" id="{769605C6-DFBC-015C-B3EE-5B9755634166}"/>
              </a:ext>
            </a:extLst>
          </p:cNvPr>
          <p:cNvSpPr txBox="1"/>
          <p:nvPr/>
        </p:nvSpPr>
        <p:spPr>
          <a:xfrm>
            <a:off x="5367742" y="47073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69" name="文本框 68">
            <a:extLst>
              <a:ext uri="{FF2B5EF4-FFF2-40B4-BE49-F238E27FC236}">
                <a16:creationId xmlns:a16="http://schemas.microsoft.com/office/drawing/2014/main" id="{4CAE1208-FCCA-9FB9-BA49-E597BB7567D4}"/>
              </a:ext>
            </a:extLst>
          </p:cNvPr>
          <p:cNvSpPr txBox="1"/>
          <p:nvPr/>
        </p:nvSpPr>
        <p:spPr>
          <a:xfrm>
            <a:off x="5115721" y="47073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70" name="文本框 69">
            <a:extLst>
              <a:ext uri="{FF2B5EF4-FFF2-40B4-BE49-F238E27FC236}">
                <a16:creationId xmlns:a16="http://schemas.microsoft.com/office/drawing/2014/main" id="{A8D40DA5-243B-2F4D-9BA1-A7323779E205}"/>
              </a:ext>
            </a:extLst>
          </p:cNvPr>
          <p:cNvSpPr txBox="1"/>
          <p:nvPr/>
        </p:nvSpPr>
        <p:spPr>
          <a:xfrm>
            <a:off x="4339042" y="47073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71" name="文本框 70">
            <a:extLst>
              <a:ext uri="{FF2B5EF4-FFF2-40B4-BE49-F238E27FC236}">
                <a16:creationId xmlns:a16="http://schemas.microsoft.com/office/drawing/2014/main" id="{F379122C-7533-9051-4A3C-E796519A51B4}"/>
              </a:ext>
            </a:extLst>
          </p:cNvPr>
          <p:cNvSpPr txBox="1"/>
          <p:nvPr/>
        </p:nvSpPr>
        <p:spPr>
          <a:xfrm>
            <a:off x="4582321" y="40596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72" name="文本框 71">
            <a:extLst>
              <a:ext uri="{FF2B5EF4-FFF2-40B4-BE49-F238E27FC236}">
                <a16:creationId xmlns:a16="http://schemas.microsoft.com/office/drawing/2014/main" id="{4F54D6D7-44FE-45D3-B671-DD9E4F4CF901}"/>
              </a:ext>
            </a:extLst>
          </p:cNvPr>
          <p:cNvSpPr txBox="1"/>
          <p:nvPr/>
        </p:nvSpPr>
        <p:spPr>
          <a:xfrm>
            <a:off x="4250142" y="40596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73" name="文本框 72">
            <a:extLst>
              <a:ext uri="{FF2B5EF4-FFF2-40B4-BE49-F238E27FC236}">
                <a16:creationId xmlns:a16="http://schemas.microsoft.com/office/drawing/2014/main" id="{651801E1-A8FD-10A1-047C-C7973EFD617D}"/>
              </a:ext>
            </a:extLst>
          </p:cNvPr>
          <p:cNvSpPr txBox="1"/>
          <p:nvPr/>
        </p:nvSpPr>
        <p:spPr>
          <a:xfrm>
            <a:off x="6220621" y="40723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74" name="文本框 73">
            <a:extLst>
              <a:ext uri="{FF2B5EF4-FFF2-40B4-BE49-F238E27FC236}">
                <a16:creationId xmlns:a16="http://schemas.microsoft.com/office/drawing/2014/main" id="{1A0275E3-ADB7-C7A7-4A8E-1E2167786A88}"/>
              </a:ext>
            </a:extLst>
          </p:cNvPr>
          <p:cNvSpPr txBox="1"/>
          <p:nvPr/>
        </p:nvSpPr>
        <p:spPr>
          <a:xfrm>
            <a:off x="5888442" y="40723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77" name="任意多边形: 形状 28">
            <a:extLst>
              <a:ext uri="{FF2B5EF4-FFF2-40B4-BE49-F238E27FC236}">
                <a16:creationId xmlns:a16="http://schemas.microsoft.com/office/drawing/2014/main" id="{E1968B25-3285-0075-78BD-5867AC6AB525}"/>
              </a:ext>
            </a:extLst>
          </p:cNvPr>
          <p:cNvSpPr/>
          <p:nvPr/>
        </p:nvSpPr>
        <p:spPr>
          <a:xfrm>
            <a:off x="4758142" y="5723212"/>
            <a:ext cx="6514373"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兄弟结点：</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G}</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a:t>
            </a:r>
            <a:endParaRPr lang="zh-CN" altLang="zh-CN" sz="2400" dirty="0">
              <a:latin typeface="微软雅黑" panose="020B0503020204020204" pitchFamily="34" charset="-122"/>
              <a:ea typeface="微软雅黑" panose="020B0503020204020204" pitchFamily="34" charset="-122"/>
            </a:endParaRPr>
          </a:p>
        </p:txBody>
      </p:sp>
      <p:cxnSp>
        <p:nvCxnSpPr>
          <p:cNvPr id="79" name="直线箭头连接符 78">
            <a:extLst>
              <a:ext uri="{FF2B5EF4-FFF2-40B4-BE49-F238E27FC236}">
                <a16:creationId xmlns:a16="http://schemas.microsoft.com/office/drawing/2014/main" id="{339113CC-20AE-4602-2D5D-8D9DEF23716A}"/>
              </a:ext>
            </a:extLst>
          </p:cNvPr>
          <p:cNvCxnSpPr>
            <a:cxnSpLocks/>
            <a:stCxn id="7" idx="2"/>
            <a:endCxn id="10" idx="1"/>
          </p:cNvCxnSpPr>
          <p:nvPr/>
        </p:nvCxnSpPr>
        <p:spPr>
          <a:xfrm>
            <a:off x="6129563" y="1709142"/>
            <a:ext cx="565289" cy="741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45208BA3-D0F8-2B62-4022-770107A4F851}"/>
              </a:ext>
            </a:extLst>
          </p:cNvPr>
          <p:cNvCxnSpPr>
            <a:endCxn id="8" idx="3"/>
          </p:cNvCxnSpPr>
          <p:nvPr/>
        </p:nvCxnSpPr>
        <p:spPr>
          <a:xfrm flipH="1">
            <a:off x="7836841" y="1709142"/>
            <a:ext cx="417195" cy="7413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089987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5.9  </a:t>
            </a:r>
            <a:r>
              <a:rPr lang="zh-CN" altLang="en-US" sz="2800" dirty="0"/>
              <a:t>小结</a:t>
            </a:r>
          </a:p>
        </p:txBody>
      </p:sp>
      <p:sp>
        <p:nvSpPr>
          <p:cNvPr id="14" name="副标题 13"/>
          <p:cNvSpPr>
            <a:spLocks noGrp="1"/>
          </p:cNvSpPr>
          <p:nvPr>
            <p:ph type="subTitle" idx="1"/>
          </p:nvPr>
        </p:nvSpPr>
        <p:spPr/>
        <p:txBody>
          <a:bodyPr/>
          <a:lstStyle/>
          <a:p>
            <a:r>
              <a:rPr lang="en-US" altLang="zh-CN" dirty="0"/>
              <a:t>5.9 </a:t>
            </a:r>
            <a:r>
              <a:rPr lang="zh-CN" altLang="en-US" dirty="0"/>
              <a:t>小结</a:t>
            </a:r>
          </a:p>
        </p:txBody>
      </p:sp>
      <p:sp>
        <p:nvSpPr>
          <p:cNvPr id="15" name="文本占位符 14"/>
          <p:cNvSpPr>
            <a:spLocks noGrp="1"/>
          </p:cNvSpPr>
          <p:nvPr>
            <p:ph type="body" idx="10"/>
          </p:nvPr>
        </p:nvSpPr>
        <p:spPr/>
        <p:txBody>
          <a:bodyPr/>
          <a:lstStyle/>
          <a:p>
            <a:r>
              <a:rPr lang="zh-CN" altLang="en-US" dirty="0"/>
              <a:t>数据结构</a:t>
            </a:r>
          </a:p>
        </p:txBody>
      </p:sp>
      <p:sp>
        <p:nvSpPr>
          <p:cNvPr id="16" name="内容占位符 15"/>
          <p:cNvSpPr>
            <a:spLocks noGrp="1"/>
          </p:cNvSpPr>
          <p:nvPr>
            <p:ph idx="11"/>
          </p:nvPr>
        </p:nvSpPr>
        <p:spPr>
          <a:xfrm>
            <a:off x="584225" y="1276350"/>
            <a:ext cx="11055325" cy="4922227"/>
          </a:xfrm>
        </p:spPr>
        <p:txBody>
          <a:bodyPr>
            <a:normAutofit/>
          </a:bodyPr>
          <a:lstStyle/>
          <a:p>
            <a:pPr eaLnBrk="0" fontAlgn="base" hangingPunct="0">
              <a:lnSpc>
                <a:spcPct val="110000"/>
              </a:lnSpc>
              <a:spcAft>
                <a:spcPct val="0"/>
              </a:spcAft>
            </a:pPr>
            <a:r>
              <a:rPr lang="zh-CN" altLang="en-US" sz="2400" dirty="0"/>
              <a:t>本章是数据结构的重点之一，也是本书许多后续章节的基础 ：</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dirty="0"/>
              <a:t>树与二叉树的基本概念</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dirty="0"/>
              <a:t>二叉树的存储方式和运算实现</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dirty="0"/>
              <a:t>二叉树的两种应用：表达式树和哈夫曼树 </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dirty="0"/>
              <a:t>普通的树形结构以及森林的表示法、存储结构</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dirty="0"/>
              <a:t>普通的树形结构、森林与二叉树的转换，以及基于二叉树的遍历方法</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dirty="0"/>
              <a:t>拓展延伸部分包含前缀树和后缀树</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dirty="0"/>
              <a:t>以决策树作为应用场景，包括基于信息熵构建决策树的</a:t>
            </a:r>
            <a:r>
              <a:rPr lang="en" altLang="zh-CN" sz="2400" dirty="0"/>
              <a:t>ID3</a:t>
            </a:r>
            <a:r>
              <a:rPr lang="zh-CN" altLang="en-US" sz="2400" dirty="0"/>
              <a:t>算法 </a:t>
            </a:r>
            <a:endParaRPr lang="en-US" altLang="zh-CN" sz="2400" dirty="0"/>
          </a:p>
        </p:txBody>
      </p:sp>
    </p:spTree>
    <p:extLst>
      <p:ext uri="{BB962C8B-B14F-4D97-AF65-F5344CB8AC3E}">
        <p14:creationId xmlns:p14="http://schemas.microsoft.com/office/powerpoint/2010/main" val="27010201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树的基本术语</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20" name="内容占位符 4">
            <a:extLst>
              <a:ext uri="{FF2B5EF4-FFF2-40B4-BE49-F238E27FC236}">
                <a16:creationId xmlns:a16="http://schemas.microsoft.com/office/drawing/2014/main" id="{42A2F16F-03ED-45BA-8C70-8F4B11D42988}"/>
              </a:ext>
            </a:extLst>
          </p:cNvPr>
          <p:cNvSpPr txBox="1">
            <a:spLocks/>
          </p:cNvSpPr>
          <p:nvPr/>
        </p:nvSpPr>
        <p:spPr>
          <a:xfrm>
            <a:off x="914412" y="1181038"/>
            <a:ext cx="10032976" cy="53676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en-US" sz="2400" b="1" dirty="0"/>
              <a:t>祖先结点</a:t>
            </a:r>
            <a:r>
              <a:rPr lang="zh-CN" altLang="en-US" sz="2400" dirty="0"/>
              <a:t>：根没有祖先；父结点以及父结点的祖先都是结点的祖先结点</a:t>
            </a:r>
            <a:endParaRPr lang="en-US" altLang="zh-CN" sz="2400" dirty="0"/>
          </a:p>
          <a:p>
            <a:pPr marL="342900" indent="-342900" algn="just">
              <a:lnSpc>
                <a:spcPct val="110000"/>
              </a:lnSpc>
              <a:buFont typeface="Arial" panose="020B0604020202020204" pitchFamily="34" charset="0"/>
              <a:buChar char="•"/>
            </a:pPr>
            <a:r>
              <a:rPr lang="zh-CN" altLang="en-US" sz="2400" b="1" dirty="0"/>
              <a:t>子孙结点</a:t>
            </a:r>
            <a:r>
              <a:rPr lang="zh-CN" altLang="zh-CN" sz="2400" dirty="0"/>
              <a:t>：</a:t>
            </a:r>
            <a:r>
              <a:rPr lang="zh-CN" altLang="en-US" sz="2400" dirty="0"/>
              <a:t>叶结点没有子孙；中间结点的各子结点以及子结点的子孙都是它的子孙结点</a:t>
            </a:r>
            <a:endParaRPr lang="zh-CN" altLang="zh-CN" sz="2400" dirty="0"/>
          </a:p>
          <a:p>
            <a:pPr algn="just">
              <a:lnSpc>
                <a:spcPct val="110000"/>
              </a:lnSpc>
            </a:pPr>
            <a:endParaRPr lang="en-US" altLang="zh-CN" sz="2400" b="1" dirty="0"/>
          </a:p>
        </p:txBody>
      </p:sp>
      <p:pic>
        <p:nvPicPr>
          <p:cNvPr id="6" name="图片 5">
            <a:extLst>
              <a:ext uri="{FF2B5EF4-FFF2-40B4-BE49-F238E27FC236}">
                <a16:creationId xmlns:a16="http://schemas.microsoft.com/office/drawing/2014/main" id="{1834506A-E3D4-BE68-EEF5-ACBD164C234D}"/>
              </a:ext>
            </a:extLst>
          </p:cNvPr>
          <p:cNvPicPr>
            <a:picLocks noChangeAspect="1"/>
          </p:cNvPicPr>
          <p:nvPr/>
        </p:nvPicPr>
        <p:blipFill>
          <a:blip r:embed="rId3"/>
          <a:stretch>
            <a:fillRect/>
          </a:stretch>
        </p:blipFill>
        <p:spPr>
          <a:xfrm>
            <a:off x="7002817" y="3807735"/>
            <a:ext cx="3301078" cy="2120900"/>
          </a:xfrm>
          <a:prstGeom prst="rect">
            <a:avLst/>
          </a:prstGeom>
        </p:spPr>
      </p:pic>
      <p:sp>
        <p:nvSpPr>
          <p:cNvPr id="7" name="圆角矩形 6">
            <a:extLst>
              <a:ext uri="{FF2B5EF4-FFF2-40B4-BE49-F238E27FC236}">
                <a16:creationId xmlns:a16="http://schemas.microsoft.com/office/drawing/2014/main" id="{6AEFE7D4-2073-D721-E103-E7A68CA82CB6}"/>
              </a:ext>
            </a:extLst>
          </p:cNvPr>
          <p:cNvSpPr/>
          <p:nvPr/>
        </p:nvSpPr>
        <p:spPr>
          <a:xfrm>
            <a:off x="7002817" y="4351926"/>
            <a:ext cx="1323297" cy="14903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51" name="任意多边形: 形状 28">
            <a:extLst>
              <a:ext uri="{FF2B5EF4-FFF2-40B4-BE49-F238E27FC236}">
                <a16:creationId xmlns:a16="http://schemas.microsoft.com/office/drawing/2014/main" id="{6ABE3372-03EF-F039-7E19-B20DDC54988C}"/>
              </a:ext>
            </a:extLst>
          </p:cNvPr>
          <p:cNvSpPr/>
          <p:nvPr/>
        </p:nvSpPr>
        <p:spPr>
          <a:xfrm>
            <a:off x="6316097" y="2736825"/>
            <a:ext cx="4339203" cy="10095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lgn="ctr">
              <a:lnSpc>
                <a:spcPct val="11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以任一结点为根的子树中包含所有且仅有该结点的子孙</a:t>
            </a:r>
            <a:endParaRPr lang="zh-CN" altLang="zh-CN" sz="2400" dirty="0">
              <a:latin typeface="微软雅黑" panose="020B0503020204020204" pitchFamily="34" charset="-122"/>
              <a:ea typeface="微软雅黑" panose="020B0503020204020204" pitchFamily="34" charset="-122"/>
            </a:endParaRPr>
          </a:p>
        </p:txBody>
      </p:sp>
      <p:sp>
        <p:nvSpPr>
          <p:cNvPr id="5" name="任意多边形: 形状 28">
            <a:extLst>
              <a:ext uri="{FF2B5EF4-FFF2-40B4-BE49-F238E27FC236}">
                <a16:creationId xmlns:a16="http://schemas.microsoft.com/office/drawing/2014/main" id="{4CF305CB-8615-9B50-FF51-EE6C31222BE6}"/>
              </a:ext>
            </a:extLst>
          </p:cNvPr>
          <p:cNvSpPr/>
          <p:nvPr/>
        </p:nvSpPr>
        <p:spPr>
          <a:xfrm>
            <a:off x="1079095" y="2743200"/>
            <a:ext cx="4851805" cy="354985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ts val="600"/>
              </a:spcBef>
              <a:spcAft>
                <a:spcPts val="6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根结点是其它所有结点的祖先</a:t>
            </a:r>
            <a:endParaRPr lang="zh-CN" altLang="zh-CN" sz="2400" dirty="0">
              <a:latin typeface="微软雅黑" panose="020B0503020204020204" pitchFamily="34" charset="-122"/>
              <a:ea typeface="微软雅黑" panose="020B0503020204020204" pitchFamily="34" charset="-122"/>
            </a:endParaRPr>
          </a:p>
          <a:p>
            <a:pPr defTabSz="1155700">
              <a:spcBef>
                <a:spcPts val="600"/>
              </a:spcBef>
              <a:spcAft>
                <a:spcPts val="6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如果结点</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是结点</a:t>
            </a:r>
            <a:r>
              <a:rPr lang="en-US" altLang="zh-CN" sz="2400" dirty="0">
                <a:latin typeface="微软雅黑" panose="020B0503020204020204" pitchFamily="34" charset="-122"/>
                <a:ea typeface="微软雅黑" panose="020B0503020204020204" pitchFamily="34" charset="-122"/>
              </a:rPr>
              <a:t>v</a:t>
            </a:r>
            <a:r>
              <a:rPr lang="zh-CN" altLang="en-US" sz="2400" dirty="0">
                <a:latin typeface="微软雅黑" panose="020B0503020204020204" pitchFamily="34" charset="-122"/>
                <a:ea typeface="微软雅黑" panose="020B0503020204020204" pitchFamily="34" charset="-122"/>
              </a:rPr>
              <a:t>的祖先，则存在路径</a:t>
            </a:r>
            <a:r>
              <a:rPr lang="en-US" altLang="zh-CN" sz="2400" dirty="0">
                <a:solidFill>
                  <a:srgbClr val="FFFF00"/>
                </a:solidFill>
                <a:latin typeface="微软雅黑" panose="020B0503020204020204" pitchFamily="34" charset="-122"/>
                <a:ea typeface="微软雅黑" panose="020B0503020204020204" pitchFamily="34" charset="-122"/>
              </a:rPr>
              <a:t>&lt;r</a:t>
            </a:r>
            <a:r>
              <a:rPr lang="en-US" altLang="zh-CN" sz="2400" baseline="-25000" dirty="0">
                <a:solidFill>
                  <a:srgbClr val="FFFF00"/>
                </a:solidFill>
                <a:latin typeface="微软雅黑" panose="020B0503020204020204" pitchFamily="34" charset="-122"/>
                <a:ea typeface="微软雅黑" panose="020B0503020204020204" pitchFamily="34" charset="-122"/>
              </a:rPr>
              <a:t>1</a:t>
            </a: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 </a:t>
            </a:r>
            <a:r>
              <a:rPr lang="en-US" altLang="zh-CN" sz="2400" dirty="0">
                <a:solidFill>
                  <a:srgbClr val="FFFF00"/>
                </a:solidFill>
                <a:latin typeface="微软雅黑" panose="020B0503020204020204" pitchFamily="34" charset="-122"/>
                <a:ea typeface="微软雅黑" panose="020B0503020204020204" pitchFamily="34" charset="-122"/>
              </a:rPr>
              <a:t>r</a:t>
            </a:r>
            <a:r>
              <a:rPr lang="en-US" altLang="zh-CN" sz="2400" baseline="-25000" dirty="0">
                <a:solidFill>
                  <a:srgbClr val="FFFF00"/>
                </a:solidFill>
                <a:latin typeface="微软雅黑" panose="020B0503020204020204" pitchFamily="34" charset="-122"/>
                <a:ea typeface="微软雅黑" panose="020B0503020204020204" pitchFamily="34" charset="-122"/>
              </a:rPr>
              <a:t>2</a:t>
            </a: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 </a:t>
            </a: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 </a:t>
            </a: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 </a:t>
            </a:r>
            <a:r>
              <a:rPr lang="en-US" altLang="zh-CN" sz="2400" dirty="0" err="1">
                <a:solidFill>
                  <a:srgbClr val="FFFF00"/>
                </a:solidFill>
                <a:latin typeface="微软雅黑" panose="020B0503020204020204" pitchFamily="34" charset="-122"/>
                <a:ea typeface="微软雅黑" panose="020B0503020204020204" pitchFamily="34" charset="-122"/>
              </a:rPr>
              <a:t>r</a:t>
            </a:r>
            <a:r>
              <a:rPr lang="en-US" altLang="zh-CN" sz="2400" baseline="-25000" dirty="0" err="1">
                <a:solidFill>
                  <a:srgbClr val="FFFF00"/>
                </a:solidFill>
                <a:latin typeface="微软雅黑" panose="020B0503020204020204" pitchFamily="34" charset="-122"/>
                <a:ea typeface="微软雅黑" panose="020B0503020204020204" pitchFamily="34" charset="-122"/>
              </a:rPr>
              <a:t>n</a:t>
            </a:r>
            <a:r>
              <a:rPr lang="en-US" altLang="zh-CN" sz="2400" dirty="0">
                <a:solidFill>
                  <a:srgbClr val="FFFF00"/>
                </a:solidFill>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，满足</a:t>
            </a:r>
            <a:r>
              <a:rPr lang="en-US" altLang="zh-CN" sz="2400" dirty="0">
                <a:solidFill>
                  <a:schemeClr val="bg1"/>
                </a:solidFill>
                <a:latin typeface="微软雅黑" panose="020B0503020204020204" pitchFamily="34" charset="-122"/>
                <a:ea typeface="微软雅黑" panose="020B0503020204020204" pitchFamily="34" charset="-122"/>
              </a:rPr>
              <a:t>r</a:t>
            </a:r>
            <a:r>
              <a:rPr lang="en-US" altLang="zh-CN" sz="2400" baseline="-25000" dirty="0">
                <a:solidFill>
                  <a:schemeClr val="bg1"/>
                </a:solidFill>
                <a:latin typeface="微软雅黑" panose="020B0503020204020204" pitchFamily="34" charset="-122"/>
                <a:ea typeface="微软雅黑" panose="020B0503020204020204" pitchFamily="34" charset="-122"/>
              </a:rPr>
              <a:t>1</a:t>
            </a:r>
            <a:r>
              <a:rPr lang="en-US" altLang="zh-CN" sz="2400" dirty="0">
                <a:solidFill>
                  <a:schemeClr val="bg1"/>
                </a:solidFill>
                <a:latin typeface="微软雅黑" panose="020B0503020204020204" pitchFamily="34" charset="-122"/>
                <a:ea typeface="微软雅黑" panose="020B0503020204020204" pitchFamily="34" charset="-122"/>
              </a:rPr>
              <a:t>=u,</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r</a:t>
            </a:r>
            <a:r>
              <a:rPr lang="en-US" altLang="zh-CN" sz="2400" baseline="-25000" dirty="0" err="1">
                <a:solidFill>
                  <a:schemeClr val="bg1"/>
                </a:solidFill>
                <a:latin typeface="微软雅黑" panose="020B0503020204020204" pitchFamily="34" charset="-122"/>
                <a:ea typeface="微软雅黑" panose="020B0503020204020204" pitchFamily="34" charset="-122"/>
              </a:rPr>
              <a:t>n</a:t>
            </a:r>
            <a:r>
              <a:rPr lang="en-US" altLang="zh-CN" sz="2400" dirty="0">
                <a:solidFill>
                  <a:schemeClr val="bg1"/>
                </a:solidFill>
                <a:latin typeface="微软雅黑" panose="020B0503020204020204" pitchFamily="34" charset="-122"/>
                <a:ea typeface="微软雅黑" panose="020B0503020204020204" pitchFamily="34" charset="-122"/>
              </a:rPr>
              <a:t>=v</a:t>
            </a:r>
            <a:r>
              <a:rPr lang="zh-CN" altLang="en-US" sz="2400" dirty="0">
                <a:solidFill>
                  <a:schemeClr val="bg1"/>
                </a:solidFill>
                <a:latin typeface="微软雅黑" panose="020B0503020204020204" pitchFamily="34" charset="-122"/>
                <a:ea typeface="微软雅黑" panose="020B0503020204020204" pitchFamily="34" charset="-122"/>
              </a:rPr>
              <a:t> 且 </a:t>
            </a:r>
            <a:r>
              <a:rPr lang="en-US" altLang="zh-CN" sz="2400" dirty="0" err="1">
                <a:solidFill>
                  <a:schemeClr val="bg1"/>
                </a:solidFill>
                <a:latin typeface="微软雅黑" panose="020B0503020204020204" pitchFamily="34" charset="-122"/>
                <a:ea typeface="微软雅黑" panose="020B0503020204020204" pitchFamily="34" charset="-122"/>
              </a:rPr>
              <a:t>r</a:t>
            </a:r>
            <a:r>
              <a:rPr lang="en-US" altLang="zh-CN" sz="2400" baseline="-25000" dirty="0" err="1">
                <a:solidFill>
                  <a:schemeClr val="bg1"/>
                </a:solidFill>
                <a:latin typeface="微软雅黑" panose="020B0503020204020204" pitchFamily="34" charset="-122"/>
                <a:ea typeface="微软雅黑" panose="020B0503020204020204" pitchFamily="34" charset="-122"/>
              </a:rPr>
              <a:t>i</a:t>
            </a:r>
            <a:r>
              <a:rPr lang="zh-CN" altLang="en-US" sz="2400" baseline="-250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是 </a:t>
            </a:r>
            <a:r>
              <a:rPr lang="en-US" altLang="zh-CN" sz="2400" dirty="0">
                <a:solidFill>
                  <a:schemeClr val="bg1"/>
                </a:solidFill>
                <a:latin typeface="微软雅黑" panose="020B0503020204020204" pitchFamily="34" charset="-122"/>
                <a:ea typeface="微软雅黑" panose="020B0503020204020204" pitchFamily="34" charset="-122"/>
              </a:rPr>
              <a:t>r</a:t>
            </a:r>
            <a:r>
              <a:rPr lang="en-US" altLang="zh-CN" sz="2400" baseline="-25000" dirty="0">
                <a:solidFill>
                  <a:schemeClr val="bg1"/>
                </a:solidFill>
                <a:latin typeface="微软雅黑" panose="020B0503020204020204" pitchFamily="34" charset="-122"/>
                <a:ea typeface="微软雅黑" panose="020B0503020204020204" pitchFamily="34" charset="-122"/>
              </a:rPr>
              <a:t>i+1</a:t>
            </a:r>
            <a:r>
              <a:rPr lang="zh-CN" altLang="en-US" sz="2400" baseline="-250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的父结点 </a:t>
            </a:r>
            <a:r>
              <a:rPr lang="en-US" altLang="zh-CN" sz="2400" dirty="0">
                <a:latin typeface="微软雅黑" panose="020B0503020204020204" pitchFamily="34" charset="-122"/>
                <a:ea typeface="微软雅黑" panose="020B0503020204020204" pitchFamily="34" charset="-122"/>
              </a:rPr>
              <a:t>(0&lt;</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&lt;n)</a:t>
            </a:r>
          </a:p>
          <a:p>
            <a:pPr defTabSz="1155700">
              <a:spcBef>
                <a:spcPts val="600"/>
              </a:spcBef>
              <a:spcAft>
                <a:spcPts val="6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由于任何非根结点有且仅有一个父结点，从祖先结点</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到子孙结点</a:t>
            </a:r>
            <a:r>
              <a:rPr lang="en-US" altLang="zh-CN" sz="2400" dirty="0">
                <a:latin typeface="微软雅黑" panose="020B0503020204020204" pitchFamily="34" charset="-122"/>
                <a:ea typeface="微软雅黑" panose="020B0503020204020204" pitchFamily="34" charset="-122"/>
              </a:rPr>
              <a:t>v</a:t>
            </a:r>
            <a:r>
              <a:rPr lang="zh-CN" altLang="en-US" sz="2400" dirty="0">
                <a:latin typeface="微软雅黑" panose="020B0503020204020204" pitchFamily="34" charset="-122"/>
                <a:ea typeface="微软雅黑" panose="020B0503020204020204" pitchFamily="34" charset="-122"/>
              </a:rPr>
              <a:t>的</a:t>
            </a:r>
            <a:r>
              <a:rPr lang="zh-CN" altLang="en-US" sz="2400" dirty="0">
                <a:solidFill>
                  <a:srgbClr val="FFFF00"/>
                </a:solidFill>
                <a:latin typeface="微软雅黑" panose="020B0503020204020204" pitchFamily="34" charset="-122"/>
                <a:ea typeface="微软雅黑" panose="020B0503020204020204" pitchFamily="34" charset="-122"/>
              </a:rPr>
              <a:t>路径是唯一的</a:t>
            </a:r>
            <a:endParaRPr lang="zh-CN" altLang="zh-CN" sz="2400" dirty="0">
              <a:solidFill>
                <a:srgbClr val="FFFF00"/>
              </a:solidFill>
              <a:latin typeface="微软雅黑" panose="020B0503020204020204" pitchFamily="34" charset="-122"/>
              <a:ea typeface="微软雅黑" panose="020B0503020204020204" pitchFamily="34" charset="-122"/>
            </a:endParaRPr>
          </a:p>
        </p:txBody>
      </p:sp>
      <p:sp>
        <p:nvSpPr>
          <p:cNvPr id="8" name="任意多边形: 形状 28">
            <a:extLst>
              <a:ext uri="{FF2B5EF4-FFF2-40B4-BE49-F238E27FC236}">
                <a16:creationId xmlns:a16="http://schemas.microsoft.com/office/drawing/2014/main" id="{3197A92B-F2F8-292E-EFB7-C3B9445F5695}"/>
              </a:ext>
            </a:extLst>
          </p:cNvPr>
          <p:cNvSpPr/>
          <p:nvPr/>
        </p:nvSpPr>
        <p:spPr>
          <a:xfrm>
            <a:off x="7014253" y="5903605"/>
            <a:ext cx="3530598" cy="64512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nSpc>
                <a:spcPct val="110000"/>
              </a:lnSpc>
            </a:pPr>
            <a:r>
              <a:rPr lang="zh-CN" altLang="en-US" sz="2000" dirty="0">
                <a:latin typeface="微软雅黑" panose="020B0503020204020204" pitchFamily="34" charset="-122"/>
                <a:ea typeface="微软雅黑" panose="020B0503020204020204" pitchFamily="34" charset="-122"/>
              </a:rPr>
              <a:t>结点</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的子孙：</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t>
            </a:r>
            <a:endParaRPr lang="zh-CN"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9939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树的基本操作</a:t>
            </a:r>
          </a:p>
        </p:txBody>
      </p:sp>
      <p:sp>
        <p:nvSpPr>
          <p:cNvPr id="14" name="副标题 13"/>
          <p:cNvSpPr>
            <a:spLocks noGrp="1"/>
          </p:cNvSpPr>
          <p:nvPr>
            <p:ph type="subTitle" idx="1"/>
          </p:nvPr>
        </p:nvSpPr>
        <p:spPr/>
        <p:txBody>
          <a:bodyPr/>
          <a:lstStyle/>
          <a:p>
            <a:r>
              <a:rPr lang="en-US" altLang="zh-CN" dirty="0"/>
              <a:t>5-2</a:t>
            </a:r>
            <a:r>
              <a:rPr lang="zh-CN" altLang="en-US" dirty="0"/>
              <a:t> 树的定义与结构</a:t>
            </a:r>
          </a:p>
        </p:txBody>
      </p:sp>
      <p:sp>
        <p:nvSpPr>
          <p:cNvPr id="15" name="文本占位符 14"/>
          <p:cNvSpPr>
            <a:spLocks noGrp="1"/>
          </p:cNvSpPr>
          <p:nvPr>
            <p:ph type="body" idx="10"/>
          </p:nvPr>
        </p:nvSpPr>
        <p:spPr/>
        <p:txBody>
          <a:bodyPr/>
          <a:lstStyle/>
          <a:p>
            <a:endParaRPr lang="zh-CN" altLang="en-US" dirty="0"/>
          </a:p>
        </p:txBody>
      </p:sp>
      <p:sp>
        <p:nvSpPr>
          <p:cNvPr id="16" name="内容占位符 15"/>
          <p:cNvSpPr>
            <a:spLocks noGrp="1"/>
          </p:cNvSpPr>
          <p:nvPr>
            <p:ph idx="11"/>
          </p:nvPr>
        </p:nvSpPr>
        <p:spPr>
          <a:xfrm>
            <a:off x="584225" y="1187450"/>
            <a:ext cx="11055325" cy="5057775"/>
          </a:xfrm>
        </p:spPr>
        <p:txBody>
          <a:bodyPr/>
          <a:lstStyle/>
          <a:p>
            <a:r>
              <a:rPr lang="zh-CN" altLang="en-US" dirty="0"/>
              <a:t> </a:t>
            </a:r>
            <a:endParaRPr lang="en-US" altLang="zh-CN" dirty="0"/>
          </a:p>
        </p:txBody>
      </p:sp>
      <p:sp>
        <p:nvSpPr>
          <p:cNvPr id="3" name="文本框 2">
            <a:extLst>
              <a:ext uri="{FF2B5EF4-FFF2-40B4-BE49-F238E27FC236}">
                <a16:creationId xmlns:a16="http://schemas.microsoft.com/office/drawing/2014/main" id="{16ADAE89-9732-C059-813F-6C2328555B4C}"/>
              </a:ext>
            </a:extLst>
          </p:cNvPr>
          <p:cNvSpPr txBox="1"/>
          <p:nvPr/>
        </p:nvSpPr>
        <p:spPr>
          <a:xfrm>
            <a:off x="1041400" y="1488065"/>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InitTree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en-US"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初始化一个空树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5" name="文本框 4">
            <a:extLst>
              <a:ext uri="{FF2B5EF4-FFF2-40B4-BE49-F238E27FC236}">
                <a16:creationId xmlns:a16="http://schemas.microsoft.com/office/drawing/2014/main" id="{D3779364-C5E0-E7B5-3EC4-7AB096A4E4C9}"/>
              </a:ext>
            </a:extLst>
          </p:cNvPr>
          <p:cNvSpPr txBox="1"/>
          <p:nvPr/>
        </p:nvSpPr>
        <p:spPr>
          <a:xfrm>
            <a:off x="1041400" y="1926038"/>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CreatTree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 definition</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按照</a:t>
            </a:r>
            <a:r>
              <a:rPr lang="en-US" altLang="zh-CN" sz="2000" i="1" dirty="0">
                <a:solidFill>
                  <a:schemeClr val="bg1"/>
                </a:solidFill>
                <a:effectLst/>
                <a:latin typeface="Times New Roman" panose="02020603050405020304" pitchFamily="18" charset="0"/>
                <a:ea typeface="宋体" panose="02010600030101010101" pitchFamily="2" charset="-122"/>
              </a:rPr>
              <a:t>definition</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构造一个树</a:t>
            </a:r>
            <a:r>
              <a:rPr lang="zh-CN" altLang="zh-CN" sz="2000" dirty="0">
                <a:solidFill>
                  <a:schemeClr val="bg1"/>
                </a:solidFill>
                <a:effectLst/>
              </a:rPr>
              <a:t> </a:t>
            </a:r>
            <a:endParaRPr lang="zh-CN" altLang="en-US" sz="2000" dirty="0">
              <a:solidFill>
                <a:schemeClr val="bg1"/>
              </a:solidFill>
            </a:endParaRPr>
          </a:p>
        </p:txBody>
      </p:sp>
      <p:sp>
        <p:nvSpPr>
          <p:cNvPr id="7" name="文本框 6">
            <a:extLst>
              <a:ext uri="{FF2B5EF4-FFF2-40B4-BE49-F238E27FC236}">
                <a16:creationId xmlns:a16="http://schemas.microsoft.com/office/drawing/2014/main" id="{635A0C8B-F6C1-B99A-FECF-688C8992E111}"/>
              </a:ext>
            </a:extLst>
          </p:cNvPr>
          <p:cNvSpPr txBox="1"/>
          <p:nvPr/>
        </p:nvSpPr>
        <p:spPr>
          <a:xfrm>
            <a:off x="1041400" y="2424909"/>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IsEmpty</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为空返回</a:t>
            </a:r>
            <a:r>
              <a:rPr lang="en-US" altLang="zh-CN" sz="2000" b="1" dirty="0">
                <a:solidFill>
                  <a:schemeClr val="bg1"/>
                </a:solidFill>
                <a:effectLst/>
                <a:latin typeface="Times New Roman" panose="02020603050405020304" pitchFamily="18" charset="0"/>
                <a:ea typeface="宋体" panose="02010600030101010101" pitchFamily="2" charset="-122"/>
              </a:rPr>
              <a:t>true</a:t>
            </a:r>
            <a:r>
              <a:rPr lang="en-US" altLang="zh-CN" sz="2000" dirty="0">
                <a:solidFill>
                  <a:schemeClr val="bg1"/>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lang="en-US" altLang="zh-CN" sz="2000" b="1" dirty="0">
                <a:solidFill>
                  <a:schemeClr val="bg1"/>
                </a:solidFill>
                <a:effectLst/>
                <a:latin typeface="Times New Roman" panose="02020603050405020304" pitchFamily="18" charset="0"/>
                <a:ea typeface="宋体" panose="02010600030101010101" pitchFamily="2" charset="-122"/>
              </a:rPr>
              <a:t>false</a:t>
            </a:r>
            <a:r>
              <a:rPr lang="zh-CN" altLang="zh-CN" sz="2000" dirty="0">
                <a:solidFill>
                  <a:schemeClr val="bg1"/>
                </a:solidFill>
                <a:effectLst/>
              </a:rPr>
              <a:t> </a:t>
            </a:r>
            <a:endParaRPr lang="zh-CN" altLang="en-US" sz="2000" dirty="0">
              <a:solidFill>
                <a:schemeClr val="bg1"/>
              </a:solidFill>
            </a:endParaRPr>
          </a:p>
        </p:txBody>
      </p:sp>
      <p:sp>
        <p:nvSpPr>
          <p:cNvPr id="11" name="文本框 10">
            <a:extLst>
              <a:ext uri="{FF2B5EF4-FFF2-40B4-BE49-F238E27FC236}">
                <a16:creationId xmlns:a16="http://schemas.microsoft.com/office/drawing/2014/main" id="{8E451404-C413-D4F4-B5BB-8BA3094D02B8}"/>
              </a:ext>
            </a:extLst>
          </p:cNvPr>
          <p:cNvSpPr txBox="1"/>
          <p:nvPr/>
        </p:nvSpPr>
        <p:spPr>
          <a:xfrm>
            <a:off x="1041400" y="2923780"/>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Root(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的根结点</a:t>
            </a:r>
            <a:r>
              <a:rPr lang="zh-CN" altLang="zh-CN" sz="2000" dirty="0">
                <a:solidFill>
                  <a:schemeClr val="bg1"/>
                </a:solidFill>
                <a:effectLst/>
              </a:rPr>
              <a:t> </a:t>
            </a:r>
            <a:endParaRPr lang="zh-CN" altLang="en-US" sz="2000" dirty="0">
              <a:solidFill>
                <a:schemeClr val="bg1"/>
              </a:solidFill>
            </a:endParaRPr>
          </a:p>
        </p:txBody>
      </p:sp>
      <p:sp>
        <p:nvSpPr>
          <p:cNvPr id="17" name="文本框 16">
            <a:extLst>
              <a:ext uri="{FF2B5EF4-FFF2-40B4-BE49-F238E27FC236}">
                <a16:creationId xmlns:a16="http://schemas.microsoft.com/office/drawing/2014/main" id="{1857CBA8-636D-B838-41B7-02A641C90FD3}"/>
              </a:ext>
            </a:extLst>
          </p:cNvPr>
          <p:cNvSpPr txBox="1"/>
          <p:nvPr/>
        </p:nvSpPr>
        <p:spPr>
          <a:xfrm>
            <a:off x="1041400" y="3422651"/>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Get(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 node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的结点</a:t>
            </a:r>
            <a:r>
              <a:rPr lang="en-US" altLang="zh-CN" sz="2000" i="1" dirty="0">
                <a:solidFill>
                  <a:schemeClr val="bg1"/>
                </a:solidFill>
                <a:effectLst/>
                <a:latin typeface="Times New Roman" panose="02020603050405020304" pitchFamily="18" charset="0"/>
                <a:ea typeface="宋体" panose="02010600030101010101" pitchFamily="2" charset="-122"/>
              </a:rPr>
              <a:t>node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的值</a:t>
            </a:r>
            <a:r>
              <a:rPr lang="zh-CN" altLang="zh-CN" sz="2000" dirty="0">
                <a:solidFill>
                  <a:schemeClr val="bg1"/>
                </a:solidFill>
                <a:effectLst/>
              </a:rPr>
              <a:t> </a:t>
            </a:r>
            <a:endParaRPr lang="zh-CN" altLang="en-US" sz="2000" dirty="0">
              <a:solidFill>
                <a:schemeClr val="bg1"/>
              </a:solidFill>
            </a:endParaRPr>
          </a:p>
        </p:txBody>
      </p:sp>
      <p:sp>
        <p:nvSpPr>
          <p:cNvPr id="19" name="文本框 18">
            <a:extLst>
              <a:ext uri="{FF2B5EF4-FFF2-40B4-BE49-F238E27FC236}">
                <a16:creationId xmlns:a16="http://schemas.microsoft.com/office/drawing/2014/main" id="{54483F95-1521-406E-FA66-5584306DEC49}"/>
              </a:ext>
            </a:extLst>
          </p:cNvPr>
          <p:cNvSpPr txBox="1"/>
          <p:nvPr/>
        </p:nvSpPr>
        <p:spPr>
          <a:xfrm>
            <a:off x="1041400" y="3885960"/>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Parent(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 node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中结点</a:t>
            </a:r>
            <a:r>
              <a:rPr lang="en-US" altLang="zh-CN" sz="2000" i="1" dirty="0">
                <a:solidFill>
                  <a:schemeClr val="bg1"/>
                </a:solidFill>
                <a:effectLst/>
                <a:latin typeface="Times New Roman" panose="02020603050405020304" pitchFamily="18" charset="0"/>
                <a:ea typeface="宋体" panose="02010600030101010101" pitchFamily="2" charset="-122"/>
              </a:rPr>
              <a:t>node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的父结点</a:t>
            </a:r>
            <a:r>
              <a:rPr lang="zh-CN" altLang="zh-CN" sz="2000" dirty="0">
                <a:solidFill>
                  <a:schemeClr val="bg1"/>
                </a:solidFill>
                <a:effectLst/>
              </a:rPr>
              <a:t> </a:t>
            </a:r>
            <a:endParaRPr lang="zh-CN" altLang="en-US" sz="2000" dirty="0">
              <a:solidFill>
                <a:schemeClr val="bg1"/>
              </a:solidFill>
            </a:endParaRPr>
          </a:p>
        </p:txBody>
      </p:sp>
      <p:sp>
        <p:nvSpPr>
          <p:cNvPr id="21" name="文本框 20">
            <a:extLst>
              <a:ext uri="{FF2B5EF4-FFF2-40B4-BE49-F238E27FC236}">
                <a16:creationId xmlns:a16="http://schemas.microsoft.com/office/drawing/2014/main" id="{3BC29089-2672-20A2-BF91-EA3BCE0E3D7A}"/>
              </a:ext>
            </a:extLst>
          </p:cNvPr>
          <p:cNvSpPr txBox="1"/>
          <p:nvPr/>
        </p:nvSpPr>
        <p:spPr>
          <a:xfrm>
            <a:off x="1041400" y="4391701"/>
            <a:ext cx="70612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GetChild</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 node, k</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中结点</a:t>
            </a:r>
            <a:r>
              <a:rPr lang="en-US" altLang="zh-CN" sz="2000" i="1" dirty="0">
                <a:solidFill>
                  <a:schemeClr val="bg1"/>
                </a:solidFill>
                <a:effectLst/>
                <a:latin typeface="Times New Roman" panose="02020603050405020304" pitchFamily="18" charset="0"/>
                <a:ea typeface="宋体" panose="02010600030101010101" pitchFamily="2" charset="-122"/>
              </a:rPr>
              <a:t>node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的第</a:t>
            </a:r>
            <a:r>
              <a:rPr lang="en-US" altLang="zh-CN" sz="2000" i="1" dirty="0">
                <a:solidFill>
                  <a:schemeClr val="bg1"/>
                </a:solidFill>
                <a:effectLst/>
                <a:latin typeface="Times New Roman" panose="02020603050405020304" pitchFamily="18" charset="0"/>
                <a:ea typeface="宋体" panose="02010600030101010101" pitchFamily="2" charset="-122"/>
              </a:rPr>
              <a:t>k</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个子树</a:t>
            </a:r>
            <a:r>
              <a:rPr lang="zh-CN" altLang="zh-CN" sz="2000" dirty="0">
                <a:solidFill>
                  <a:schemeClr val="bg1"/>
                </a:solidFill>
                <a:effectLst/>
              </a:rPr>
              <a:t> </a:t>
            </a:r>
            <a:endParaRPr lang="zh-CN" altLang="en-US" sz="2000" dirty="0">
              <a:solidFill>
                <a:schemeClr val="bg1"/>
              </a:solidFill>
            </a:endParaRPr>
          </a:p>
        </p:txBody>
      </p:sp>
      <p:sp>
        <p:nvSpPr>
          <p:cNvPr id="23" name="文本框 22">
            <a:extLst>
              <a:ext uri="{FF2B5EF4-FFF2-40B4-BE49-F238E27FC236}">
                <a16:creationId xmlns:a16="http://schemas.microsoft.com/office/drawing/2014/main" id="{5BDD35E7-98FB-61ED-C2C8-ACC9844E1645}"/>
              </a:ext>
            </a:extLst>
          </p:cNvPr>
          <p:cNvSpPr txBox="1"/>
          <p:nvPr/>
        </p:nvSpPr>
        <p:spPr>
          <a:xfrm>
            <a:off x="1041400" y="4897442"/>
            <a:ext cx="1091474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kern="0" dirty="0" err="1">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InsertChild</a:t>
            </a:r>
            <a:r>
              <a:rPr lang="en-US" altLang="zh-CN" sz="2000"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tree, node, k, subtree</a:t>
            </a:r>
            <a:r>
              <a:rPr lang="en-US" altLang="zh-CN" sz="2000"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将树</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subtree</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插入到树</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tree</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中，使其成为结点</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node</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2000" dirty="0">
                <a:solidFill>
                  <a:schemeClr val="bg1"/>
                </a:solidFill>
                <a:effectLst/>
                <a:latin typeface="Times New Roman" panose="02020603050405020304" pitchFamily="18" charset="0"/>
                <a:ea typeface="宋体" panose="02010600030101010101" pitchFamily="2" charset="-122"/>
              </a:rPr>
              <a:t>k</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个子树</a:t>
            </a:r>
            <a:r>
              <a:rPr lang="zh-CN" altLang="zh-CN" sz="2000" dirty="0">
                <a:solidFill>
                  <a:schemeClr val="bg1"/>
                </a:solidFill>
                <a:effectLst/>
              </a:rPr>
              <a:t> </a:t>
            </a:r>
            <a:endParaRPr lang="zh-CN" altLang="en-US" sz="2000" dirty="0">
              <a:solidFill>
                <a:schemeClr val="bg1"/>
              </a:solidFill>
            </a:endParaRPr>
          </a:p>
        </p:txBody>
      </p:sp>
      <p:sp>
        <p:nvSpPr>
          <p:cNvPr id="25" name="文本框 24">
            <a:extLst>
              <a:ext uri="{FF2B5EF4-FFF2-40B4-BE49-F238E27FC236}">
                <a16:creationId xmlns:a16="http://schemas.microsoft.com/office/drawing/2014/main" id="{C8BAC8E2-623D-6CF5-D139-3288860DA864}"/>
              </a:ext>
            </a:extLst>
          </p:cNvPr>
          <p:cNvSpPr txBox="1"/>
          <p:nvPr/>
        </p:nvSpPr>
        <p:spPr>
          <a:xfrm>
            <a:off x="1014412" y="5382723"/>
            <a:ext cx="10136187"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Search(</a:t>
            </a:r>
            <a:r>
              <a:rPr lang="en-US" altLang="zh-CN" sz="2000" i="1"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tree, x</a:t>
            </a:r>
            <a:r>
              <a:rPr lang="en-US" altLang="zh-CN" sz="2000"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在树</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tree</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中查找值为</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的结点，如果查找成功，返回结点</a:t>
            </a:r>
            <a:r>
              <a:rPr lang="zh-CN" altLang="en-US" sz="20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lang="en-US" altLang="zh-CN" sz="2000" dirty="0">
                <a:solidFill>
                  <a:schemeClr val="bg1"/>
                </a:solidFill>
                <a:effectLst/>
                <a:latin typeface="Times New Roman" panose="02020603050405020304" pitchFamily="18" charset="0"/>
                <a:ea typeface="宋体" panose="02010600030101010101" pitchFamily="2" charset="-122"/>
              </a:rPr>
              <a:t>NIL</a:t>
            </a:r>
            <a:r>
              <a:rPr lang="zh-CN" altLang="zh-CN" sz="2000" dirty="0">
                <a:solidFill>
                  <a:schemeClr val="bg1"/>
                </a:solidFill>
                <a:effectLst/>
              </a:rPr>
              <a:t> </a:t>
            </a:r>
            <a:endParaRPr lang="zh-CN" altLang="en-US" sz="2000" dirty="0">
              <a:solidFill>
                <a:schemeClr val="bg1"/>
              </a:solidFill>
            </a:endParaRPr>
          </a:p>
        </p:txBody>
      </p:sp>
      <p:sp>
        <p:nvSpPr>
          <p:cNvPr id="27" name="文本框 26">
            <a:extLst>
              <a:ext uri="{FF2B5EF4-FFF2-40B4-BE49-F238E27FC236}">
                <a16:creationId xmlns:a16="http://schemas.microsoft.com/office/drawing/2014/main" id="{823F91CC-B823-80C0-05D4-E75BD66A8B68}"/>
              </a:ext>
            </a:extLst>
          </p:cNvPr>
          <p:cNvSpPr txBox="1"/>
          <p:nvPr/>
        </p:nvSpPr>
        <p:spPr>
          <a:xfrm>
            <a:off x="1014412" y="5868004"/>
            <a:ext cx="7710487"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Traverse(</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访问树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中每个结点，且每个结点只访问一次</a:t>
            </a:r>
            <a:r>
              <a:rPr lang="zh-CN" altLang="zh-CN" sz="2000" dirty="0">
                <a:solidFill>
                  <a:schemeClr val="bg1"/>
                </a:solidFill>
                <a:effectLst/>
              </a:rPr>
              <a:t> </a:t>
            </a:r>
            <a:endParaRPr lang="zh-CN" altLang="en-US" sz="20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5.3.1</a:t>
            </a:r>
            <a:r>
              <a:rPr lang="zh-CN" altLang="en-US" sz="2800" dirty="0"/>
              <a:t> 二叉树的定义</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grpSp>
        <p:nvGrpSpPr>
          <p:cNvPr id="19" name="组合 18">
            <a:extLst>
              <a:ext uri="{FF2B5EF4-FFF2-40B4-BE49-F238E27FC236}">
                <a16:creationId xmlns:a16="http://schemas.microsoft.com/office/drawing/2014/main" id="{CE245A40-3200-45C8-8832-DA9A3D40789D}"/>
              </a:ext>
            </a:extLst>
          </p:cNvPr>
          <p:cNvGrpSpPr/>
          <p:nvPr/>
        </p:nvGrpSpPr>
        <p:grpSpPr>
          <a:xfrm>
            <a:off x="1618806" y="1722600"/>
            <a:ext cx="8986162" cy="1125347"/>
            <a:chOff x="1343448" y="946859"/>
            <a:chExt cx="6768376" cy="645821"/>
          </a:xfrm>
          <a:solidFill>
            <a:srgbClr val="009999"/>
          </a:solidFill>
        </p:grpSpPr>
        <p:sp>
          <p:nvSpPr>
            <p:cNvPr id="20" name="任意多边形: 形状 19">
              <a:extLst>
                <a:ext uri="{FF2B5EF4-FFF2-40B4-BE49-F238E27FC236}">
                  <a16:creationId xmlns:a16="http://schemas.microsoft.com/office/drawing/2014/main" id="{3305E3F0-6E78-4A3A-9F70-C6AD89B56D24}"/>
                </a:ext>
              </a:extLst>
            </p:cNvPr>
            <p:cNvSpPr/>
            <p:nvPr/>
          </p:nvSpPr>
          <p:spPr>
            <a:xfrm>
              <a:off x="1343448" y="958364"/>
              <a:ext cx="2599593" cy="63431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spcBef>
                  <a:spcPts val="600"/>
                </a:spcBef>
                <a:spcAft>
                  <a:spcPct val="35000"/>
                </a:spcAft>
              </a:pPr>
              <a:r>
                <a:rPr lang="zh-CN" altLang="en-US" sz="2400" dirty="0">
                  <a:latin typeface="微软雅黑" panose="020B0503020204020204" pitchFamily="34" charset="-122"/>
                  <a:ea typeface="微软雅黑" panose="020B0503020204020204" pitchFamily="34" charset="-122"/>
                </a:rPr>
                <a:t>二叉树是应用最广泛的树形结构</a:t>
              </a:r>
            </a:p>
          </p:txBody>
        </p:sp>
        <p:sp>
          <p:nvSpPr>
            <p:cNvPr id="21" name="任意多边形: 形状 20">
              <a:extLst>
                <a:ext uri="{FF2B5EF4-FFF2-40B4-BE49-F238E27FC236}">
                  <a16:creationId xmlns:a16="http://schemas.microsoft.com/office/drawing/2014/main" id="{9C0AD3D0-C82A-4C73-BA95-81A6338F9591}"/>
                </a:ext>
              </a:extLst>
            </p:cNvPr>
            <p:cNvSpPr/>
            <p:nvPr/>
          </p:nvSpPr>
          <p:spPr>
            <a:xfrm>
              <a:off x="4174970" y="946859"/>
              <a:ext cx="3936854" cy="64582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spcBef>
                  <a:spcPts val="600"/>
                </a:spcBef>
                <a:spcAft>
                  <a:spcPct val="35000"/>
                </a:spcAft>
              </a:pPr>
              <a:r>
                <a:rPr lang="zh-CN" altLang="en-US" sz="2400" dirty="0">
                  <a:latin typeface="微软雅黑" panose="020B0503020204020204" pitchFamily="34" charset="-122"/>
                  <a:ea typeface="微软雅黑" panose="020B0503020204020204" pitchFamily="34" charset="-122"/>
                </a:rPr>
                <a:t>二叉树每个结点有且仅有两个子树，并且子树有左右区别（有序树）</a:t>
              </a:r>
            </a:p>
          </p:txBody>
        </p:sp>
      </p:grpSp>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584225" y="3876648"/>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400" b="1" dirty="0"/>
          </a:p>
          <a:p>
            <a:pPr>
              <a:lnSpc>
                <a:spcPct val="110000"/>
              </a:lnSpc>
            </a:pPr>
            <a:r>
              <a:rPr lang="zh-CN" altLang="en-US" sz="2400" b="1" dirty="0"/>
              <a:t>二叉树的定义</a:t>
            </a:r>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239200A-F8AC-A54E-7607-00725DD50B91}"/>
                  </a:ext>
                </a:extLst>
              </p:cNvPr>
              <p:cNvSpPr txBox="1"/>
              <p:nvPr/>
            </p:nvSpPr>
            <p:spPr>
              <a:xfrm>
                <a:off x="2781300" y="3396949"/>
                <a:ext cx="8224161" cy="29361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indent="266700">
                  <a:lnSpc>
                    <a:spcPts val="2800"/>
                  </a:lnSpc>
                </a:pPr>
                <a:r>
                  <a:rPr lang="zh-CN" alt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二叉</a:t>
                </a:r>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树是由结点组成的有限集合</a:t>
                </a:r>
                <a14:m>
                  <m:oMath xmlns:m="http://schemas.openxmlformats.org/officeDocument/2006/math">
                    <m:r>
                      <m:rPr>
                        <m:sty m:val="p"/>
                      </m:rP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a:t>
                </a:r>
                <a14:m>
                  <m:oMath xmlns:m="http://schemas.openxmlformats.org/officeDocument/2006/math">
                    <m: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表示结点的数量。树具备以下性质：</a:t>
                </a:r>
              </a:p>
              <a:p>
                <a:pPr indent="266700">
                  <a:lnSpc>
                    <a:spcPts val="2800"/>
                  </a:lnSpc>
                </a:pPr>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r>
                      <m:rPr>
                        <m:sty m:val="p"/>
                      </m:rP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是空树。</a:t>
                </a:r>
              </a:p>
              <a:p>
                <a:pPr indent="266700">
                  <a:lnSpc>
                    <a:spcPts val="2800"/>
                  </a:lnSpc>
                </a:pPr>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000" dirty="0">
                    <a:latin typeface="Microsoft YaHei" panose="020B0503020204020204" pitchFamily="34" charset="-122"/>
                    <a:ea typeface="Microsoft YaHei" panose="020B0503020204020204" pitchFamily="34" charset="-122"/>
                  </a:rPr>
                  <a:t> </a:t>
                </a:r>
                <a14:m>
                  <m:oMath xmlns:m="http://schemas.openxmlformats.org/officeDocument/2006/math">
                    <m:d>
                      <m:dPr>
                        <m:begChr m:val="|"/>
                        <m:endChr m:val="|"/>
                        <m:ctrlPr>
                          <a:rPr lang="zh-CN" altLang="zh-CN" sz="2000" i="1">
                            <a:latin typeface="Cambria Math" panose="02040503050406030204" pitchFamily="18" charset="0"/>
                          </a:rPr>
                        </m:ctrlPr>
                      </m:dPr>
                      <m:e>
                        <m:r>
                          <m:rPr>
                            <m:sty m:val="p"/>
                          </m:rPr>
                          <a:rPr lang="en-US" altLang="zh-CN" sz="2000" i="0">
                            <a:latin typeface="Cambria Math" panose="02040503050406030204" pitchFamily="18" charset="0"/>
                          </a:rPr>
                          <m:t>T</m:t>
                        </m:r>
                      </m:e>
                    </m:d>
                    <m:r>
                      <a:rPr lang="en-US" altLang="zh-CN" sz="2000" i="0">
                        <a:latin typeface="Cambria Math" panose="02040503050406030204" pitchFamily="18" charset="0"/>
                      </a:rPr>
                      <m:t>&gt;0</m:t>
                    </m:r>
                  </m:oMath>
                </a14:m>
                <a:r>
                  <a:rPr lang="zh-CN" altLang="zh-CN" sz="2000" dirty="0">
                    <a:latin typeface="Microsoft YaHei" panose="020B0503020204020204" pitchFamily="34" charset="-122"/>
                    <a:ea typeface="Microsoft YaHei" panose="020B0503020204020204" pitchFamily="34" charset="-122"/>
                  </a:rPr>
                  <a:t>，</a:t>
                </a:r>
                <a14:m>
                  <m:oMath xmlns:m="http://schemas.openxmlformats.org/officeDocument/2006/math">
                    <m:r>
                      <m:rPr>
                        <m:sty m:val="p"/>
                      </m:rPr>
                      <a:rPr lang="en-US" altLang="zh-CN" sz="2000" i="0">
                        <a:latin typeface="Cambria Math" panose="02040503050406030204" pitchFamily="18" charset="0"/>
                      </a:rPr>
                      <m:t>T</m:t>
                    </m:r>
                  </m:oMath>
                </a14:m>
                <a:r>
                  <a:rPr lang="zh-CN" altLang="zh-CN" sz="2000" dirty="0">
                    <a:latin typeface="Microsoft YaHei" panose="020B0503020204020204" pitchFamily="34" charset="-122"/>
                    <a:ea typeface="Microsoft YaHei" panose="020B0503020204020204" pitchFamily="34" charset="-122"/>
                  </a:rPr>
                  <a:t>中有且仅有一个特殊结点</a:t>
                </a:r>
                <a:r>
                  <a:rPr lang="en-US" altLang="zh-CN" sz="2000" dirty="0">
                    <a:latin typeface="Microsoft YaHei" panose="020B0503020204020204" pitchFamily="34" charset="-122"/>
                    <a:ea typeface="Microsoft YaHei" panose="020B0503020204020204" pitchFamily="34" charset="-122"/>
                  </a:rPr>
                  <a:t>r </a:t>
                </a:r>
                <a14:m>
                  <m:oMath xmlns:m="http://schemas.openxmlformats.org/officeDocument/2006/math">
                    <m:r>
                      <a:rPr lang="en-US" altLang="zh-CN" sz="2000" i="0">
                        <a:latin typeface="Cambria Math" panose="02040503050406030204" pitchFamily="18" charset="0"/>
                      </a:rPr>
                      <m:t>∈</m:t>
                    </m:r>
                    <m:r>
                      <m:rPr>
                        <m:sty m:val="p"/>
                      </m:rPr>
                      <a:rPr lang="en-US" altLang="zh-CN" sz="2000" i="0">
                        <a:latin typeface="Cambria Math" panose="02040503050406030204" pitchFamily="18" charset="0"/>
                      </a:rPr>
                      <m:t>T</m:t>
                    </m:r>
                  </m:oMath>
                </a14:m>
                <a:r>
                  <a:rPr lang="zh-CN" altLang="zh-CN" sz="2000" dirty="0">
                    <a:latin typeface="Microsoft YaHei" panose="020B0503020204020204" pitchFamily="34" charset="-122"/>
                    <a:ea typeface="Microsoft YaHei" panose="020B0503020204020204" pitchFamily="34" charset="-122"/>
                  </a:rPr>
                  <a:t>，称为二叉树的根结点；其它结点</a:t>
                </a:r>
                <a14:m>
                  <m:oMath xmlns:m="http://schemas.openxmlformats.org/officeDocument/2006/math">
                    <m:r>
                      <m:rPr>
                        <m:sty m:val="p"/>
                      </m:rPr>
                      <a:rPr lang="en-US" altLang="zh-CN" sz="2000" i="0">
                        <a:latin typeface="Cambria Math" panose="02040503050406030204" pitchFamily="18" charset="0"/>
                      </a:rPr>
                      <m:t>T</m:t>
                    </m:r>
                    <m:r>
                      <a:rPr lang="en-US" altLang="zh-CN" sz="2000" i="0">
                        <a:latin typeface="Cambria Math" panose="02040503050406030204" pitchFamily="18" charset="0"/>
                      </a:rPr>
                      <m:t>−{</m:t>
                    </m:r>
                    <m:r>
                      <m:rPr>
                        <m:sty m:val="p"/>
                      </m:rPr>
                      <a:rPr lang="en-US" altLang="zh-CN" sz="2000" i="0">
                        <a:latin typeface="Cambria Math" panose="02040503050406030204" pitchFamily="18" charset="0"/>
                      </a:rPr>
                      <m:t>r</m:t>
                    </m:r>
                    <m:r>
                      <a:rPr lang="en-US" altLang="zh-CN" sz="2000" i="0">
                        <a:latin typeface="Cambria Math" panose="02040503050406030204" pitchFamily="18" charset="0"/>
                      </a:rPr>
                      <m:t>}</m:t>
                    </m:r>
                  </m:oMath>
                </a14:m>
                <a:r>
                  <a:rPr lang="zh-CN" altLang="zh-CN" sz="2000" dirty="0">
                    <a:latin typeface="Microsoft YaHei" panose="020B0503020204020204" pitchFamily="34" charset="-122"/>
                    <a:ea typeface="Microsoft YaHei" panose="020B0503020204020204" pitchFamily="34" charset="-122"/>
                  </a:rPr>
                  <a:t>划分为两个不相交的子集</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L</m:t>
                        </m:r>
                      </m:sub>
                    </m:sSub>
                  </m:oMath>
                </a14:m>
                <a:r>
                  <a:rPr lang="zh-CN" altLang="zh-CN" sz="2000" dirty="0">
                    <a:latin typeface="Microsoft YaHei" panose="020B0503020204020204" pitchFamily="34" charset="-122"/>
                    <a:ea typeface="Microsoft YaHei" panose="020B0503020204020204" pitchFamily="34" charset="-122"/>
                  </a:rPr>
                  <a:t>和</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R</m:t>
                        </m:r>
                      </m:sub>
                    </m:sSub>
                  </m:oMath>
                </a14:m>
                <a:r>
                  <a:rPr lang="zh-CN" altLang="zh-CN" sz="2000" dirty="0">
                    <a:latin typeface="Microsoft YaHei" panose="020B0503020204020204" pitchFamily="34" charset="-122"/>
                    <a:ea typeface="Microsoft YaHei" panose="020B0503020204020204" pitchFamily="34" charset="-122"/>
                  </a:rPr>
                  <a:t>。</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L</m:t>
                        </m:r>
                      </m:sub>
                    </m:sSub>
                  </m:oMath>
                </a14:m>
                <a:r>
                  <a:rPr lang="zh-CN" altLang="zh-CN"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r</a:t>
                </a:r>
                <a:r>
                  <a:rPr lang="zh-CN" altLang="zh-CN" sz="2000" dirty="0">
                    <a:latin typeface="Microsoft YaHei" panose="020B0503020204020204" pitchFamily="34" charset="-122"/>
                    <a:ea typeface="Microsoft YaHei" panose="020B0503020204020204" pitchFamily="34" charset="-122"/>
                  </a:rPr>
                  <a:t>的左子树，</a:t>
                </a:r>
                <a:r>
                  <a:rPr lang="zh-CN" altLang="en-US" sz="2000" dirty="0">
                    <a:latin typeface="Microsoft YaHei" panose="020B0503020204020204" pitchFamily="34" charset="-122"/>
                    <a:ea typeface="Microsoft YaHei" panose="020B0503020204020204" pitchFamily="34" charset="-122"/>
                  </a:rPr>
                  <a:t>本身是一棵二叉树，</a:t>
                </a:r>
                <a:r>
                  <a:rPr lang="zh-CN" altLang="zh-CN" sz="2000" dirty="0">
                    <a:latin typeface="Microsoft YaHei" panose="020B0503020204020204" pitchFamily="34" charset="-122"/>
                    <a:ea typeface="Microsoft YaHei" panose="020B0503020204020204" pitchFamily="34" charset="-122"/>
                  </a:rPr>
                  <a:t>如果</a:t>
                </a:r>
                <a14:m>
                  <m:oMath xmlns:m="http://schemas.openxmlformats.org/officeDocument/2006/math">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L</m:t>
                            </m:r>
                          </m:sub>
                        </m:sSub>
                      </m:e>
                    </m:d>
                    <m:r>
                      <a:rPr lang="en-US" altLang="zh-CN" sz="2000" i="0">
                        <a:latin typeface="Cambria Math" panose="02040503050406030204" pitchFamily="18" charset="0"/>
                      </a:rPr>
                      <m:t>&gt;0</m:t>
                    </m:r>
                  </m:oMath>
                </a14:m>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L</m:t>
                        </m:r>
                      </m:sub>
                    </m:sSub>
                  </m:oMath>
                </a14:m>
                <a:r>
                  <a:rPr lang="zh-CN" altLang="zh-CN" sz="2000" dirty="0">
                    <a:latin typeface="Microsoft YaHei" panose="020B0503020204020204" pitchFamily="34" charset="-122"/>
                    <a:ea typeface="Microsoft YaHei" panose="020B0503020204020204" pitchFamily="34" charset="-122"/>
                  </a:rPr>
                  <a:t>的根</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r</m:t>
                        </m:r>
                      </m:e>
                      <m:sub>
                        <m:r>
                          <m:rPr>
                            <m:sty m:val="p"/>
                          </m:rPr>
                          <a:rPr lang="en-US" altLang="zh-CN" sz="2000" i="0">
                            <a:latin typeface="Cambria Math" panose="02040503050406030204" pitchFamily="18" charset="0"/>
                          </a:rPr>
                          <m:t>L</m:t>
                        </m:r>
                      </m:sub>
                    </m:sSub>
                  </m:oMath>
                </a14:m>
                <a:r>
                  <a:rPr lang="zh-CN" altLang="zh-CN"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r</a:t>
                </a:r>
                <a:r>
                  <a:rPr lang="zh-CN" altLang="zh-CN" sz="2000" dirty="0">
                    <a:latin typeface="Microsoft YaHei" panose="020B0503020204020204" pitchFamily="34" charset="-122"/>
                    <a:ea typeface="Microsoft YaHei" panose="020B0503020204020204" pitchFamily="34" charset="-122"/>
                  </a:rPr>
                  <a:t>的左子结点，</a:t>
                </a:r>
                <a:r>
                  <a:rPr lang="en-US" altLang="zh-CN" sz="2000" dirty="0">
                    <a:latin typeface="Microsoft YaHei" panose="020B0503020204020204" pitchFamily="34" charset="-122"/>
                    <a:ea typeface="Microsoft YaHei" panose="020B0503020204020204" pitchFamily="34" charset="-122"/>
                  </a:rPr>
                  <a:t>r</a:t>
                </a:r>
                <a:r>
                  <a:rPr lang="zh-CN" altLang="zh-CN" sz="2000" dirty="0">
                    <a:latin typeface="Microsoft YaHei" panose="020B0503020204020204" pitchFamily="34" charset="-122"/>
                    <a:ea typeface="Microsoft YaHei" panose="020B0503020204020204" pitchFamily="34" charset="-122"/>
                  </a:rPr>
                  <a:t>是</a:t>
                </a:r>
                <a:r>
                  <a:rPr lang="en-US" altLang="zh-CN" sz="2000" dirty="0" err="1">
                    <a:latin typeface="Microsoft YaHei" panose="020B0503020204020204" pitchFamily="34" charset="-122"/>
                    <a:ea typeface="Microsoft YaHei" panose="020B0503020204020204" pitchFamily="34" charset="-122"/>
                  </a:rPr>
                  <a:t>r</a:t>
                </a:r>
                <a:r>
                  <a:rPr lang="en-US" altLang="zh-CN" sz="2000" baseline="-25000" dirty="0" err="1">
                    <a:latin typeface="Microsoft YaHei" panose="020B0503020204020204" pitchFamily="34" charset="-122"/>
                    <a:ea typeface="Microsoft YaHei" panose="020B0503020204020204" pitchFamily="34" charset="-122"/>
                  </a:rPr>
                  <a:t>L</a:t>
                </a:r>
                <a:r>
                  <a:rPr lang="zh-CN" altLang="zh-CN" sz="2000" dirty="0">
                    <a:latin typeface="Microsoft YaHei" panose="020B0503020204020204" pitchFamily="34" charset="-122"/>
                    <a:ea typeface="Microsoft YaHei" panose="020B0503020204020204" pitchFamily="34" charset="-122"/>
                  </a:rPr>
                  <a:t>的父结点；</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R</m:t>
                        </m:r>
                      </m:sub>
                    </m:sSub>
                  </m:oMath>
                </a14:m>
                <a:r>
                  <a:rPr lang="zh-CN" altLang="zh-CN"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r</a:t>
                </a:r>
                <a:r>
                  <a:rPr lang="zh-CN" altLang="zh-CN" sz="2000" dirty="0">
                    <a:latin typeface="Microsoft YaHei" panose="020B0503020204020204" pitchFamily="34" charset="-122"/>
                    <a:ea typeface="Microsoft YaHei" panose="020B0503020204020204" pitchFamily="34" charset="-122"/>
                  </a:rPr>
                  <a:t>的右子树，</a:t>
                </a:r>
                <a:r>
                  <a:rPr lang="zh-CN" altLang="en-US" sz="2000" dirty="0">
                    <a:latin typeface="Microsoft YaHei" panose="020B0503020204020204" pitchFamily="34" charset="-122"/>
                    <a:ea typeface="Microsoft YaHei" panose="020B0503020204020204" pitchFamily="34" charset="-122"/>
                  </a:rPr>
                  <a:t>也是一棵二叉树，</a:t>
                </a:r>
                <a:r>
                  <a:rPr lang="zh-CN" altLang="zh-CN" sz="2000" dirty="0">
                    <a:latin typeface="Microsoft YaHei" panose="020B0503020204020204" pitchFamily="34" charset="-122"/>
                    <a:ea typeface="Microsoft YaHei" panose="020B0503020204020204" pitchFamily="34" charset="-122"/>
                  </a:rPr>
                  <a:t>如果</a:t>
                </a:r>
                <a14:m>
                  <m:oMath xmlns:m="http://schemas.openxmlformats.org/officeDocument/2006/math">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R</m:t>
                            </m:r>
                          </m:sub>
                        </m:sSub>
                      </m:e>
                    </m:d>
                    <m:r>
                      <a:rPr lang="en-US" altLang="zh-CN" sz="2000" i="0">
                        <a:latin typeface="Cambria Math" panose="02040503050406030204" pitchFamily="18" charset="0"/>
                      </a:rPr>
                      <m:t>&gt;0</m:t>
                    </m:r>
                  </m:oMath>
                </a14:m>
                <a:r>
                  <a:rPr lang="zh-CN" altLang="zh-CN" sz="2000" dirty="0">
                    <a:latin typeface="Microsoft YaHei" panose="020B0503020204020204" pitchFamily="34" charset="-122"/>
                    <a:ea typeface="Microsoft YaHei" panose="020B0503020204020204" pitchFamily="34" charset="-122"/>
                  </a:rPr>
                  <a:t>，其根</a:t>
                </a:r>
                <a:r>
                  <a:rPr lang="en-US" altLang="zh-CN" sz="2000" dirty="0" err="1">
                    <a:latin typeface="Microsoft YaHei" panose="020B0503020204020204" pitchFamily="34" charset="-122"/>
                    <a:ea typeface="Microsoft YaHei" panose="020B0503020204020204" pitchFamily="34" charset="-122"/>
                  </a:rPr>
                  <a:t>r</a:t>
                </a:r>
                <a:r>
                  <a:rPr lang="en-US" altLang="zh-CN" sz="2000" baseline="-25000" dirty="0" err="1">
                    <a:latin typeface="Microsoft YaHei" panose="020B0503020204020204" pitchFamily="34" charset="-122"/>
                    <a:ea typeface="Microsoft YaHei" panose="020B0503020204020204" pitchFamily="34" charset="-122"/>
                  </a:rPr>
                  <a:t>R</a:t>
                </a:r>
                <a:r>
                  <a:rPr lang="zh-CN" altLang="zh-CN"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r</a:t>
                </a:r>
                <a:r>
                  <a:rPr lang="zh-CN" altLang="zh-CN" sz="2000" dirty="0">
                    <a:latin typeface="Microsoft YaHei" panose="020B0503020204020204" pitchFamily="34" charset="-122"/>
                    <a:ea typeface="Microsoft YaHei" panose="020B0503020204020204" pitchFamily="34" charset="-122"/>
                  </a:rPr>
                  <a:t>的右子结点，</a:t>
                </a:r>
                <a:r>
                  <a:rPr lang="en-US" altLang="zh-CN" sz="2000" dirty="0">
                    <a:latin typeface="Microsoft YaHei" panose="020B0503020204020204" pitchFamily="34" charset="-122"/>
                    <a:ea typeface="Microsoft YaHei" panose="020B0503020204020204" pitchFamily="34" charset="-122"/>
                  </a:rPr>
                  <a:t>r</a:t>
                </a:r>
                <a:r>
                  <a:rPr lang="zh-CN" altLang="zh-CN" sz="2000" dirty="0">
                    <a:latin typeface="Microsoft YaHei" panose="020B0503020204020204" pitchFamily="34" charset="-122"/>
                    <a:ea typeface="Microsoft YaHei" panose="020B0503020204020204" pitchFamily="34" charset="-122"/>
                  </a:rPr>
                  <a:t>是</a:t>
                </a:r>
                <a:r>
                  <a:rPr lang="en-US" altLang="zh-CN" sz="2000" dirty="0" err="1">
                    <a:latin typeface="Microsoft YaHei" panose="020B0503020204020204" pitchFamily="34" charset="-122"/>
                    <a:ea typeface="Microsoft YaHei" panose="020B0503020204020204" pitchFamily="34" charset="-122"/>
                  </a:rPr>
                  <a:t>r</a:t>
                </a:r>
                <a:r>
                  <a:rPr lang="en-US" altLang="zh-CN" sz="2000" baseline="-25000" dirty="0" err="1">
                    <a:latin typeface="Microsoft YaHei" panose="020B0503020204020204" pitchFamily="34" charset="-122"/>
                    <a:ea typeface="Microsoft YaHei" panose="020B0503020204020204" pitchFamily="34" charset="-122"/>
                  </a:rPr>
                  <a:t>R</a:t>
                </a:r>
                <a:r>
                  <a:rPr lang="zh-CN" altLang="zh-CN" sz="2000" dirty="0">
                    <a:latin typeface="Microsoft YaHei" panose="020B0503020204020204" pitchFamily="34" charset="-122"/>
                    <a:ea typeface="Microsoft YaHei" panose="020B0503020204020204" pitchFamily="34" charset="-122"/>
                  </a:rPr>
                  <a:t>的父结点</a:t>
                </a:r>
                <a:r>
                  <a:rPr lang="zh-CN" altLang="en-US" sz="2000" dirty="0">
                    <a:latin typeface="Microsoft YaHei" panose="020B0503020204020204" pitchFamily="34" charset="-122"/>
                    <a:ea typeface="Microsoft YaHei" panose="020B0503020204020204" pitchFamily="34" charset="-122"/>
                  </a:rPr>
                  <a:t>。</a:t>
                </a:r>
                <a:endParaRPr lang="zh-CN" altLang="zh-CN" sz="2000" dirty="0">
                  <a:latin typeface="Microsoft YaHei" panose="020B0503020204020204" pitchFamily="34" charset="-122"/>
                  <a:ea typeface="Microsoft YaHei" panose="020B0503020204020204" pitchFamily="34" charset="-122"/>
                </a:endParaRPr>
              </a:p>
            </p:txBody>
          </p:sp>
        </mc:Choice>
        <mc:Fallback>
          <p:sp>
            <p:nvSpPr>
              <p:cNvPr id="7" name="文本框 6">
                <a:extLst>
                  <a:ext uri="{FF2B5EF4-FFF2-40B4-BE49-F238E27FC236}">
                    <a16:creationId xmlns:a16="http://schemas.microsoft.com/office/drawing/2014/main" id="{8239200A-F8AC-A54E-7607-00725DD50B91}"/>
                  </a:ext>
                </a:extLst>
              </p:cNvPr>
              <p:cNvSpPr txBox="1">
                <a:spLocks noRot="1" noChangeAspect="1" noMove="1" noResize="1" noEditPoints="1" noAdjustHandles="1" noChangeArrowheads="1" noChangeShapeType="1" noTextEdit="1"/>
              </p:cNvSpPr>
              <p:nvPr/>
            </p:nvSpPr>
            <p:spPr>
              <a:xfrm>
                <a:off x="2781300" y="3396949"/>
                <a:ext cx="8224161" cy="2936125"/>
              </a:xfrm>
              <a:prstGeom prst="rect">
                <a:avLst/>
              </a:prstGeom>
              <a:blipFill>
                <a:blip r:embed="rId2"/>
                <a:stretch>
                  <a:fillRect l="-616" b="-2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403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5.3.1</a:t>
            </a:r>
            <a:r>
              <a:rPr lang="zh-CN" altLang="en-US" sz="2800" dirty="0"/>
              <a:t> 二叉树的定义</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552450" y="941103"/>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400" b="1" dirty="0"/>
          </a:p>
          <a:p>
            <a:pPr>
              <a:lnSpc>
                <a:spcPct val="110000"/>
              </a:lnSpc>
            </a:pPr>
            <a:r>
              <a:rPr lang="zh-CN" altLang="en-US" sz="2400" b="1" dirty="0"/>
              <a:t>二叉树的基本形态</a:t>
            </a:r>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8" name="图片 7">
            <a:extLst>
              <a:ext uri="{FF2B5EF4-FFF2-40B4-BE49-F238E27FC236}">
                <a16:creationId xmlns:a16="http://schemas.microsoft.com/office/drawing/2014/main" id="{8596C938-6C12-2ADA-5420-7DA5C5FAB3A3}"/>
              </a:ext>
            </a:extLst>
          </p:cNvPr>
          <p:cNvPicPr>
            <a:picLocks noChangeAspect="1"/>
          </p:cNvPicPr>
          <p:nvPr/>
        </p:nvPicPr>
        <p:blipFill>
          <a:blip r:embed="rId2"/>
          <a:stretch>
            <a:fillRect/>
          </a:stretch>
        </p:blipFill>
        <p:spPr>
          <a:xfrm>
            <a:off x="2010603" y="2198537"/>
            <a:ext cx="8518944" cy="2197100"/>
          </a:xfrm>
          <a:prstGeom prst="rect">
            <a:avLst/>
          </a:prstGeom>
        </p:spPr>
      </p:pic>
      <p:sp>
        <p:nvSpPr>
          <p:cNvPr id="10" name="任意多边形: 形状 19">
            <a:extLst>
              <a:ext uri="{FF2B5EF4-FFF2-40B4-BE49-F238E27FC236}">
                <a16:creationId xmlns:a16="http://schemas.microsoft.com/office/drawing/2014/main" id="{1622C5A2-5434-5D81-10F5-B3BD91AA8C10}"/>
              </a:ext>
            </a:extLst>
          </p:cNvPr>
          <p:cNvSpPr/>
          <p:nvPr/>
        </p:nvSpPr>
        <p:spPr>
          <a:xfrm>
            <a:off x="1671705" y="3938136"/>
            <a:ext cx="982596"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空树</a:t>
            </a:r>
          </a:p>
        </p:txBody>
      </p:sp>
      <p:sp>
        <p:nvSpPr>
          <p:cNvPr id="11" name="任意多边形: 形状 19">
            <a:extLst>
              <a:ext uri="{FF2B5EF4-FFF2-40B4-BE49-F238E27FC236}">
                <a16:creationId xmlns:a16="http://schemas.microsoft.com/office/drawing/2014/main" id="{2D2F0C8D-9F65-50ED-07E8-176355447742}"/>
              </a:ext>
            </a:extLst>
          </p:cNvPr>
          <p:cNvSpPr/>
          <p:nvPr/>
        </p:nvSpPr>
        <p:spPr>
          <a:xfrm>
            <a:off x="2955653" y="3938136"/>
            <a:ext cx="1251388"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单根树</a:t>
            </a:r>
          </a:p>
        </p:txBody>
      </p:sp>
      <p:sp>
        <p:nvSpPr>
          <p:cNvPr id="12" name="任意多边形: 形状 19">
            <a:extLst>
              <a:ext uri="{FF2B5EF4-FFF2-40B4-BE49-F238E27FC236}">
                <a16:creationId xmlns:a16="http://schemas.microsoft.com/office/drawing/2014/main" id="{9EB031F1-790F-9521-96DE-19B18C2030C2}"/>
              </a:ext>
            </a:extLst>
          </p:cNvPr>
          <p:cNvSpPr/>
          <p:nvPr/>
        </p:nvSpPr>
        <p:spPr>
          <a:xfrm>
            <a:off x="4465987" y="4395637"/>
            <a:ext cx="1251387" cy="152125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左子树非空，右子树是空树</a:t>
            </a:r>
          </a:p>
        </p:txBody>
      </p:sp>
      <p:sp>
        <p:nvSpPr>
          <p:cNvPr id="13" name="任意多边形: 形状 19">
            <a:extLst>
              <a:ext uri="{FF2B5EF4-FFF2-40B4-BE49-F238E27FC236}">
                <a16:creationId xmlns:a16="http://schemas.microsoft.com/office/drawing/2014/main" id="{C5D2178E-5A41-E7A7-CEE3-E59319ACC9EA}"/>
              </a:ext>
            </a:extLst>
          </p:cNvPr>
          <p:cNvSpPr/>
          <p:nvPr/>
        </p:nvSpPr>
        <p:spPr>
          <a:xfrm>
            <a:off x="6773361" y="4395637"/>
            <a:ext cx="1251387" cy="152125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左子树是空树，右子树非空</a:t>
            </a:r>
          </a:p>
        </p:txBody>
      </p:sp>
      <p:sp>
        <p:nvSpPr>
          <p:cNvPr id="14" name="任意多边形: 形状 19">
            <a:extLst>
              <a:ext uri="{FF2B5EF4-FFF2-40B4-BE49-F238E27FC236}">
                <a16:creationId xmlns:a16="http://schemas.microsoft.com/office/drawing/2014/main" id="{6F8721C9-190E-37DF-F194-8DC1914C92F0}"/>
              </a:ext>
            </a:extLst>
          </p:cNvPr>
          <p:cNvSpPr/>
          <p:nvPr/>
        </p:nvSpPr>
        <p:spPr>
          <a:xfrm>
            <a:off x="8375453" y="4408859"/>
            <a:ext cx="2003585" cy="10127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左子树和右子树都非空</a:t>
            </a:r>
          </a:p>
        </p:txBody>
      </p:sp>
      <p:sp>
        <p:nvSpPr>
          <p:cNvPr id="16" name="不等于 15">
            <a:extLst>
              <a:ext uri="{FF2B5EF4-FFF2-40B4-BE49-F238E27FC236}">
                <a16:creationId xmlns:a16="http://schemas.microsoft.com/office/drawing/2014/main" id="{1A7A668C-BBC1-2E2C-BEFC-BD85E20AFE7F}"/>
              </a:ext>
            </a:extLst>
          </p:cNvPr>
          <p:cNvSpPr/>
          <p:nvPr/>
        </p:nvSpPr>
        <p:spPr>
          <a:xfrm>
            <a:off x="5887758" y="4913559"/>
            <a:ext cx="711200" cy="5080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文本框 8">
            <a:extLst>
              <a:ext uri="{FF2B5EF4-FFF2-40B4-BE49-F238E27FC236}">
                <a16:creationId xmlns:a16="http://schemas.microsoft.com/office/drawing/2014/main" id="{E5D5BF5D-3D63-4870-96AB-BAB16430C621}"/>
              </a:ext>
            </a:extLst>
          </p:cNvPr>
          <p:cNvSpPr txBox="1"/>
          <p:nvPr/>
        </p:nvSpPr>
        <p:spPr>
          <a:xfrm>
            <a:off x="2796517" y="4661034"/>
            <a:ext cx="1569660"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只有一个结点</a:t>
            </a:r>
          </a:p>
        </p:txBody>
      </p:sp>
      <p:sp>
        <p:nvSpPr>
          <p:cNvPr id="15" name="文本框 14">
            <a:extLst>
              <a:ext uri="{FF2B5EF4-FFF2-40B4-BE49-F238E27FC236}">
                <a16:creationId xmlns:a16="http://schemas.microsoft.com/office/drawing/2014/main" id="{CBBE1125-6D9B-928F-8FB7-CEBB92974CD0}"/>
              </a:ext>
            </a:extLst>
          </p:cNvPr>
          <p:cNvSpPr txBox="1"/>
          <p:nvPr/>
        </p:nvSpPr>
        <p:spPr>
          <a:xfrm>
            <a:off x="5810277" y="5547564"/>
            <a:ext cx="877163"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有序树</a:t>
            </a:r>
          </a:p>
        </p:txBody>
      </p:sp>
    </p:spTree>
    <p:extLst>
      <p:ext uri="{BB962C8B-B14F-4D97-AF65-F5344CB8AC3E}">
        <p14:creationId xmlns:p14="http://schemas.microsoft.com/office/powerpoint/2010/main" val="2003135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二叉树的基本操作</a:t>
            </a:r>
          </a:p>
        </p:txBody>
      </p:sp>
      <p:sp>
        <p:nvSpPr>
          <p:cNvPr id="14" name="副标题 13"/>
          <p:cNvSpPr>
            <a:spLocks noGrp="1"/>
          </p:cNvSpPr>
          <p:nvPr>
            <p:ph type="subTitle" idx="1"/>
          </p:nvPr>
        </p:nvSpPr>
        <p:spPr/>
        <p:txBody>
          <a:bodyPr/>
          <a:lstStyle/>
          <a:p>
            <a:r>
              <a:rPr lang="en-US" altLang="zh-CN" dirty="0"/>
              <a:t>5-3</a:t>
            </a:r>
            <a:r>
              <a:rPr lang="zh-CN" altLang="en-US" dirty="0"/>
              <a:t> 二叉树</a:t>
            </a:r>
          </a:p>
        </p:txBody>
      </p:sp>
      <p:sp>
        <p:nvSpPr>
          <p:cNvPr id="15" name="文本占位符 14"/>
          <p:cNvSpPr>
            <a:spLocks noGrp="1"/>
          </p:cNvSpPr>
          <p:nvPr>
            <p:ph type="body" idx="10"/>
          </p:nvPr>
        </p:nvSpPr>
        <p:spPr/>
        <p:txBody>
          <a:bodyPr/>
          <a:lstStyle/>
          <a:p>
            <a:endParaRPr lang="zh-CN" altLang="en-US" dirty="0"/>
          </a:p>
        </p:txBody>
      </p:sp>
      <p:sp>
        <p:nvSpPr>
          <p:cNvPr id="3" name="文本框 2">
            <a:extLst>
              <a:ext uri="{FF2B5EF4-FFF2-40B4-BE49-F238E27FC236}">
                <a16:creationId xmlns:a16="http://schemas.microsoft.com/office/drawing/2014/main" id="{16ADAE89-9732-C059-813F-6C2328555B4C}"/>
              </a:ext>
            </a:extLst>
          </p:cNvPr>
          <p:cNvSpPr txBox="1"/>
          <p:nvPr/>
        </p:nvSpPr>
        <p:spPr>
          <a:xfrm>
            <a:off x="1308125" y="1651418"/>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BinaryTreeNode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创建一个二叉树结点</a:t>
            </a:r>
            <a:r>
              <a:rPr lang="zh-CN" altLang="zh-CN" sz="2000" dirty="0">
                <a:solidFill>
                  <a:schemeClr val="bg1"/>
                </a:solidFill>
                <a:effectLst/>
              </a:rPr>
              <a:t> </a:t>
            </a:r>
            <a:endParaRPr lang="zh-CN" altLang="en-US" sz="2000" dirty="0">
              <a:solidFill>
                <a:schemeClr val="bg1"/>
              </a:solidFill>
            </a:endParaRPr>
          </a:p>
        </p:txBody>
      </p:sp>
      <p:sp>
        <p:nvSpPr>
          <p:cNvPr id="5" name="文本框 4">
            <a:extLst>
              <a:ext uri="{FF2B5EF4-FFF2-40B4-BE49-F238E27FC236}">
                <a16:creationId xmlns:a16="http://schemas.microsoft.com/office/drawing/2014/main" id="{D3779364-C5E0-E7B5-3EC4-7AB096A4E4C9}"/>
              </a:ext>
            </a:extLst>
          </p:cNvPr>
          <p:cNvSpPr txBox="1"/>
          <p:nvPr/>
        </p:nvSpPr>
        <p:spPr>
          <a:xfrm>
            <a:off x="1308125" y="3546210"/>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Height(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的高度（深度）</a:t>
            </a:r>
            <a:r>
              <a:rPr lang="zh-CN" altLang="zh-CN" sz="2000" dirty="0">
                <a:solidFill>
                  <a:schemeClr val="bg1"/>
                </a:solidFill>
                <a:effectLst/>
              </a:rPr>
              <a:t> </a:t>
            </a:r>
            <a:endParaRPr lang="zh-CN" altLang="en-US" sz="2000" dirty="0">
              <a:solidFill>
                <a:schemeClr val="bg1"/>
              </a:solidFill>
            </a:endParaRPr>
          </a:p>
        </p:txBody>
      </p:sp>
      <p:sp>
        <p:nvSpPr>
          <p:cNvPr id="7" name="文本框 6">
            <a:extLst>
              <a:ext uri="{FF2B5EF4-FFF2-40B4-BE49-F238E27FC236}">
                <a16:creationId xmlns:a16="http://schemas.microsoft.com/office/drawing/2014/main" id="{635A0C8B-F6C1-B99A-FECF-688C8992E111}"/>
              </a:ext>
            </a:extLst>
          </p:cNvPr>
          <p:cNvSpPr txBox="1"/>
          <p:nvPr/>
        </p:nvSpPr>
        <p:spPr>
          <a:xfrm>
            <a:off x="1308125" y="4019681"/>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PreOrder</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前序遍历二叉树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11" name="文本框 10">
            <a:extLst>
              <a:ext uri="{FF2B5EF4-FFF2-40B4-BE49-F238E27FC236}">
                <a16:creationId xmlns:a16="http://schemas.microsoft.com/office/drawing/2014/main" id="{8E451404-C413-D4F4-B5BB-8BA3094D02B8}"/>
              </a:ext>
            </a:extLst>
          </p:cNvPr>
          <p:cNvSpPr txBox="1"/>
          <p:nvPr/>
        </p:nvSpPr>
        <p:spPr>
          <a:xfrm>
            <a:off x="1308125" y="4518552"/>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InOrder</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中序遍历二叉树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17" name="文本框 16">
            <a:extLst>
              <a:ext uri="{FF2B5EF4-FFF2-40B4-BE49-F238E27FC236}">
                <a16:creationId xmlns:a16="http://schemas.microsoft.com/office/drawing/2014/main" id="{1857CBA8-636D-B838-41B7-02A641C90FD3}"/>
              </a:ext>
            </a:extLst>
          </p:cNvPr>
          <p:cNvSpPr txBox="1"/>
          <p:nvPr/>
        </p:nvSpPr>
        <p:spPr>
          <a:xfrm>
            <a:off x="1308125" y="5017423"/>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PostOrder</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后序遍历二叉树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19" name="文本框 18">
            <a:extLst>
              <a:ext uri="{FF2B5EF4-FFF2-40B4-BE49-F238E27FC236}">
                <a16:creationId xmlns:a16="http://schemas.microsoft.com/office/drawing/2014/main" id="{54483F95-1521-406E-FA66-5584306DEC49}"/>
              </a:ext>
            </a:extLst>
          </p:cNvPr>
          <p:cNvSpPr txBox="1"/>
          <p:nvPr/>
        </p:nvSpPr>
        <p:spPr>
          <a:xfrm>
            <a:off x="1308125" y="5480732"/>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LevelOrder</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层序遍历二叉树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2" name="文本框 1">
            <a:extLst>
              <a:ext uri="{FF2B5EF4-FFF2-40B4-BE49-F238E27FC236}">
                <a16:creationId xmlns:a16="http://schemas.microsoft.com/office/drawing/2014/main" id="{50246E31-2124-35C3-A39A-8192C6A0F2EE}"/>
              </a:ext>
            </a:extLst>
          </p:cNvPr>
          <p:cNvSpPr txBox="1"/>
          <p:nvPr/>
        </p:nvSpPr>
        <p:spPr>
          <a:xfrm>
            <a:off x="1308124" y="2153798"/>
            <a:ext cx="10198076" cy="707886"/>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CreatBinaryTree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value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en-US" altLang="zh-CN" sz="2000" i="1" dirty="0" err="1">
                <a:solidFill>
                  <a:schemeClr val="accent4">
                    <a:lumMod val="40000"/>
                    <a:lumOff val="60000"/>
                  </a:schemeClr>
                </a:solidFill>
                <a:effectLst/>
                <a:latin typeface="Times New Roman" panose="02020603050405020304" pitchFamily="18" charset="0"/>
                <a:ea typeface="宋体" panose="02010600030101010101" pitchFamily="2" charset="-122"/>
              </a:rPr>
              <a:t>left_tre</a:t>
            </a: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en-US" altLang="zh-CN" sz="2000" i="1" dirty="0" err="1">
                <a:solidFill>
                  <a:schemeClr val="accent4">
                    <a:lumMod val="40000"/>
                    <a:lumOff val="60000"/>
                  </a:schemeClr>
                </a:solidFill>
                <a:effectLst/>
                <a:latin typeface="Times New Roman" panose="02020603050405020304" pitchFamily="18" charset="0"/>
                <a:ea typeface="宋体" panose="02010600030101010101" pitchFamily="2" charset="-122"/>
              </a:rPr>
              <a:t>right_tree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en-US" sz="2000" dirty="0">
                <a:solidFill>
                  <a:schemeClr val="bg1"/>
                </a:solidFill>
                <a:effectLst/>
                <a:latin typeface="Times New Roman" panose="02020603050405020304" pitchFamily="18" charset="0"/>
                <a:ea typeface="宋体" panose="02010600030101010101" pitchFamily="2" charset="-122"/>
              </a:rPr>
              <a:t>构造二叉树，根结点的数据为</a:t>
            </a:r>
            <a:r>
              <a:rPr lang="en-US" altLang="zh-CN" sz="2000" i="1" dirty="0">
                <a:solidFill>
                  <a:schemeClr val="bg1"/>
                </a:solidFill>
                <a:effectLst/>
                <a:latin typeface="Times New Roman" panose="02020603050405020304" pitchFamily="18" charset="0"/>
                <a:ea typeface="宋体" panose="02010600030101010101" pitchFamily="2" charset="-122"/>
              </a:rPr>
              <a:t>value</a:t>
            </a:r>
            <a:r>
              <a:rPr lang="en-US" altLang="zh-CN" sz="2000" dirty="0">
                <a:solidFill>
                  <a:schemeClr val="bg1"/>
                </a:solidFill>
                <a:effectLst/>
                <a:latin typeface="Times New Roman" panose="02020603050405020304" pitchFamily="18" charset="0"/>
                <a:ea typeface="宋体" panose="02010600030101010101" pitchFamily="2" charset="-122"/>
              </a:rPr>
              <a:t>, </a:t>
            </a:r>
          </a:p>
          <a:p>
            <a:r>
              <a:rPr lang="zh-CN" altLang="en-US" sz="2000" dirty="0">
                <a:solidFill>
                  <a:schemeClr val="bg1"/>
                </a:solidFill>
                <a:effectLst/>
                <a:latin typeface="Times New Roman" panose="02020603050405020304" pitchFamily="18" charset="0"/>
                <a:ea typeface="宋体" panose="02010600030101010101" pitchFamily="2" charset="-122"/>
              </a:rPr>
              <a:t>                                                                             左子树和右子树分别是</a:t>
            </a:r>
            <a:r>
              <a:rPr lang="en-US" altLang="zh-CN" sz="2000" i="1" dirty="0" err="1">
                <a:solidFill>
                  <a:schemeClr val="bg1"/>
                </a:solidFill>
                <a:effectLst/>
                <a:latin typeface="Times New Roman" panose="02020603050405020304" pitchFamily="18" charset="0"/>
                <a:ea typeface="宋体" panose="02010600030101010101" pitchFamily="2" charset="-122"/>
              </a:rPr>
              <a:t>left_tree</a:t>
            </a:r>
            <a:r>
              <a:rPr lang="zh-CN" altLang="en-US" sz="2000" dirty="0">
                <a:solidFill>
                  <a:schemeClr val="bg1"/>
                </a:solidFill>
                <a:effectLst/>
                <a:latin typeface="Times New Roman" panose="02020603050405020304" pitchFamily="18" charset="0"/>
                <a:ea typeface="宋体" panose="02010600030101010101" pitchFamily="2" charset="-122"/>
              </a:rPr>
              <a:t>和</a:t>
            </a:r>
            <a:r>
              <a:rPr lang="en-US" altLang="zh-CN" sz="2000" i="1" dirty="0" err="1">
                <a:solidFill>
                  <a:schemeClr val="bg1"/>
                </a:solidFill>
                <a:effectLst/>
                <a:latin typeface="Times New Roman" panose="02020603050405020304" pitchFamily="18" charset="0"/>
                <a:ea typeface="宋体" panose="02010600030101010101" pitchFamily="2" charset="-122"/>
              </a:rPr>
              <a:t>right_tree</a:t>
            </a:r>
            <a:r>
              <a:rPr lang="en-US" altLang="zh-CN" sz="2000" i="1" dirty="0">
                <a:solidFill>
                  <a:schemeClr val="bg1"/>
                </a:solidFill>
                <a:effectLst/>
                <a:latin typeface="Times New Roman" panose="02020603050405020304" pitchFamily="18" charset="0"/>
                <a:ea typeface="宋体" panose="02010600030101010101" pitchFamily="2" charset="-122"/>
              </a:rPr>
              <a:t> </a:t>
            </a:r>
            <a:endParaRPr lang="zh-CN" altLang="en-US" sz="2000" i="1" dirty="0">
              <a:solidFill>
                <a:schemeClr val="bg1"/>
              </a:solidFill>
            </a:endParaRPr>
          </a:p>
        </p:txBody>
      </p:sp>
      <p:sp>
        <p:nvSpPr>
          <p:cNvPr id="8" name="文本框 7">
            <a:extLst>
              <a:ext uri="{FF2B5EF4-FFF2-40B4-BE49-F238E27FC236}">
                <a16:creationId xmlns:a16="http://schemas.microsoft.com/office/drawing/2014/main" id="{78E4C101-1D99-9E4D-A3AC-E21BF63812E2}"/>
              </a:ext>
            </a:extLst>
          </p:cNvPr>
          <p:cNvSpPr txBox="1"/>
          <p:nvPr/>
        </p:nvSpPr>
        <p:spPr>
          <a:xfrm>
            <a:off x="1308124" y="3038292"/>
            <a:ext cx="9601151"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IsLeaf</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node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en-US" sz="2000" dirty="0">
                <a:solidFill>
                  <a:schemeClr val="bg1"/>
                </a:solidFill>
                <a:effectLst/>
                <a:latin typeface="Times New Roman" panose="02020603050405020304" pitchFamily="18" charset="0"/>
                <a:ea typeface="宋体" panose="02010600030101010101" pitchFamily="2" charset="-122"/>
              </a:rPr>
              <a:t>如果二叉树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en-US" sz="2000" dirty="0">
                <a:solidFill>
                  <a:schemeClr val="bg1"/>
                </a:solidFill>
                <a:effectLst/>
                <a:latin typeface="Times New Roman" panose="02020603050405020304" pitchFamily="18" charset="0"/>
                <a:ea typeface="宋体" panose="02010600030101010101" pitchFamily="2" charset="-122"/>
              </a:rPr>
              <a:t>中结点</a:t>
            </a:r>
            <a:r>
              <a:rPr lang="en-US" altLang="zh-CN" sz="2000" i="1" dirty="0">
                <a:solidFill>
                  <a:schemeClr val="bg1"/>
                </a:solidFill>
                <a:effectLst/>
                <a:latin typeface="Times New Roman" panose="02020603050405020304" pitchFamily="18" charset="0"/>
                <a:ea typeface="宋体" panose="02010600030101010101" pitchFamily="2" charset="-122"/>
              </a:rPr>
              <a:t>node</a:t>
            </a:r>
            <a:r>
              <a:rPr lang="zh-CN" altLang="en-US" sz="2000" dirty="0">
                <a:solidFill>
                  <a:schemeClr val="bg1"/>
                </a:solidFill>
                <a:effectLst/>
                <a:latin typeface="Times New Roman" panose="02020603050405020304" pitchFamily="18" charset="0"/>
                <a:ea typeface="宋体" panose="02010600030101010101" pitchFamily="2" charset="-122"/>
              </a:rPr>
              <a:t>为叶结点，返回</a:t>
            </a:r>
            <a:r>
              <a:rPr lang="en-US" altLang="zh-CN" sz="2000" b="1" dirty="0">
                <a:solidFill>
                  <a:schemeClr val="bg1"/>
                </a:solidFill>
                <a:effectLst/>
                <a:latin typeface="Times New Roman" panose="02020603050405020304" pitchFamily="18" charset="0"/>
                <a:ea typeface="宋体" panose="02010600030101010101" pitchFamily="2" charset="-122"/>
              </a:rPr>
              <a:t>true</a:t>
            </a:r>
            <a:r>
              <a:rPr lang="zh-CN" altLang="en-US" sz="2000" dirty="0">
                <a:solidFill>
                  <a:schemeClr val="bg1"/>
                </a:solidFill>
                <a:effectLst/>
                <a:latin typeface="Times New Roman" panose="02020603050405020304" pitchFamily="18" charset="0"/>
                <a:ea typeface="宋体" panose="02010600030101010101" pitchFamily="2" charset="-122"/>
              </a:rPr>
              <a:t>；否则返回</a:t>
            </a:r>
            <a:r>
              <a:rPr lang="en-US" altLang="zh-CN" sz="2000" b="1" dirty="0">
                <a:solidFill>
                  <a:schemeClr val="bg1"/>
                </a:solidFill>
                <a:effectLst/>
                <a:latin typeface="Times New Roman" panose="02020603050405020304" pitchFamily="18" charset="0"/>
                <a:ea typeface="宋体" panose="02010600030101010101" pitchFamily="2" charset="-122"/>
              </a:rPr>
              <a:t>false</a:t>
            </a:r>
            <a:r>
              <a:rPr lang="en-US" altLang="zh-CN" sz="2000" dirty="0">
                <a:solidFill>
                  <a:schemeClr val="bg1"/>
                </a:solidFill>
                <a:effectLst/>
                <a:latin typeface="Times New Roman" panose="02020603050405020304" pitchFamily="18" charset="0"/>
                <a:ea typeface="宋体" panose="02010600030101010101" pitchFamily="2" charset="-122"/>
              </a:rPr>
              <a:t> </a:t>
            </a:r>
            <a:endParaRPr lang="zh-CN" altLang="en-US" sz="2000" dirty="0">
              <a:solidFill>
                <a:schemeClr val="bg1"/>
              </a:solidFill>
            </a:endParaRPr>
          </a:p>
        </p:txBody>
      </p:sp>
    </p:spTree>
    <p:extLst>
      <p:ext uri="{BB962C8B-B14F-4D97-AF65-F5344CB8AC3E}">
        <p14:creationId xmlns:p14="http://schemas.microsoft.com/office/powerpoint/2010/main" val="4150127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584225" y="1836084"/>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满二叉树：</a:t>
            </a:r>
            <a:r>
              <a:rPr lang="zh-CN" altLang="en-US" sz="2400" dirty="0"/>
              <a:t>由度为</a:t>
            </a:r>
            <a:r>
              <a:rPr lang="en-US" altLang="zh-CN" sz="2400" dirty="0"/>
              <a:t>0</a:t>
            </a:r>
            <a:r>
              <a:rPr lang="zh-CN" altLang="en-US" sz="2400" dirty="0"/>
              <a:t>的叶结点和度为</a:t>
            </a:r>
            <a:r>
              <a:rPr lang="en-US" altLang="zh-CN" sz="2400" dirty="0"/>
              <a:t>2</a:t>
            </a:r>
            <a:r>
              <a:rPr lang="zh-CN" altLang="en-US" sz="2400" dirty="0"/>
              <a:t>的中间结点构成的二叉树，树中没有度为</a:t>
            </a:r>
            <a:r>
              <a:rPr lang="en-US" altLang="zh-CN" sz="2400" dirty="0"/>
              <a:t>1</a:t>
            </a:r>
            <a:r>
              <a:rPr lang="zh-CN" altLang="en-US" sz="2400" dirty="0"/>
              <a:t>的结点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solidFill>
                <a:srgbClr val="C00000"/>
              </a:solidFill>
            </a:endParaRPr>
          </a:p>
        </p:txBody>
      </p:sp>
      <p:pic>
        <p:nvPicPr>
          <p:cNvPr id="8" name="图片 7">
            <a:extLst>
              <a:ext uri="{FF2B5EF4-FFF2-40B4-BE49-F238E27FC236}">
                <a16:creationId xmlns:a16="http://schemas.microsoft.com/office/drawing/2014/main" id="{FA39D259-24CF-5161-738B-C1F948D9AC80}"/>
              </a:ext>
            </a:extLst>
          </p:cNvPr>
          <p:cNvPicPr>
            <a:picLocks noChangeAspect="1"/>
          </p:cNvPicPr>
          <p:nvPr/>
        </p:nvPicPr>
        <p:blipFill>
          <a:blip r:embed="rId2"/>
          <a:stretch>
            <a:fillRect/>
          </a:stretch>
        </p:blipFill>
        <p:spPr>
          <a:xfrm>
            <a:off x="3016404" y="2829079"/>
            <a:ext cx="6385517" cy="2074846"/>
          </a:xfrm>
          <a:prstGeom prst="rect">
            <a:avLst/>
          </a:prstGeom>
        </p:spPr>
      </p:pic>
      <p:sp>
        <p:nvSpPr>
          <p:cNvPr id="9" name="任意多边形: 形状 19">
            <a:extLst>
              <a:ext uri="{FF2B5EF4-FFF2-40B4-BE49-F238E27FC236}">
                <a16:creationId xmlns:a16="http://schemas.microsoft.com/office/drawing/2014/main" id="{8037C058-43DA-4481-17F7-161151650F77}"/>
              </a:ext>
            </a:extLst>
          </p:cNvPr>
          <p:cNvSpPr/>
          <p:nvPr/>
        </p:nvSpPr>
        <p:spPr>
          <a:xfrm>
            <a:off x="3603353" y="4971306"/>
            <a:ext cx="1552848"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满二叉树</a:t>
            </a:r>
          </a:p>
        </p:txBody>
      </p:sp>
      <p:sp>
        <p:nvSpPr>
          <p:cNvPr id="10" name="任意多边形: 形状 19">
            <a:extLst>
              <a:ext uri="{FF2B5EF4-FFF2-40B4-BE49-F238E27FC236}">
                <a16:creationId xmlns:a16="http://schemas.microsoft.com/office/drawing/2014/main" id="{1B2106BA-185D-7FC2-A874-A4002280865A}"/>
              </a:ext>
            </a:extLst>
          </p:cNvPr>
          <p:cNvSpPr/>
          <p:nvPr/>
        </p:nvSpPr>
        <p:spPr>
          <a:xfrm>
            <a:off x="7169270" y="4971306"/>
            <a:ext cx="1796929"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非满二叉树</a:t>
            </a:r>
          </a:p>
        </p:txBody>
      </p:sp>
      <p:sp>
        <p:nvSpPr>
          <p:cNvPr id="11" name="文本框 10">
            <a:extLst>
              <a:ext uri="{FF2B5EF4-FFF2-40B4-BE49-F238E27FC236}">
                <a16:creationId xmlns:a16="http://schemas.microsoft.com/office/drawing/2014/main" id="{71D65C54-A597-0775-3FA9-41091E670F1B}"/>
              </a:ext>
            </a:extLst>
          </p:cNvPr>
          <p:cNvSpPr txBox="1"/>
          <p:nvPr/>
        </p:nvSpPr>
        <p:spPr>
          <a:xfrm>
            <a:off x="7588370" y="6088967"/>
            <a:ext cx="4603630" cy="4488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defPPr>
              <a:defRPr lang="zh-CN"/>
            </a:defPPr>
            <a:lvl1pPr>
              <a:lnSpc>
                <a:spcPct val="110000"/>
              </a:lnSpc>
              <a:defRPr sz="20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00000"/>
                </a:solidFill>
                <a:sym typeface="Wingdings" pitchFamily="2" charset="2"/>
              </a:rPr>
              <a:t>满二叉树实例：哈夫曼树、表达式树</a:t>
            </a:r>
            <a:endParaRPr lang="zh-CN" altLang="en-US" dirty="0">
              <a:solidFill>
                <a:srgbClr val="C00000"/>
              </a:solidFill>
            </a:endParaRPr>
          </a:p>
        </p:txBody>
      </p:sp>
      <p:sp>
        <p:nvSpPr>
          <p:cNvPr id="12" name="文本框 11">
            <a:extLst>
              <a:ext uri="{FF2B5EF4-FFF2-40B4-BE49-F238E27FC236}">
                <a16:creationId xmlns:a16="http://schemas.microsoft.com/office/drawing/2014/main" id="{5503BFFC-0109-9F94-B405-A966CAD2A9CB}"/>
              </a:ext>
            </a:extLst>
          </p:cNvPr>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Microsoft YaHei" panose="020B0503020204020204" pitchFamily="34" charset="-122"/>
                <a:ea typeface="Microsoft YaHei" panose="020B0503020204020204" pitchFamily="34" charset="-122"/>
                <a:sym typeface="Wingdings" pitchFamily="2" charset="2"/>
              </a:rPr>
              <a:t>形态结构特殊、应用广泛的二叉树</a:t>
            </a:r>
            <a:endParaRPr lang="zh-CN" altLang="en-US" dirty="0">
              <a:solidFill>
                <a:srgbClr val="00999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29348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584225" y="1475034"/>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400" b="1" dirty="0"/>
          </a:p>
          <a:p>
            <a:pPr>
              <a:lnSpc>
                <a:spcPct val="110000"/>
              </a:lnSpc>
            </a:pPr>
            <a:r>
              <a:rPr lang="zh-CN" altLang="en-US" sz="2400" b="1" dirty="0"/>
              <a:t>完全二叉树</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7" name="图片 6">
            <a:extLst>
              <a:ext uri="{FF2B5EF4-FFF2-40B4-BE49-F238E27FC236}">
                <a16:creationId xmlns:a16="http://schemas.microsoft.com/office/drawing/2014/main" id="{68992416-5E2C-B8B2-054E-D935952C3982}"/>
              </a:ext>
            </a:extLst>
          </p:cNvPr>
          <p:cNvPicPr>
            <a:picLocks noChangeAspect="1"/>
          </p:cNvPicPr>
          <p:nvPr/>
        </p:nvPicPr>
        <p:blipFill>
          <a:blip r:embed="rId2"/>
          <a:stretch>
            <a:fillRect/>
          </a:stretch>
        </p:blipFill>
        <p:spPr>
          <a:xfrm>
            <a:off x="1619859" y="2829895"/>
            <a:ext cx="9187841" cy="1588875"/>
          </a:xfrm>
          <a:prstGeom prst="rect">
            <a:avLst/>
          </a:prstGeom>
        </p:spPr>
      </p:pic>
      <mc:AlternateContent xmlns:mc="http://schemas.openxmlformats.org/markup-compatibility/2006">
        <mc:Choice xmlns:a14="http://schemas.microsoft.com/office/drawing/2010/main" Requires="a14">
          <p:sp>
            <p:nvSpPr>
              <p:cNvPr id="12" name="任意多边形: 形状 19">
                <a:extLst>
                  <a:ext uri="{FF2B5EF4-FFF2-40B4-BE49-F238E27FC236}">
                    <a16:creationId xmlns:a16="http://schemas.microsoft.com/office/drawing/2014/main" id="{FBC276F4-3728-46B3-4BBC-96A71A35C4CF}"/>
                  </a:ext>
                </a:extLst>
              </p:cNvPr>
              <p:cNvSpPr/>
              <p:nvPr/>
            </p:nvSpPr>
            <p:spPr>
              <a:xfrm>
                <a:off x="3535732" y="4817820"/>
                <a:ext cx="5120535"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高度</a:t>
                </a:r>
                <a14:m>
                  <m:oMath xmlns:m="http://schemas.openxmlformats.org/officeDocument/2006/math">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𝒅</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a14:m>
                <a:r>
                  <a:rPr lang="zh-CN" altLang="en-US" sz="2400" b="1" dirty="0">
                    <a:latin typeface="微软雅黑" panose="020B0503020204020204" pitchFamily="34" charset="-122"/>
                    <a:ea typeface="微软雅黑" panose="020B0503020204020204" pitchFamily="34" charset="-122"/>
                  </a:rPr>
                  <a:t>的所有完全二叉树</a:t>
                </a:r>
              </a:p>
            </p:txBody>
          </p:sp>
        </mc:Choice>
        <mc:Fallback>
          <p:sp>
            <p:nvSpPr>
              <p:cNvPr id="12" name="任意多边形: 形状 19">
                <a:extLst>
                  <a:ext uri="{FF2B5EF4-FFF2-40B4-BE49-F238E27FC236}">
                    <a16:creationId xmlns:a16="http://schemas.microsoft.com/office/drawing/2014/main" id="{FBC276F4-3728-46B3-4BBC-96A71A35C4CF}"/>
                  </a:ext>
                </a:extLst>
              </p:cNvPr>
              <p:cNvSpPr>
                <a:spLocks noRot="1" noChangeAspect="1" noMove="1" noResize="1" noEditPoints="1" noAdjustHandles="1" noChangeArrowheads="1" noChangeShapeType="1" noTextEdit="1"/>
              </p:cNvSpPr>
              <p:nvPr/>
            </p:nvSpPr>
            <p:spPr>
              <a:xfrm>
                <a:off x="3535732" y="4817820"/>
                <a:ext cx="5120535"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b="-8000"/>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0F5303FF-FD47-2D9D-6D00-F04DC2E46DCA}"/>
              </a:ext>
            </a:extLst>
          </p:cNvPr>
          <p:cNvSpPr txBox="1"/>
          <p:nvPr/>
        </p:nvSpPr>
        <p:spPr>
          <a:xfrm>
            <a:off x="8938019" y="6103875"/>
            <a:ext cx="2724030" cy="4488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defPPr>
              <a:defRPr lang="zh-CN"/>
            </a:defPPr>
            <a:lvl1pPr>
              <a:lnSpc>
                <a:spcPct val="110000"/>
              </a:lnSpc>
              <a:defRPr sz="20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00000"/>
                </a:solidFill>
                <a:sym typeface="Wingdings" pitchFamily="2" charset="2"/>
              </a:rPr>
              <a:t>完全二叉树实例：堆</a:t>
            </a:r>
            <a:endParaRPr lang="zh-CN" altLang="en-US" dirty="0">
              <a:solidFill>
                <a:srgbClr val="C00000"/>
              </a:solidFill>
            </a:endParaRPr>
          </a:p>
        </p:txBody>
      </p:sp>
      <p:sp>
        <p:nvSpPr>
          <p:cNvPr id="8" name="文本框 7">
            <a:extLst>
              <a:ext uri="{FF2B5EF4-FFF2-40B4-BE49-F238E27FC236}">
                <a16:creationId xmlns:a16="http://schemas.microsoft.com/office/drawing/2014/main" id="{E86A5838-6D31-FB32-CB48-C1ADD4972F5A}"/>
              </a:ext>
            </a:extLst>
          </p:cNvPr>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Microsoft YaHei" panose="020B0503020204020204" pitchFamily="34" charset="-122"/>
                <a:ea typeface="Microsoft YaHei" panose="020B0503020204020204" pitchFamily="34" charset="-122"/>
                <a:sym typeface="Wingdings" pitchFamily="2" charset="2"/>
              </a:rPr>
              <a:t>形态结构特殊、应用广泛的二叉树</a:t>
            </a:r>
            <a:endParaRPr lang="zh-CN" altLang="en-US" dirty="0">
              <a:solidFill>
                <a:srgbClr val="00999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3700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552450" y="892369"/>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400" b="1" dirty="0"/>
          </a:p>
          <a:p>
            <a:pPr>
              <a:lnSpc>
                <a:spcPct val="110000"/>
              </a:lnSpc>
            </a:pPr>
            <a:r>
              <a:rPr lang="zh-CN" altLang="en-US" sz="2400" b="1" dirty="0"/>
              <a:t>完全二叉树</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8" name="图片 7">
            <a:extLst>
              <a:ext uri="{FF2B5EF4-FFF2-40B4-BE49-F238E27FC236}">
                <a16:creationId xmlns:a16="http://schemas.microsoft.com/office/drawing/2014/main" id="{912AB525-9660-5293-A88F-06B947AC8284}"/>
              </a:ext>
            </a:extLst>
          </p:cNvPr>
          <p:cNvPicPr>
            <a:picLocks noChangeAspect="1"/>
          </p:cNvPicPr>
          <p:nvPr/>
        </p:nvPicPr>
        <p:blipFill>
          <a:blip r:embed="rId2"/>
          <a:stretch>
            <a:fillRect/>
          </a:stretch>
        </p:blipFill>
        <p:spPr>
          <a:xfrm>
            <a:off x="2362015" y="1608360"/>
            <a:ext cx="7747369" cy="1757978"/>
          </a:xfrm>
          <a:prstGeom prst="rect">
            <a:avLst/>
          </a:prstGeom>
        </p:spPr>
      </p:pic>
      <mc:AlternateContent xmlns:mc="http://schemas.openxmlformats.org/markup-compatibility/2006">
        <mc:Choice xmlns:a14="http://schemas.microsoft.com/office/drawing/2010/main" Requires="a14">
          <p:sp>
            <p:nvSpPr>
              <p:cNvPr id="9" name="任意多边形: 形状 28">
                <a:extLst>
                  <a:ext uri="{FF2B5EF4-FFF2-40B4-BE49-F238E27FC236}">
                    <a16:creationId xmlns:a16="http://schemas.microsoft.com/office/drawing/2014/main" id="{1B9CC2C8-5CD1-8E94-4E56-34ED72B5BD41}"/>
                  </a:ext>
                </a:extLst>
              </p:cNvPr>
              <p:cNvSpPr/>
              <p:nvPr/>
            </p:nvSpPr>
            <p:spPr>
              <a:xfrm>
                <a:off x="1817409" y="3890786"/>
                <a:ext cx="9536391" cy="26033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880"/>
                  </a:lnSpc>
                  <a:spcBef>
                    <a:spcPts val="600"/>
                  </a:spcBef>
                  <a:spcAft>
                    <a:spcPts val="600"/>
                  </a:spcAft>
                </a:pPr>
                <a:r>
                  <a:rPr lang="zh-CN" altLang="en-US" sz="2400" b="1" dirty="0">
                    <a:latin typeface="微软雅黑" panose="020B0503020204020204" pitchFamily="34" charset="-122"/>
                    <a:ea typeface="微软雅黑" panose="020B0503020204020204" pitchFamily="34" charset="-122"/>
                  </a:rPr>
                  <a:t>高度</a:t>
                </a:r>
                <a14:m>
                  <m:oMath xmlns:m="http://schemas.openxmlformats.org/officeDocument/2006/math">
                    <m:r>
                      <a:rPr lang="en-US" altLang="zh-CN" sz="2400" b="1" i="1" smtClean="0">
                        <a:latin typeface="Cambria Math" panose="02040503050406030204" pitchFamily="18" charset="0"/>
                      </a:rPr>
                      <m:t>𝒅</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𝟑</m:t>
                    </m:r>
                  </m:oMath>
                </a14:m>
                <a:r>
                  <a:rPr lang="zh-CN" altLang="en-US" sz="2400" b="1" dirty="0">
                    <a:latin typeface="微软雅黑" panose="020B0503020204020204" pitchFamily="34" charset="-122"/>
                    <a:ea typeface="微软雅黑" panose="020B0503020204020204" pitchFamily="34" charset="-122"/>
                  </a:rPr>
                  <a:t>的完全二叉树基本形态</a:t>
                </a:r>
              </a:p>
              <a:p>
                <a:pPr defTabSz="1155700">
                  <a:lnSpc>
                    <a:spcPts val="2880"/>
                  </a:lnSpc>
                  <a:spcBef>
                    <a:spcPts val="600"/>
                  </a:spcBef>
                  <a:spcAft>
                    <a:spcPts val="6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从第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层到第𝑑−</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层全是度为</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的中间结点</a:t>
                </a:r>
                <a:endParaRPr lang="zh-CN" altLang="zh-CN" sz="2400" dirty="0">
                  <a:latin typeface="微软雅黑" panose="020B0503020204020204" pitchFamily="34" charset="-122"/>
                  <a:ea typeface="微软雅黑" panose="020B0503020204020204" pitchFamily="34" charset="-122"/>
                </a:endParaRPr>
              </a:p>
              <a:p>
                <a:pPr defTabSz="1155700">
                  <a:lnSpc>
                    <a:spcPts val="2880"/>
                  </a:lnSpc>
                  <a:spcBef>
                    <a:spcPts val="600"/>
                  </a:spcBef>
                  <a:spcAft>
                    <a:spcPts val="6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第𝑑层的结点都是叶结点，度为</a:t>
                </a:r>
                <a:r>
                  <a:rPr lang="en-US" altLang="zh-CN" sz="2400" dirty="0">
                    <a:latin typeface="微软雅黑" panose="020B0503020204020204" pitchFamily="34" charset="-122"/>
                    <a:ea typeface="微软雅黑" panose="020B0503020204020204" pitchFamily="34" charset="-122"/>
                  </a:rPr>
                  <a:t>0</a:t>
                </a:r>
                <a:endParaRPr lang="zh-CN" altLang="zh-CN" sz="2400" dirty="0">
                  <a:latin typeface="微软雅黑" panose="020B0503020204020204" pitchFamily="34" charset="-122"/>
                  <a:ea typeface="微软雅黑" panose="020B0503020204020204" pitchFamily="34" charset="-122"/>
                </a:endParaRPr>
              </a:p>
              <a:p>
                <a:pPr defTabSz="1155700">
                  <a:lnSpc>
                    <a:spcPts val="2880"/>
                  </a:lnSpc>
                  <a:spcBef>
                    <a:spcPts val="600"/>
                  </a:spcBef>
                  <a:spcAft>
                    <a:spcPts val="6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在第𝑑−</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层，各结点的度从左向右单调非递增排列，同时度为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的结点要么没有，要么只有一个且该结点的左子树非空</a:t>
                </a:r>
                <a:endParaRPr lang="zh-CN" altLang="zh-CN" sz="2400" dirty="0">
                  <a:latin typeface="微软雅黑" panose="020B0503020204020204" pitchFamily="34" charset="-122"/>
                  <a:ea typeface="微软雅黑" panose="020B0503020204020204" pitchFamily="34" charset="-122"/>
                </a:endParaRPr>
              </a:p>
            </p:txBody>
          </p:sp>
        </mc:Choice>
        <mc:Fallback>
          <p:sp>
            <p:nvSpPr>
              <p:cNvPr id="9" name="任意多边形: 形状 28">
                <a:extLst>
                  <a:ext uri="{FF2B5EF4-FFF2-40B4-BE49-F238E27FC236}">
                    <a16:creationId xmlns:a16="http://schemas.microsoft.com/office/drawing/2014/main" id="{1B9CC2C8-5CD1-8E94-4E56-34ED72B5BD41}"/>
                  </a:ext>
                </a:extLst>
              </p:cNvPr>
              <p:cNvSpPr>
                <a:spLocks noRot="1" noChangeAspect="1" noMove="1" noResize="1" noEditPoints="1" noAdjustHandles="1" noChangeArrowheads="1" noChangeShapeType="1" noTextEdit="1"/>
              </p:cNvSpPr>
              <p:nvPr/>
            </p:nvSpPr>
            <p:spPr>
              <a:xfrm>
                <a:off x="1817409" y="3890786"/>
                <a:ext cx="9536391" cy="26033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l="-266" b="-1449"/>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D53CA67B-57F5-FB78-B2F8-D4732ABCA861}"/>
              </a:ext>
            </a:extLst>
          </p:cNvPr>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Microsoft YaHei" panose="020B0503020204020204" pitchFamily="34" charset="-122"/>
                <a:ea typeface="Microsoft YaHei" panose="020B0503020204020204" pitchFamily="34" charset="-122"/>
                <a:sym typeface="Wingdings" pitchFamily="2" charset="2"/>
              </a:rPr>
              <a:t>形态结构特殊、应用广泛的二叉树</a:t>
            </a:r>
            <a:endParaRPr lang="zh-CN" altLang="en-US" dirty="0">
              <a:solidFill>
                <a:srgbClr val="009999"/>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085EE01F-FCA3-7FC9-2E2C-48DB11A36AD3}"/>
              </a:ext>
            </a:extLst>
          </p:cNvPr>
          <p:cNvSpPr txBox="1"/>
          <p:nvPr/>
        </p:nvSpPr>
        <p:spPr>
          <a:xfrm>
            <a:off x="3977827" y="3339683"/>
            <a:ext cx="2379177"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没有度为</a:t>
            </a:r>
            <a:r>
              <a:rPr kumimoji="1" lang="en-US" altLang="zh-CN" dirty="0">
                <a:solidFill>
                  <a:srgbClr val="C00000"/>
                </a:solidFill>
                <a:latin typeface="Microsoft YaHei" panose="020B0503020204020204" pitchFamily="34" charset="-122"/>
                <a:ea typeface="Microsoft YaHei" panose="020B0503020204020204" pitchFamily="34" charset="-122"/>
              </a:rPr>
              <a:t>1</a:t>
            </a:r>
            <a:r>
              <a:rPr kumimoji="1" lang="zh-CN" altLang="en-US" dirty="0">
                <a:solidFill>
                  <a:srgbClr val="C00000"/>
                </a:solidFill>
                <a:latin typeface="Microsoft YaHei" panose="020B0503020204020204" pitchFamily="34" charset="-122"/>
                <a:ea typeface="Microsoft YaHei" panose="020B0503020204020204" pitchFamily="34" charset="-122"/>
              </a:rPr>
              <a:t>的中间结点</a:t>
            </a:r>
          </a:p>
        </p:txBody>
      </p:sp>
      <p:sp>
        <p:nvSpPr>
          <p:cNvPr id="11" name="文本框 10">
            <a:extLst>
              <a:ext uri="{FF2B5EF4-FFF2-40B4-BE49-F238E27FC236}">
                <a16:creationId xmlns:a16="http://schemas.microsoft.com/office/drawing/2014/main" id="{6B5F13B4-A193-6BB2-A290-F99165653FD8}"/>
              </a:ext>
            </a:extLst>
          </p:cNvPr>
          <p:cNvSpPr txBox="1"/>
          <p:nvPr/>
        </p:nvSpPr>
        <p:spPr>
          <a:xfrm>
            <a:off x="6885358" y="3351196"/>
            <a:ext cx="4225837"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只有一个度为</a:t>
            </a:r>
            <a:r>
              <a:rPr kumimoji="1" lang="en-US" altLang="zh-CN" dirty="0">
                <a:solidFill>
                  <a:srgbClr val="C00000"/>
                </a:solidFill>
                <a:latin typeface="Microsoft YaHei" panose="020B0503020204020204" pitchFamily="34" charset="-122"/>
                <a:ea typeface="Microsoft YaHei" panose="020B0503020204020204" pitchFamily="34" charset="-122"/>
              </a:rPr>
              <a:t>1</a:t>
            </a:r>
            <a:r>
              <a:rPr kumimoji="1" lang="zh-CN" altLang="en-US" dirty="0">
                <a:solidFill>
                  <a:srgbClr val="C00000"/>
                </a:solidFill>
                <a:latin typeface="Microsoft YaHei" panose="020B0503020204020204" pitchFamily="34" charset="-122"/>
                <a:ea typeface="Microsoft YaHei" panose="020B0503020204020204" pitchFamily="34" charset="-122"/>
              </a:rPr>
              <a:t>的中间结点且左子树非空</a:t>
            </a:r>
          </a:p>
        </p:txBody>
      </p:sp>
    </p:spTree>
    <p:extLst>
      <p:ext uri="{BB962C8B-B14F-4D97-AF65-F5344CB8AC3E}">
        <p14:creationId xmlns:p14="http://schemas.microsoft.com/office/powerpoint/2010/main" val="1762580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9" name="任意多边形: 形状 28">
            <a:extLst>
              <a:ext uri="{FF2B5EF4-FFF2-40B4-BE49-F238E27FC236}">
                <a16:creationId xmlns:a16="http://schemas.microsoft.com/office/drawing/2014/main" id="{1B9CC2C8-5CD1-8E94-4E56-34ED72B5BD41}"/>
              </a:ext>
            </a:extLst>
          </p:cNvPr>
          <p:cNvSpPr/>
          <p:nvPr/>
        </p:nvSpPr>
        <p:spPr>
          <a:xfrm>
            <a:off x="838200" y="1632048"/>
            <a:ext cx="3683000" cy="47020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完全二叉树</a:t>
            </a:r>
          </a:p>
          <a:p>
            <a:pPr marL="457200" indent="-457200" defTabSz="1155700">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从第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层到第𝑑−</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层全是度为</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的中间结点</a:t>
            </a:r>
            <a:endParaRPr lang="en-US" altLang="zh-CN" sz="24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第𝑑层的结点都是叶结点，度为</a:t>
            </a:r>
            <a:r>
              <a:rPr lang="en-US" altLang="zh-CN" sz="2400" dirty="0">
                <a:latin typeface="微软雅黑" panose="020B0503020204020204" pitchFamily="34" charset="-122"/>
                <a:ea typeface="微软雅黑" panose="020B0503020204020204" pitchFamily="34" charset="-122"/>
              </a:rPr>
              <a:t>0</a:t>
            </a:r>
          </a:p>
          <a:p>
            <a:pPr marL="457200" indent="-457200" defTabSz="1155700">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在第𝑑−</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层，各结点的度从左向右单调非递增排列，同时度为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的结点要么没有，要么只有一个且该结点的左子树非空</a:t>
            </a:r>
            <a:endParaRPr lang="zh-CN" altLang="zh-CN" sz="2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FCD2AE3-C840-E2EB-55D2-C9EDC772D72C}"/>
              </a:ext>
            </a:extLst>
          </p:cNvPr>
          <p:cNvSpPr txBox="1"/>
          <p:nvPr/>
        </p:nvSpPr>
        <p:spPr>
          <a:xfrm>
            <a:off x="7140736" y="1929792"/>
            <a:ext cx="2236510"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非完全二叉树示例</a:t>
            </a:r>
          </a:p>
        </p:txBody>
      </p:sp>
      <p:pic>
        <p:nvPicPr>
          <p:cNvPr id="11" name="图片 10">
            <a:extLst>
              <a:ext uri="{FF2B5EF4-FFF2-40B4-BE49-F238E27FC236}">
                <a16:creationId xmlns:a16="http://schemas.microsoft.com/office/drawing/2014/main" id="{E372EB50-BB17-2FEA-069C-38041067B34A}"/>
              </a:ext>
            </a:extLst>
          </p:cNvPr>
          <p:cNvPicPr>
            <a:picLocks noChangeAspect="1"/>
          </p:cNvPicPr>
          <p:nvPr/>
        </p:nvPicPr>
        <p:blipFill>
          <a:blip r:embed="rId2"/>
          <a:stretch>
            <a:fillRect/>
          </a:stretch>
        </p:blipFill>
        <p:spPr>
          <a:xfrm>
            <a:off x="5218008" y="2372370"/>
            <a:ext cx="5806960" cy="1974701"/>
          </a:xfrm>
          <a:prstGeom prst="rect">
            <a:avLst/>
          </a:prstGeom>
        </p:spPr>
      </p:pic>
      <p:sp>
        <p:nvSpPr>
          <p:cNvPr id="12" name="任意多边形: 形状 19">
            <a:extLst>
              <a:ext uri="{FF2B5EF4-FFF2-40B4-BE49-F238E27FC236}">
                <a16:creationId xmlns:a16="http://schemas.microsoft.com/office/drawing/2014/main" id="{2B4AA750-2510-D808-AC1D-9838D6FA4CA0}"/>
              </a:ext>
            </a:extLst>
          </p:cNvPr>
          <p:cNvSpPr/>
          <p:nvPr/>
        </p:nvSpPr>
        <p:spPr>
          <a:xfrm>
            <a:off x="5200328" y="4443291"/>
            <a:ext cx="2737172" cy="127170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理由：</a:t>
            </a:r>
            <a:r>
              <a:rPr lang="zh-CN" altLang="en-US" sz="2000" dirty="0">
                <a:latin typeface="微软雅黑" panose="020B0503020204020204" pitchFamily="34" charset="-122"/>
                <a:ea typeface="微软雅黑" panose="020B0503020204020204" pitchFamily="34" charset="-122"/>
              </a:rPr>
              <a:t>度为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的结点</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在度为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的结点</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的左边，不满足条件</a:t>
            </a: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13" name="任意多边形: 形状 19">
            <a:extLst>
              <a:ext uri="{FF2B5EF4-FFF2-40B4-BE49-F238E27FC236}">
                <a16:creationId xmlns:a16="http://schemas.microsoft.com/office/drawing/2014/main" id="{6381F34F-04D1-9874-9DEA-E51A1C862313}"/>
              </a:ext>
            </a:extLst>
          </p:cNvPr>
          <p:cNvSpPr/>
          <p:nvPr/>
        </p:nvSpPr>
        <p:spPr>
          <a:xfrm>
            <a:off x="8419939" y="4443291"/>
            <a:ext cx="2933860" cy="189083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理由</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结点</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，不满足条件</a:t>
            </a:r>
            <a:r>
              <a:rPr lang="en-US" altLang="zh-CN" sz="2000" dirty="0">
                <a:latin typeface="微软雅黑" panose="020B0503020204020204" pitchFamily="34" charset="-122"/>
                <a:ea typeface="微软雅黑" panose="020B0503020204020204" pitchFamily="34" charset="-122"/>
              </a:rPr>
              <a:t>(1)</a:t>
            </a:r>
          </a:p>
          <a:p>
            <a:pPr lvl="0"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理由</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结点</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的度为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，但左子树为空，不满足条件</a:t>
            </a: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D71ACFC-EB1D-6D70-6645-10B868011B69}"/>
              </a:ext>
            </a:extLst>
          </p:cNvPr>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Microsoft YaHei" panose="020B0503020204020204" pitchFamily="34" charset="-122"/>
                <a:ea typeface="Microsoft YaHei" panose="020B0503020204020204" pitchFamily="34" charset="-122"/>
                <a:sym typeface="Wingdings" pitchFamily="2" charset="2"/>
              </a:rPr>
              <a:t>形态结构特殊、应用广泛的二叉树</a:t>
            </a:r>
            <a:endParaRPr lang="zh-CN" altLang="en-US" dirty="0">
              <a:solidFill>
                <a:srgbClr val="00999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811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563370" y="3439840"/>
            <a:ext cx="3065263"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树与二叉树</a:t>
            </a:r>
          </a:p>
        </p:txBody>
      </p:sp>
      <p:sp>
        <p:nvSpPr>
          <p:cNvPr id="8" name="矩形 7"/>
          <p:cNvSpPr/>
          <p:nvPr/>
        </p:nvSpPr>
        <p:spPr>
          <a:xfrm>
            <a:off x="5261476" y="2445722"/>
            <a:ext cx="1669048"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01EF47B7-ACB2-48A4-B6FF-CD0A170062B0}"/>
              </a:ext>
            </a:extLst>
          </p:cNvPr>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李 佳</a:t>
            </a:r>
          </a:p>
        </p:txBody>
      </p:sp>
      <p:sp>
        <p:nvSpPr>
          <p:cNvPr id="31" name="文本框 30">
            <a:extLst>
              <a:ext uri="{FF2B5EF4-FFF2-40B4-BE49-F238E27FC236}">
                <a16:creationId xmlns:a16="http://schemas.microsoft.com/office/drawing/2014/main" id="{450B8CC5-78DC-4EBA-8877-DC819C7FB976}"/>
              </a:ext>
            </a:extLst>
          </p:cNvPr>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重庆大学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6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2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mc:Choice xmlns:a14="http://schemas.microsoft.com/office/drawing/2010/main" Requires="a14">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584225" y="1836084"/>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完美二叉树：</a:t>
                </a:r>
                <a:r>
                  <a:rPr lang="zh-CN"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对于</a:t>
                </a:r>
                <a:r>
                  <a:rPr lang="zh-CN" alt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高度（深度）</a:t>
                </a:r>
                <a:r>
                  <a:rPr lang="zh-CN"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为</a:t>
                </a:r>
                <a14:m>
                  <m:oMath xmlns:m="http://schemas.openxmlformats.org/officeDocument/2006/math">
                    <m:r>
                      <a:rPr lang="en-US" altLang="zh-CN" sz="24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𝑑</m:t>
                    </m:r>
                    <m:r>
                      <a:rPr lang="en-US" altLang="zh-CN" sz="24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≥1</m:t>
                    </m:r>
                  </m:oMath>
                </a14:m>
                <a:r>
                  <a:rPr lang="en-US" altLang="zh-CN" sz="2400" i="1" kern="100" dirty="0">
                    <a:effectLst/>
                    <a:latin typeface="Microsoft YaHei" panose="020B0503020204020204" pitchFamily="34" charset="-122"/>
                    <a:ea typeface="Microsoft YaHei" panose="020B0503020204020204" pitchFamily="34" charset="-122"/>
                  </a:rPr>
                  <a:t> </a:t>
                </a:r>
                <a:r>
                  <a:rPr lang="zh-CN"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的完全二叉树，如果第</a:t>
                </a:r>
                <a:r>
                  <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d-1</a:t>
                </a:r>
                <a:r>
                  <a:rPr lang="zh-CN"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层所有结点的度都是</a:t>
                </a:r>
                <a:r>
                  <a:rPr lang="en-US" altLang="zh-CN" sz="2400" kern="100" dirty="0">
                    <a:effectLst/>
                    <a:latin typeface="Microsoft YaHei" panose="020B0503020204020204" pitchFamily="34" charset="-122"/>
                    <a:ea typeface="Microsoft YaHei" panose="020B0503020204020204" pitchFamily="34" charset="-122"/>
                  </a:rPr>
                  <a:t>2</a:t>
                </a:r>
                <a:r>
                  <a:rPr lang="zh-CN"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，则该树是一个完美二叉树</a:t>
                </a:r>
                <a:r>
                  <a:rPr lang="zh-CN" altLang="zh-CN" sz="2800" dirty="0">
                    <a:effectLst/>
                    <a:latin typeface="Microsoft YaHei" panose="020B0503020204020204" pitchFamily="34" charset="-122"/>
                    <a:ea typeface="Microsoft YaHei" panose="020B0503020204020204" pitchFamily="34" charset="-122"/>
                  </a:rPr>
                  <a:t> </a:t>
                </a:r>
                <a:endParaRPr lang="en-US" altLang="zh-CN" sz="2400" dirty="0"/>
              </a:p>
              <a:p>
                <a:pPr>
                  <a:lnSpc>
                    <a:spcPct val="110000"/>
                  </a:lnSpc>
                </a:pPr>
                <a:endParaRPr lang="en-US" altLang="zh-CN" sz="2400" dirty="0"/>
              </a:p>
              <a:p>
                <a:pPr>
                  <a:lnSpc>
                    <a:spcPct val="100000"/>
                  </a:lnSpc>
                </a:pPr>
                <a:endParaRPr lang="zh-CN" altLang="zh-CN" sz="2400" dirty="0"/>
              </a:p>
            </p:txBody>
          </p:sp>
        </mc:Choice>
        <mc:Fallback>
          <p:sp>
            <p:nvSpPr>
              <p:cNvPr id="6" name="内容占位符 4">
                <a:extLst>
                  <a:ext uri="{FF2B5EF4-FFF2-40B4-BE49-F238E27FC236}">
                    <a16:creationId xmlns:a16="http://schemas.microsoft.com/office/drawing/2014/main" id="{91B3081D-C24E-63AC-5C65-D4CC3DD656A4}"/>
                  </a:ext>
                </a:extLst>
              </p:cNvPr>
              <p:cNvSpPr txBox="1">
                <a:spLocks noRot="1" noChangeAspect="1" noMove="1" noResize="1" noEditPoints="1" noAdjustHandles="1" noChangeArrowheads="1" noChangeShapeType="1" noTextEdit="1"/>
              </p:cNvSpPr>
              <p:nvPr/>
            </p:nvSpPr>
            <p:spPr>
              <a:xfrm>
                <a:off x="584225" y="1836084"/>
                <a:ext cx="11055325" cy="2074846"/>
              </a:xfrm>
              <a:prstGeom prst="rect">
                <a:avLst/>
              </a:prstGeom>
              <a:blipFill>
                <a:blip r:embed="rId2"/>
                <a:stretch>
                  <a:fillRect l="-918" t="-1818" r="-23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4648261-AC01-C13A-5CE7-D479574D50C6}"/>
              </a:ext>
            </a:extLst>
          </p:cNvPr>
          <p:cNvPicPr>
            <a:picLocks noChangeAspect="1"/>
          </p:cNvPicPr>
          <p:nvPr/>
        </p:nvPicPr>
        <p:blipFill>
          <a:blip r:embed="rId3"/>
          <a:stretch>
            <a:fillRect/>
          </a:stretch>
        </p:blipFill>
        <p:spPr>
          <a:xfrm>
            <a:off x="1201726" y="3146780"/>
            <a:ext cx="4724400" cy="2532668"/>
          </a:xfrm>
          <a:prstGeom prst="rect">
            <a:avLst/>
          </a:prstGeom>
        </p:spPr>
      </p:pic>
      <p:sp>
        <p:nvSpPr>
          <p:cNvPr id="9" name="任意多边形: 形状 19">
            <a:extLst>
              <a:ext uri="{FF2B5EF4-FFF2-40B4-BE49-F238E27FC236}">
                <a16:creationId xmlns:a16="http://schemas.microsoft.com/office/drawing/2014/main" id="{8AAD45E2-BF95-ECB3-70CF-0C183790B34A}"/>
              </a:ext>
            </a:extLst>
          </p:cNvPr>
          <p:cNvSpPr/>
          <p:nvPr/>
        </p:nvSpPr>
        <p:spPr>
          <a:xfrm>
            <a:off x="6242838" y="3299916"/>
            <a:ext cx="5080000"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完美二叉树中的所有子树都是完美二叉树</a:t>
            </a:r>
          </a:p>
        </p:txBody>
      </p:sp>
      <p:sp>
        <p:nvSpPr>
          <p:cNvPr id="10" name="任意多边形: 形状 19">
            <a:extLst>
              <a:ext uri="{FF2B5EF4-FFF2-40B4-BE49-F238E27FC236}">
                <a16:creationId xmlns:a16="http://schemas.microsoft.com/office/drawing/2014/main" id="{2A56C8BE-7653-3E37-64E2-DC664A5C159E}"/>
              </a:ext>
            </a:extLst>
          </p:cNvPr>
          <p:cNvSpPr/>
          <p:nvPr/>
        </p:nvSpPr>
        <p:spPr>
          <a:xfrm>
            <a:off x="6242838" y="4587985"/>
            <a:ext cx="5080000" cy="82161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去掉完全二叉树最下层的叶结点，由此生成的树是完美二叉树</a:t>
            </a:r>
          </a:p>
        </p:txBody>
      </p:sp>
      <p:sp>
        <p:nvSpPr>
          <p:cNvPr id="7" name="文本框 6">
            <a:extLst>
              <a:ext uri="{FF2B5EF4-FFF2-40B4-BE49-F238E27FC236}">
                <a16:creationId xmlns:a16="http://schemas.microsoft.com/office/drawing/2014/main" id="{BCF7595D-3196-F1F2-AF13-6C0A8EBC4D78}"/>
              </a:ext>
            </a:extLst>
          </p:cNvPr>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Microsoft YaHei" panose="020B0503020204020204" pitchFamily="34" charset="-122"/>
                <a:ea typeface="Microsoft YaHei" panose="020B0503020204020204" pitchFamily="34" charset="-122"/>
                <a:sym typeface="Wingdings" pitchFamily="2" charset="2"/>
              </a:rPr>
              <a:t>形态结构特殊、应用广泛的二叉树</a:t>
            </a:r>
            <a:endParaRPr lang="zh-CN" altLang="en-US" dirty="0">
              <a:solidFill>
                <a:srgbClr val="00999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0234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584225" y="1836084"/>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扩充二叉树：</a:t>
            </a:r>
            <a:r>
              <a:rPr lang="zh-CN" altLang="zh-CN" sz="2400" dirty="0"/>
              <a:t>在二叉树结点的空子树位置添加特殊的结点：空树叶，形成的二叉树称作扩充二叉树</a:t>
            </a:r>
            <a:r>
              <a:rPr lang="zh-CN" altLang="zh-CN" sz="2800" dirty="0"/>
              <a:t> </a:t>
            </a:r>
            <a:endParaRPr lang="en-US" altLang="zh-CN" sz="2400" dirty="0"/>
          </a:p>
          <a:p>
            <a:pPr>
              <a:lnSpc>
                <a:spcPct val="110000"/>
              </a:lnSpc>
            </a:pPr>
            <a:endParaRPr lang="en-US" altLang="zh-CN" sz="2400" dirty="0"/>
          </a:p>
          <a:p>
            <a:pPr>
              <a:lnSpc>
                <a:spcPct val="100000"/>
              </a:lnSpc>
            </a:pPr>
            <a:endParaRPr lang="zh-CN" altLang="zh-CN" sz="2400" dirty="0"/>
          </a:p>
        </p:txBody>
      </p:sp>
      <p:sp>
        <p:nvSpPr>
          <p:cNvPr id="9" name="任意多边形: 形状 19">
            <a:extLst>
              <a:ext uri="{FF2B5EF4-FFF2-40B4-BE49-F238E27FC236}">
                <a16:creationId xmlns:a16="http://schemas.microsoft.com/office/drawing/2014/main" id="{8AAD45E2-BF95-ECB3-70CF-0C183790B34A}"/>
              </a:ext>
            </a:extLst>
          </p:cNvPr>
          <p:cNvSpPr/>
          <p:nvPr/>
        </p:nvSpPr>
        <p:spPr>
          <a:xfrm>
            <a:off x="6709454" y="3162826"/>
            <a:ext cx="3614490" cy="82255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二叉树中所有结点都被扩充成度为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的中间结点</a:t>
            </a:r>
          </a:p>
        </p:txBody>
      </p:sp>
      <p:pic>
        <p:nvPicPr>
          <p:cNvPr id="7" name="图片 6">
            <a:extLst>
              <a:ext uri="{FF2B5EF4-FFF2-40B4-BE49-F238E27FC236}">
                <a16:creationId xmlns:a16="http://schemas.microsoft.com/office/drawing/2014/main" id="{18E79D8B-5595-FA3F-3EC6-468C1858B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026" y="3028280"/>
            <a:ext cx="4110522" cy="2553370"/>
          </a:xfrm>
          <a:prstGeom prst="rect">
            <a:avLst/>
          </a:prstGeom>
        </p:spPr>
      </p:pic>
      <p:sp>
        <p:nvSpPr>
          <p:cNvPr id="12" name="任意多边形: 形状 19">
            <a:extLst>
              <a:ext uri="{FF2B5EF4-FFF2-40B4-BE49-F238E27FC236}">
                <a16:creationId xmlns:a16="http://schemas.microsoft.com/office/drawing/2014/main" id="{6BB7E09E-D731-6AAD-9EAA-D3A11C7383A8}"/>
              </a:ext>
            </a:extLst>
          </p:cNvPr>
          <p:cNvSpPr/>
          <p:nvPr/>
        </p:nvSpPr>
        <p:spPr>
          <a:xfrm>
            <a:off x="6709454" y="4534778"/>
            <a:ext cx="3614490" cy="82255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扩充二叉树是满二叉树，并且所有的叶结点都是空树叶 </a:t>
            </a:r>
          </a:p>
        </p:txBody>
      </p:sp>
      <p:sp>
        <p:nvSpPr>
          <p:cNvPr id="13" name="任意多边形: 形状 17">
            <a:extLst>
              <a:ext uri="{FF2B5EF4-FFF2-40B4-BE49-F238E27FC236}">
                <a16:creationId xmlns:a16="http://schemas.microsoft.com/office/drawing/2014/main" id="{5C3F51EA-A8E0-D589-EBC9-982F84926012}"/>
              </a:ext>
            </a:extLst>
          </p:cNvPr>
          <p:cNvSpPr/>
          <p:nvPr/>
        </p:nvSpPr>
        <p:spPr>
          <a:xfrm>
            <a:off x="8242220" y="4120778"/>
            <a:ext cx="548958" cy="317778"/>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dirty="0"/>
          </a:p>
        </p:txBody>
      </p:sp>
      <p:sp>
        <p:nvSpPr>
          <p:cNvPr id="8" name="文本框 7">
            <a:extLst>
              <a:ext uri="{FF2B5EF4-FFF2-40B4-BE49-F238E27FC236}">
                <a16:creationId xmlns:a16="http://schemas.microsoft.com/office/drawing/2014/main" id="{552D406B-4C86-D599-9490-9FDC989366E0}"/>
              </a:ext>
            </a:extLst>
          </p:cNvPr>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Microsoft YaHei" panose="020B0503020204020204" pitchFamily="34" charset="-122"/>
                <a:ea typeface="Microsoft YaHei" panose="020B0503020204020204" pitchFamily="34" charset="-122"/>
                <a:sym typeface="Wingdings" pitchFamily="2" charset="2"/>
              </a:rPr>
              <a:t>形态结构特殊、应用广泛的二叉树</a:t>
            </a:r>
            <a:endParaRPr lang="zh-CN" altLang="en-US" dirty="0">
              <a:solidFill>
                <a:srgbClr val="00999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224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5.3.3</a:t>
            </a:r>
            <a:r>
              <a:rPr lang="zh-CN" altLang="en-US" sz="2800" dirty="0"/>
              <a:t> 二叉树基本性质</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660715" y="1290571"/>
            <a:ext cx="11055325" cy="9210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命题</a:t>
            </a:r>
            <a:r>
              <a:rPr lang="en-US" altLang="zh-CN" sz="2400" b="1" dirty="0"/>
              <a:t>5-1</a:t>
            </a:r>
            <a:r>
              <a:rPr lang="zh-CN" altLang="en-US" sz="2400" dirty="0"/>
              <a:t>：设非空二叉树中度为𝒊∈</a:t>
            </a:r>
            <a:r>
              <a:rPr lang="en-US" altLang="zh-CN" sz="2400" dirty="0"/>
              <a:t>[𝟎,𝟐]</a:t>
            </a:r>
            <a:r>
              <a:rPr lang="zh-CN" altLang="en-US" sz="2400" dirty="0"/>
              <a:t>的结点数为𝐧</a:t>
            </a:r>
            <a:r>
              <a:rPr lang="en-US" altLang="zh-CN" sz="2400" b="1" baseline="-25000" dirty="0" err="1"/>
              <a:t>i</a:t>
            </a:r>
            <a:r>
              <a:rPr lang="en-US" altLang="zh-CN" sz="2400" baseline="-25000" dirty="0"/>
              <a:t> </a:t>
            </a:r>
            <a:r>
              <a:rPr lang="zh-CN" altLang="en" sz="2400" dirty="0"/>
              <a:t>，</a:t>
            </a:r>
            <a:r>
              <a:rPr lang="zh-CN" altLang="en-US" sz="2400" dirty="0"/>
              <a:t>则𝐧</a:t>
            </a:r>
            <a:r>
              <a:rPr lang="en-US" altLang="zh-CN" sz="2400" baseline="-25000" dirty="0"/>
              <a:t>𝟎</a:t>
            </a:r>
            <a:r>
              <a:rPr lang="en-US" altLang="zh-CN" sz="2400" dirty="0"/>
              <a:t>=𝐧</a:t>
            </a:r>
            <a:r>
              <a:rPr lang="en-US" altLang="zh-CN" sz="2400" baseline="-25000" dirty="0"/>
              <a:t>𝟐</a:t>
            </a:r>
            <a:r>
              <a:rPr lang="en-US" altLang="zh-CN" sz="2400" dirty="0"/>
              <a:t>+𝟏</a:t>
            </a:r>
            <a:r>
              <a:rPr lang="zh-CN" altLang="en-US" sz="2400" dirty="0"/>
              <a:t>。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AlternateContent xmlns:mc="http://schemas.openxmlformats.org/markup-compatibility/2006" xmlns:a14="http://schemas.microsoft.com/office/drawing/2010/main">
        <mc:Choice Requires="a14">
          <p:sp>
            <p:nvSpPr>
              <p:cNvPr id="12" name="任意多边形: 形状 19">
                <a:extLst>
                  <a:ext uri="{FF2B5EF4-FFF2-40B4-BE49-F238E27FC236}">
                    <a16:creationId xmlns:a16="http://schemas.microsoft.com/office/drawing/2014/main" id="{FBC276F4-3728-46B3-4BBC-96A71A35C4CF}"/>
                  </a:ext>
                </a:extLst>
              </p:cNvPr>
              <p:cNvSpPr/>
              <p:nvPr/>
            </p:nvSpPr>
            <p:spPr>
              <a:xfrm>
                <a:off x="1832542" y="1990602"/>
                <a:ext cx="8526916" cy="26430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结点总数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0</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oMath>
                </a14:m>
                <a:r>
                  <a:rPr lang="zh-CN" altLang="en-US" sz="2000" dirty="0">
                    <a:latin typeface="微软雅黑" panose="020B0503020204020204" pitchFamily="34" charset="-122"/>
                    <a:ea typeface="微软雅黑" panose="020B0503020204020204" pitchFamily="34" charset="-122"/>
                  </a:rPr>
                  <a:t>，其中子结点数目等于</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𝑛</m:t>
                    </m:r>
                    <m:r>
                      <a:rPr lang="en-US" altLang="zh-CN" sz="2000" i="1" dirty="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 （根除外）</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中间结点数目为</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oMath>
                </a14:m>
                <a:r>
                  <a:rPr lang="zh-CN" altLang="en-US" sz="2000" dirty="0">
                    <a:latin typeface="微软雅黑" panose="020B0503020204020204" pitchFamily="34" charset="-122"/>
                    <a:ea typeface="微软雅黑" panose="020B0503020204020204" pitchFamily="34" charset="-122"/>
                  </a:rPr>
                  <a:t>，并且每个中间结点的子结点都不是其它任何结点的子结点！（</a:t>
                </a:r>
                <a:r>
                  <a:rPr lang="zh-CN" altLang="en-US" sz="2000" dirty="0">
                    <a:solidFill>
                      <a:schemeClr val="accent4">
                        <a:lumMod val="40000"/>
                        <a:lumOff val="60000"/>
                      </a:schemeClr>
                    </a:solidFill>
                    <a:latin typeface="微软雅黑" panose="020B0503020204020204" pitchFamily="34" charset="-122"/>
                    <a:ea typeface="微软雅黑" panose="020B0503020204020204" pitchFamily="34" charset="-122"/>
                  </a:rPr>
                  <a:t>思考</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根据</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子结点数目：</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−1=</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0</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−1=2</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oMath>
                </a14:m>
                <a:endParaRPr lang="en-US" altLang="zh-CN" sz="2000"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综合上述分析，可得 </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0</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，命题得证。</a:t>
                </a:r>
              </a:p>
            </p:txBody>
          </p:sp>
        </mc:Choice>
        <mc:Fallback xmlns="">
          <p:sp>
            <p:nvSpPr>
              <p:cNvPr id="12" name="任意多边形: 形状 19">
                <a:extLst>
                  <a:ext uri="{FF2B5EF4-FFF2-40B4-BE49-F238E27FC236}">
                    <a16:creationId xmlns:a16="http://schemas.microsoft.com/office/drawing/2014/main" id="{FBC276F4-3728-46B3-4BBC-96A71A35C4CF}"/>
                  </a:ext>
                </a:extLst>
              </p:cNvPr>
              <p:cNvSpPr>
                <a:spLocks noRot="1" noChangeAspect="1" noMove="1" noResize="1" noEditPoints="1" noAdjustHandles="1" noChangeArrowheads="1" noChangeShapeType="1" noTextEdit="1"/>
              </p:cNvSpPr>
              <p:nvPr/>
            </p:nvSpPr>
            <p:spPr>
              <a:xfrm>
                <a:off x="1832542" y="1990602"/>
                <a:ext cx="8526916" cy="26430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l="-149"/>
                </a:stretch>
              </a:blipFill>
            </p:spPr>
            <p:txBody>
              <a:bodyPr/>
              <a:lstStyle/>
              <a:p>
                <a:r>
                  <a:rPr lang="zh-CN" altLang="en-US">
                    <a:noFill/>
                  </a:rPr>
                  <a:t> </a:t>
                </a:r>
              </a:p>
            </p:txBody>
          </p:sp>
        </mc:Fallback>
      </mc:AlternateContent>
      <p:sp>
        <p:nvSpPr>
          <p:cNvPr id="8" name="内容占位符 4">
            <a:extLst>
              <a:ext uri="{FF2B5EF4-FFF2-40B4-BE49-F238E27FC236}">
                <a16:creationId xmlns:a16="http://schemas.microsoft.com/office/drawing/2014/main" id="{C6C877BF-A5F3-0833-6A65-0599148CA7B1}"/>
              </a:ext>
            </a:extLst>
          </p:cNvPr>
          <p:cNvSpPr txBox="1">
            <a:spLocks/>
          </p:cNvSpPr>
          <p:nvPr/>
        </p:nvSpPr>
        <p:spPr>
          <a:xfrm>
            <a:off x="660715" y="4795586"/>
            <a:ext cx="11055325" cy="13766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定理</a:t>
            </a:r>
            <a:r>
              <a:rPr lang="en-US" altLang="zh-CN" sz="2400" b="1" dirty="0"/>
              <a:t>5-1</a:t>
            </a:r>
            <a:r>
              <a:rPr lang="zh-CN" altLang="en-US" sz="2400" dirty="0">
                <a:sym typeface="Wingdings" pitchFamily="2" charset="2"/>
              </a:rPr>
              <a:t>：（满二叉树定理）非空满二叉树中叶结点数等于中间结点数加</a:t>
            </a:r>
            <a:r>
              <a:rPr lang="en-US" altLang="zh-CN" sz="2400" dirty="0">
                <a:sym typeface="Wingdings" pitchFamily="2" charset="2"/>
              </a:rPr>
              <a:t>1</a:t>
            </a:r>
            <a:r>
              <a:rPr lang="zh-CN" altLang="en-US" sz="2400" dirty="0">
                <a:sym typeface="Wingdings" pitchFamily="2" charset="2"/>
              </a:rPr>
              <a:t>。 </a:t>
            </a:r>
            <a:r>
              <a:rPr lang="zh-CN" altLang="en-US" sz="2400" dirty="0"/>
              <a:t>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9" name="任意多边形: 形状 19">
            <a:extLst>
              <a:ext uri="{FF2B5EF4-FFF2-40B4-BE49-F238E27FC236}">
                <a16:creationId xmlns:a16="http://schemas.microsoft.com/office/drawing/2014/main" id="{3192E5F9-D932-D6CB-A677-622978D7F798}"/>
              </a:ext>
            </a:extLst>
          </p:cNvPr>
          <p:cNvSpPr/>
          <p:nvPr/>
        </p:nvSpPr>
        <p:spPr>
          <a:xfrm>
            <a:off x="2541871" y="5524500"/>
            <a:ext cx="7108258"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：满二叉树没有度为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的中间结点，由命题</a:t>
            </a:r>
            <a:r>
              <a:rPr lang="en-US" altLang="zh-CN" sz="2000" dirty="0">
                <a:latin typeface="微软雅黑" panose="020B0503020204020204" pitchFamily="34" charset="-122"/>
                <a:ea typeface="微软雅黑" panose="020B0503020204020204" pitchFamily="34" charset="-122"/>
              </a:rPr>
              <a:t>5-1</a:t>
            </a:r>
            <a:r>
              <a:rPr lang="zh-CN" altLang="en-US" sz="2000" dirty="0">
                <a:latin typeface="微软雅黑" panose="020B0503020204020204" pitchFamily="34" charset="-122"/>
                <a:ea typeface="微软雅黑" panose="020B0503020204020204" pitchFamily="34" charset="-122"/>
              </a:rPr>
              <a:t>直接得证</a:t>
            </a:r>
          </a:p>
        </p:txBody>
      </p:sp>
    </p:spTree>
    <p:extLst>
      <p:ext uri="{BB962C8B-B14F-4D97-AF65-F5344CB8AC3E}">
        <p14:creationId xmlns:p14="http://schemas.microsoft.com/office/powerpoint/2010/main" val="417031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5.3.3</a:t>
            </a:r>
            <a:r>
              <a:rPr lang="zh-CN" altLang="en-US" sz="2800" dirty="0"/>
              <a:t> 二叉树基本性质</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xmlns:a14="http://schemas.microsoft.com/office/drawing/2010/main">
        <mc:Choice Requires="a14">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660715" y="1290571"/>
                <a:ext cx="11055325" cy="9210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命题</a:t>
                </a:r>
                <a:r>
                  <a:rPr lang="en-US" altLang="zh-CN" sz="2400" b="1" dirty="0"/>
                  <a:t>5-2</a:t>
                </a:r>
                <a:r>
                  <a:rPr lang="zh-CN" altLang="en-US" sz="2400" dirty="0"/>
                  <a:t>：二叉树的第𝑖层最多有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p>
                    </m:sSup>
                  </m:oMath>
                </a14:m>
                <a:r>
                  <a:rPr lang="en-US" altLang="zh-CN" sz="2400" dirty="0"/>
                  <a:t> </a:t>
                </a:r>
                <a:r>
                  <a:rPr lang="zh-CN" altLang="en-US" sz="2400" dirty="0"/>
                  <a:t>个结点 </a:t>
                </a:r>
                <a14:m>
                  <m:oMath xmlns:m="http://schemas.openxmlformats.org/officeDocument/2006/math">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oMath>
                </a14:m>
                <a:r>
                  <a:rPr lang="en-US" altLang="zh-CN" sz="2400" dirty="0"/>
                  <a:t> </a:t>
                </a:r>
                <a:r>
                  <a:rPr lang="zh-CN" altLang="en-US" sz="2400" dirty="0"/>
                  <a:t>。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xmlns="">
          <p:sp>
            <p:nvSpPr>
              <p:cNvPr id="6" name="内容占位符 4">
                <a:extLst>
                  <a:ext uri="{FF2B5EF4-FFF2-40B4-BE49-F238E27FC236}">
                    <a16:creationId xmlns:a16="http://schemas.microsoft.com/office/drawing/2014/main" id="{91B3081D-C24E-63AC-5C65-D4CC3DD656A4}"/>
                  </a:ext>
                </a:extLst>
              </p:cNvPr>
              <p:cNvSpPr txBox="1">
                <a:spLocks noRot="1" noChangeAspect="1" noMove="1" noResize="1" noEditPoints="1" noAdjustHandles="1" noChangeArrowheads="1" noChangeShapeType="1" noTextEdit="1"/>
              </p:cNvSpPr>
              <p:nvPr/>
            </p:nvSpPr>
            <p:spPr>
              <a:xfrm>
                <a:off x="660715" y="1290571"/>
                <a:ext cx="11055325" cy="921007"/>
              </a:xfrm>
              <a:prstGeom prst="rect">
                <a:avLst/>
              </a:prstGeom>
              <a:blipFill>
                <a:blip r:embed="rId2"/>
                <a:stretch>
                  <a:fillRect l="-803" t="-27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任意多边形: 形状 19">
                <a:extLst>
                  <a:ext uri="{FF2B5EF4-FFF2-40B4-BE49-F238E27FC236}">
                    <a16:creationId xmlns:a16="http://schemas.microsoft.com/office/drawing/2014/main" id="{FBC276F4-3728-46B3-4BBC-96A71A35C4CF}"/>
                  </a:ext>
                </a:extLst>
              </p:cNvPr>
              <p:cNvSpPr/>
              <p:nvPr/>
            </p:nvSpPr>
            <p:spPr>
              <a:xfrm>
                <a:off x="1500471" y="1988197"/>
                <a:ext cx="8251258" cy="133369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 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层只有根结点，即</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0</m:t>
                        </m:r>
                      </m:sup>
                    </m:sSup>
                  </m:oMath>
                </a14:m>
                <a:r>
                  <a:rPr lang="zh-CN" altLang="en-US" sz="2000" dirty="0">
                    <a:latin typeface="微软雅黑" panose="020B0503020204020204" pitchFamily="34" charset="-122"/>
                    <a:ea typeface="微软雅黑" panose="020B0503020204020204" pitchFamily="34" charset="-122"/>
                  </a:rPr>
                  <a:t>个结点。</a:t>
                </a:r>
                <a:endParaRPr lang="en-US" altLang="zh-CN" sz="20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假设第</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层有</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−2</m:t>
                        </m:r>
                      </m:sup>
                    </m:sSup>
                  </m:oMath>
                </a14:m>
                <a:r>
                  <a:rPr lang="zh-CN" altLang="en-US" sz="2000" dirty="0">
                    <a:latin typeface="微软雅黑" panose="020B0503020204020204" pitchFamily="34" charset="-122"/>
                    <a:ea typeface="微软雅黑" panose="020B0503020204020204" pitchFamily="34" charset="-122"/>
                  </a:rPr>
                  <a:t> 个结点 </a:t>
                </a:r>
                <a14:m>
                  <m:oMath xmlns:m="http://schemas.openxmlformats.org/officeDocument/2006/math">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&gt;1</m:t>
                        </m:r>
                      </m:e>
                    </m:d>
                  </m:oMath>
                </a14:m>
                <a:r>
                  <a:rPr lang="zh-CN" altLang="en-US" sz="2000" dirty="0">
                    <a:latin typeface="微软雅黑" panose="020B0503020204020204" pitchFamily="34" charset="-122"/>
                    <a:ea typeface="微软雅黑" panose="020B0503020204020204" pitchFamily="34" charset="-122"/>
                  </a:rPr>
                  <a:t>。由于每个结点最多只有两个子结点，则第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oMath>
                </a14:m>
                <a:r>
                  <a:rPr lang="zh-CN" altLang="en-US" sz="2000" dirty="0">
                    <a:latin typeface="微软雅黑" panose="020B0503020204020204" pitchFamily="34" charset="-122"/>
                    <a:ea typeface="微软雅黑" panose="020B0503020204020204" pitchFamily="34" charset="-122"/>
                  </a:rPr>
                  <a:t>层的结点数不会超过第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en-US" altLang="zh-CN" sz="2000" i="1">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层结点数的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倍，即</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2</m:t>
                        </m:r>
                      </m:e>
                      <m:sup>
                        <m:r>
                          <a:rPr lang="en-US" altLang="zh-CN" sz="2000" i="1">
                            <a:latin typeface="Cambria Math" panose="02040503050406030204" pitchFamily="18" charset="0"/>
                            <a:ea typeface="微软雅黑" panose="020B0503020204020204" pitchFamily="34" charset="-122"/>
                          </a:rPr>
                          <m:t>𝑖</m:t>
                        </m:r>
                        <m:r>
                          <a:rPr lang="en-US" altLang="zh-CN" sz="2000" i="1">
                            <a:latin typeface="Cambria Math" panose="02040503050406030204" pitchFamily="18" charset="0"/>
                            <a:ea typeface="微软雅黑" panose="020B0503020204020204" pitchFamily="34" charset="-122"/>
                          </a:rPr>
                          <m:t>−1</m:t>
                        </m:r>
                      </m:sup>
                    </m:sSup>
                  </m:oMath>
                </a14:m>
                <a:r>
                  <a:rPr lang="zh-CN" altLang="en-US" sz="2000" dirty="0">
                    <a:latin typeface="微软雅黑" panose="020B0503020204020204" pitchFamily="34" charset="-122"/>
                    <a:ea typeface="微软雅黑" panose="020B0503020204020204" pitchFamily="34" charset="-122"/>
                  </a:rPr>
                  <a:t> 个结点。</a:t>
                </a:r>
                <a:endParaRPr lang="en-US" altLang="zh-CN" sz="2000" dirty="0">
                  <a:latin typeface="微软雅黑" panose="020B0503020204020204" pitchFamily="34" charset="-122"/>
                  <a:ea typeface="微软雅黑" panose="020B0503020204020204" pitchFamily="34" charset="-122"/>
                </a:endParaRPr>
              </a:p>
            </p:txBody>
          </p:sp>
        </mc:Choice>
        <mc:Fallback>
          <p:sp>
            <p:nvSpPr>
              <p:cNvPr id="12" name="任意多边形: 形状 19">
                <a:extLst>
                  <a:ext uri="{FF2B5EF4-FFF2-40B4-BE49-F238E27FC236}">
                    <a16:creationId xmlns:a16="http://schemas.microsoft.com/office/drawing/2014/main" id="{FBC276F4-3728-46B3-4BBC-96A71A35C4CF}"/>
                  </a:ext>
                </a:extLst>
              </p:cNvPr>
              <p:cNvSpPr>
                <a:spLocks noRot="1" noChangeAspect="1" noMove="1" noResize="1" noEditPoints="1" noAdjustHandles="1" noChangeArrowheads="1" noChangeShapeType="1" noTextEdit="1"/>
              </p:cNvSpPr>
              <p:nvPr/>
            </p:nvSpPr>
            <p:spPr>
              <a:xfrm>
                <a:off x="1500471" y="1988197"/>
                <a:ext cx="8251258" cy="133369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C6C877BF-A5F3-0833-6A65-0599148CA7B1}"/>
                  </a:ext>
                </a:extLst>
              </p:cNvPr>
              <p:cNvSpPr txBox="1">
                <a:spLocks/>
              </p:cNvSpPr>
              <p:nvPr/>
            </p:nvSpPr>
            <p:spPr>
              <a:xfrm>
                <a:off x="660714" y="3782715"/>
                <a:ext cx="11055325" cy="5743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命题</a:t>
                </a:r>
                <a:r>
                  <a:rPr lang="en-US" altLang="zh-CN" sz="2400" b="1" dirty="0"/>
                  <a:t>5-3</a:t>
                </a:r>
                <a:r>
                  <a:rPr lang="zh-CN" altLang="en-US" sz="2400" dirty="0">
                    <a:sym typeface="Wingdings" pitchFamily="2" charset="2"/>
                  </a:rPr>
                  <a:t>：深度（高度）为</a:t>
                </a:r>
                <a14:m>
                  <m:oMath xmlns:m="http://schemas.openxmlformats.org/officeDocument/2006/math">
                    <m:r>
                      <a:rPr lang="en-US" altLang="zh-CN" sz="2400" b="0" i="1" smtClean="0">
                        <a:latin typeface="Cambria Math" panose="02040503050406030204" pitchFamily="18" charset="0"/>
                        <a:sym typeface="Wingdings" pitchFamily="2" charset="2"/>
                      </a:rPr>
                      <m:t>𝑑</m:t>
                    </m:r>
                    <m:r>
                      <a:rPr lang="en-US" altLang="zh-CN" sz="2400" b="0" i="1" smtClean="0">
                        <a:latin typeface="Cambria Math" panose="02040503050406030204" pitchFamily="18" charset="0"/>
                        <a:sym typeface="Wingdings" pitchFamily="2" charset="2"/>
                      </a:rPr>
                      <m:t>(≥1)</m:t>
                    </m:r>
                  </m:oMath>
                </a14:m>
                <a:r>
                  <a:rPr lang="zh-CN" altLang="en-US" sz="2400" dirty="0">
                    <a:sym typeface="Wingdings" pitchFamily="2" charset="2"/>
                  </a:rPr>
                  <a:t>的二叉树最多有 </a:t>
                </a:r>
                <a14:m>
                  <m:oMath xmlns:m="http://schemas.openxmlformats.org/officeDocument/2006/math">
                    <m:sSup>
                      <m:sSupPr>
                        <m:ctrlPr>
                          <a:rPr lang="en-US" altLang="zh-CN" sz="2400" b="0" i="1" smtClean="0">
                            <a:latin typeface="Cambria Math" panose="02040503050406030204" pitchFamily="18" charset="0"/>
                            <a:sym typeface="Wingdings" pitchFamily="2" charset="2"/>
                          </a:rPr>
                        </m:ctrlPr>
                      </m:sSupPr>
                      <m:e>
                        <m:r>
                          <a:rPr lang="en-US" altLang="zh-CN" sz="2400" b="0" i="1" smtClean="0">
                            <a:latin typeface="Cambria Math" panose="02040503050406030204" pitchFamily="18" charset="0"/>
                            <a:sym typeface="Wingdings" pitchFamily="2" charset="2"/>
                          </a:rPr>
                          <m:t>2</m:t>
                        </m:r>
                      </m:e>
                      <m:sup>
                        <m:r>
                          <a:rPr lang="en-US" altLang="zh-CN" sz="2400" b="0" i="1" smtClean="0">
                            <a:latin typeface="Cambria Math" panose="02040503050406030204" pitchFamily="18" charset="0"/>
                            <a:sym typeface="Wingdings" pitchFamily="2" charset="2"/>
                          </a:rPr>
                          <m:t>𝑑</m:t>
                        </m:r>
                      </m:sup>
                    </m:sSup>
                    <m:r>
                      <a:rPr lang="en-US" altLang="zh-CN" sz="2400" b="0" i="1" smtClean="0">
                        <a:latin typeface="Cambria Math" panose="02040503050406030204" pitchFamily="18" charset="0"/>
                        <a:sym typeface="Wingdings" pitchFamily="2" charset="2"/>
                      </a:rPr>
                      <m:t>−1</m:t>
                    </m:r>
                  </m:oMath>
                </a14:m>
                <a:r>
                  <a:rPr lang="zh-CN" altLang="en-US" sz="2400" dirty="0">
                    <a:sym typeface="Wingdings" pitchFamily="2" charset="2"/>
                  </a:rPr>
                  <a:t> 个结点。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xmlns="">
          <p:sp>
            <p:nvSpPr>
              <p:cNvPr id="8" name="内容占位符 4">
                <a:extLst>
                  <a:ext uri="{FF2B5EF4-FFF2-40B4-BE49-F238E27FC236}">
                    <a16:creationId xmlns:a16="http://schemas.microsoft.com/office/drawing/2014/main" id="{C6C877BF-A5F3-0833-6A65-0599148CA7B1}"/>
                  </a:ext>
                </a:extLst>
              </p:cNvPr>
              <p:cNvSpPr txBox="1">
                <a:spLocks noRot="1" noChangeAspect="1" noMove="1" noResize="1" noEditPoints="1" noAdjustHandles="1" noChangeArrowheads="1" noChangeShapeType="1" noTextEdit="1"/>
              </p:cNvSpPr>
              <p:nvPr/>
            </p:nvSpPr>
            <p:spPr>
              <a:xfrm>
                <a:off x="660714" y="3782715"/>
                <a:ext cx="11055325" cy="574381"/>
              </a:xfrm>
              <a:prstGeom prst="rect">
                <a:avLst/>
              </a:prstGeom>
              <a:blipFill>
                <a:blip r:embed="rId4"/>
                <a:stretch>
                  <a:fillRect l="-803" t="-6522" b="-65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任意多边形: 形状 19">
                <a:extLst>
                  <a:ext uri="{FF2B5EF4-FFF2-40B4-BE49-F238E27FC236}">
                    <a16:creationId xmlns:a16="http://schemas.microsoft.com/office/drawing/2014/main" id="{3192E5F9-D932-D6CB-A677-622978D7F798}"/>
                  </a:ext>
                </a:extLst>
              </p:cNvPr>
              <p:cNvSpPr/>
              <p:nvPr/>
            </p:nvSpPr>
            <p:spPr>
              <a:xfrm>
                <a:off x="1500471" y="4454283"/>
                <a:ext cx="8251258" cy="192570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：根据命题</a:t>
                </a:r>
                <a:r>
                  <a:rPr lang="en-US" altLang="zh-CN" sz="2000" dirty="0">
                    <a:latin typeface="微软雅黑" panose="020B0503020204020204" pitchFamily="34" charset="-122"/>
                    <a:ea typeface="微软雅黑" panose="020B0503020204020204" pitchFamily="34" charset="-122"/>
                  </a:rPr>
                  <a:t>5-2</a:t>
                </a:r>
                <a:r>
                  <a:rPr lang="zh-CN" altLang="en-US" sz="2000" dirty="0">
                    <a:latin typeface="微软雅黑" panose="020B0503020204020204" pitchFamily="34" charset="-122"/>
                    <a:ea typeface="微软雅黑" panose="020B0503020204020204" pitchFamily="34" charset="-122"/>
                  </a:rPr>
                  <a:t>，二叉树第</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r>
                      <a:rPr lang="zh-CN" altLang="en-US"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𝑑</m:t>
                    </m:r>
                    <m:r>
                      <a:rPr lang="en-US" altLang="zh-CN" sz="2000" b="0" i="1" smtClean="0">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层最多有 </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sup>
                    </m:sSup>
                  </m:oMath>
                </a14:m>
                <a:r>
                  <a:rPr lang="zh-CN" altLang="en-US" sz="2000" dirty="0">
                    <a:latin typeface="微软雅黑" panose="020B0503020204020204" pitchFamily="34" charset="-122"/>
                    <a:ea typeface="微软雅黑" panose="020B0503020204020204" pitchFamily="34" charset="-122"/>
                  </a:rPr>
                  <a:t> 个结点，因此结点数的最大值等于：</a:t>
                </a:r>
                <a:endParaRPr lang="en-US" altLang="zh-CN" sz="20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nary>
                        <m:naryPr>
                          <m:chr m:val="∑"/>
                          <m:ctrlPr>
                            <a:rPr lang="zh-CN" altLang="en-US" sz="2000" i="1" smtClean="0">
                              <a:latin typeface="Cambria Math" panose="02040503050406030204" pitchFamily="18" charset="0"/>
                              <a:ea typeface="微软雅黑" panose="020B0503020204020204" pitchFamily="34" charset="-122"/>
                            </a:rPr>
                          </m:ctrlPr>
                        </m:naryPr>
                        <m:sub>
                          <m:r>
                            <m:rPr>
                              <m:brk m:alnAt="23"/>
                            </m:rP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𝑑</m:t>
                          </m:r>
                        </m:sup>
                        <m:e>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sup>
                          </m:sSup>
                        </m:e>
                      </m:nary>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𝑑</m:t>
                          </m:r>
                        </m:sup>
                      </m:sSup>
                      <m:r>
                        <a:rPr lang="zh-CN" altLang="en-US"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−1</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p:sp>
            <p:nvSpPr>
              <p:cNvPr id="9" name="任意多边形: 形状 19">
                <a:extLst>
                  <a:ext uri="{FF2B5EF4-FFF2-40B4-BE49-F238E27FC236}">
                    <a16:creationId xmlns:a16="http://schemas.microsoft.com/office/drawing/2014/main" id="{3192E5F9-D932-D6CB-A677-622978D7F798}"/>
                  </a:ext>
                </a:extLst>
              </p:cNvPr>
              <p:cNvSpPr>
                <a:spLocks noRot="1" noChangeAspect="1" noMove="1" noResize="1" noEditPoints="1" noAdjustHandles="1" noChangeArrowheads="1" noChangeShapeType="1" noTextEdit="1"/>
              </p:cNvSpPr>
              <p:nvPr/>
            </p:nvSpPr>
            <p:spPr>
              <a:xfrm>
                <a:off x="1500471" y="4454283"/>
                <a:ext cx="8251258" cy="192570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5"/>
                <a:stretch>
                  <a:fillRect t="-14935" b="-59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287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5.3.3</a:t>
            </a:r>
            <a:r>
              <a:rPr lang="zh-CN" altLang="en-US" sz="2800" dirty="0"/>
              <a:t> 二叉树基本性质</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C6C877BF-A5F3-0833-6A65-0599148CA7B1}"/>
                  </a:ext>
                </a:extLst>
              </p:cNvPr>
              <p:cNvSpPr txBox="1">
                <a:spLocks/>
              </p:cNvSpPr>
              <p:nvPr/>
            </p:nvSpPr>
            <p:spPr>
              <a:xfrm>
                <a:off x="838200" y="1350803"/>
                <a:ext cx="11055325" cy="102409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定理</a:t>
                </a:r>
                <a:r>
                  <a:rPr lang="en-US" altLang="zh-CN" sz="2400" b="1" dirty="0"/>
                  <a:t>5-2</a:t>
                </a:r>
                <a:r>
                  <a:rPr lang="zh-CN" altLang="en-US" sz="2400" dirty="0">
                    <a:sym typeface="Wingdings" pitchFamily="2" charset="2"/>
                  </a:rPr>
                  <a:t>：深度（高度）为</a:t>
                </a:r>
                <a14:m>
                  <m:oMath xmlns:m="http://schemas.openxmlformats.org/officeDocument/2006/math">
                    <m:r>
                      <a:rPr lang="en-US" altLang="zh-CN" sz="2400" b="0" i="1" smtClean="0">
                        <a:latin typeface="Cambria Math" panose="02040503050406030204" pitchFamily="18" charset="0"/>
                        <a:sym typeface="Wingdings" pitchFamily="2" charset="2"/>
                      </a:rPr>
                      <m:t>𝑑</m:t>
                    </m:r>
                    <m:r>
                      <a:rPr lang="en-US" altLang="zh-CN" sz="2400" b="0" i="1" smtClean="0">
                        <a:latin typeface="Cambria Math" panose="02040503050406030204" pitchFamily="18" charset="0"/>
                        <a:sym typeface="Wingdings" pitchFamily="2" charset="2"/>
                      </a:rPr>
                      <m:t>(≥1)</m:t>
                    </m:r>
                  </m:oMath>
                </a14:m>
                <a:r>
                  <a:rPr lang="zh-CN" altLang="en-US" sz="2400" dirty="0">
                    <a:sym typeface="Wingdings" pitchFamily="2" charset="2"/>
                  </a:rPr>
                  <a:t>的二叉树是</a:t>
                </a:r>
                <a:r>
                  <a:rPr lang="zh-CN" altLang="en-US" sz="2400" b="1" dirty="0">
                    <a:sym typeface="Wingdings" pitchFamily="2" charset="2"/>
                  </a:rPr>
                  <a:t>完美二叉树</a:t>
                </a:r>
                <a:r>
                  <a:rPr lang="zh-CN" altLang="en-US" sz="2400" dirty="0">
                    <a:sym typeface="Wingdings" pitchFamily="2" charset="2"/>
                  </a:rPr>
                  <a:t>的充分必要条件是</a:t>
                </a:r>
                <a:endParaRPr lang="en-US" altLang="zh-CN" sz="2400" dirty="0">
                  <a:sym typeface="Wingdings" pitchFamily="2" charset="2"/>
                </a:endParaRPr>
              </a:p>
              <a:p>
                <a:pPr>
                  <a:lnSpc>
                    <a:spcPct val="110000"/>
                  </a:lnSpc>
                </a:pPr>
                <a:r>
                  <a:rPr lang="zh-CN" altLang="en-US" sz="2400" dirty="0">
                    <a:sym typeface="Wingdings" pitchFamily="2" charset="2"/>
                  </a:rPr>
                  <a:t>树中有 </a:t>
                </a:r>
                <a14:m>
                  <m:oMath xmlns:m="http://schemas.openxmlformats.org/officeDocument/2006/math">
                    <m:sSup>
                      <m:sSupPr>
                        <m:ctrlPr>
                          <a:rPr lang="en-US" altLang="zh-CN" sz="2400" b="0" i="1" smtClean="0">
                            <a:latin typeface="Cambria Math" panose="02040503050406030204" pitchFamily="18" charset="0"/>
                            <a:sym typeface="Wingdings" pitchFamily="2" charset="2"/>
                          </a:rPr>
                        </m:ctrlPr>
                      </m:sSupPr>
                      <m:e>
                        <m:r>
                          <a:rPr lang="en-US" altLang="zh-CN" sz="2400" b="0" i="1" smtClean="0">
                            <a:latin typeface="Cambria Math" panose="02040503050406030204" pitchFamily="18" charset="0"/>
                            <a:sym typeface="Wingdings" pitchFamily="2" charset="2"/>
                          </a:rPr>
                          <m:t>2</m:t>
                        </m:r>
                      </m:e>
                      <m:sup>
                        <m:r>
                          <a:rPr lang="en-US" altLang="zh-CN" sz="2400" b="0" i="1" smtClean="0">
                            <a:latin typeface="Cambria Math" panose="02040503050406030204" pitchFamily="18" charset="0"/>
                            <a:sym typeface="Wingdings" pitchFamily="2" charset="2"/>
                          </a:rPr>
                          <m:t>𝑑</m:t>
                        </m:r>
                      </m:sup>
                    </m:sSup>
                    <m:r>
                      <a:rPr lang="en-US" altLang="zh-CN" sz="2400" b="0" i="1" smtClean="0">
                        <a:latin typeface="Cambria Math" panose="02040503050406030204" pitchFamily="18" charset="0"/>
                        <a:sym typeface="Wingdings" pitchFamily="2" charset="2"/>
                      </a:rPr>
                      <m:t>−1</m:t>
                    </m:r>
                  </m:oMath>
                </a14:m>
                <a:r>
                  <a:rPr lang="zh-CN" altLang="en-US" sz="2400" dirty="0">
                    <a:sym typeface="Wingdings" pitchFamily="2" charset="2"/>
                  </a:rPr>
                  <a:t> 个结点。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xmlns="">
          <p:sp>
            <p:nvSpPr>
              <p:cNvPr id="8" name="内容占位符 4">
                <a:extLst>
                  <a:ext uri="{FF2B5EF4-FFF2-40B4-BE49-F238E27FC236}">
                    <a16:creationId xmlns:a16="http://schemas.microsoft.com/office/drawing/2014/main" id="{C6C877BF-A5F3-0833-6A65-0599148CA7B1}"/>
                  </a:ext>
                </a:extLst>
              </p:cNvPr>
              <p:cNvSpPr txBox="1">
                <a:spLocks noRot="1" noChangeAspect="1" noMove="1" noResize="1" noEditPoints="1" noAdjustHandles="1" noChangeArrowheads="1" noChangeShapeType="1" noTextEdit="1"/>
              </p:cNvSpPr>
              <p:nvPr/>
            </p:nvSpPr>
            <p:spPr>
              <a:xfrm>
                <a:off x="838200" y="1350803"/>
                <a:ext cx="11055325" cy="1024097"/>
              </a:xfrm>
              <a:prstGeom prst="rect">
                <a:avLst/>
              </a:prstGeom>
              <a:blipFill>
                <a:blip r:embed="rId2"/>
                <a:stretch>
                  <a:fillRect l="-918" t="-4878"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任意多边形: 形状 19">
                <a:extLst>
                  <a:ext uri="{FF2B5EF4-FFF2-40B4-BE49-F238E27FC236}">
                    <a16:creationId xmlns:a16="http://schemas.microsoft.com/office/drawing/2014/main" id="{FBC276F4-3728-46B3-4BBC-96A71A35C4CF}"/>
                  </a:ext>
                </a:extLst>
              </p:cNvPr>
              <p:cNvSpPr/>
              <p:nvPr/>
            </p:nvSpPr>
            <p:spPr>
              <a:xfrm>
                <a:off x="941696" y="2567344"/>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充分条件</a:t>
                </a:r>
                <a:endParaRPr lang="en-US"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根据命题</a:t>
                </a:r>
                <a:r>
                  <a:rPr lang="en-US" altLang="zh-CN" sz="2000" dirty="0">
                    <a:latin typeface="微软雅黑" panose="020B0503020204020204" pitchFamily="34" charset="-122"/>
                    <a:ea typeface="微软雅黑" panose="020B0503020204020204" pitchFamily="34" charset="-122"/>
                  </a:rPr>
                  <a:t>5-3</a:t>
                </a:r>
                <a:r>
                  <a:rPr lang="zh-CN" altLang="en-US" sz="2000" dirty="0">
                    <a:latin typeface="微软雅黑" panose="020B0503020204020204" pitchFamily="34" charset="-122"/>
                    <a:ea typeface="微软雅黑" panose="020B0503020204020204" pitchFamily="34" charset="-122"/>
                  </a:rPr>
                  <a:t>，结点总数等于</a:t>
                </a:r>
                <a14:m>
                  <m:oMath xmlns:m="http://schemas.openxmlformats.org/officeDocument/2006/math">
                    <m:sSup>
                      <m:sSupPr>
                        <m:ctrlPr>
                          <a:rPr lang="en-US" altLang="zh-CN" sz="2000" b="0" i="1" smtClean="0">
                            <a:latin typeface="Cambria Math" panose="02040503050406030204" pitchFamily="18" charset="0"/>
                            <a:sym typeface="Wingdings" pitchFamily="2" charset="2"/>
                          </a:rPr>
                        </m:ctrlPr>
                      </m:sSupPr>
                      <m:e>
                        <m:r>
                          <a:rPr lang="en-US" altLang="zh-CN" sz="2000" b="0" i="1" smtClean="0">
                            <a:latin typeface="Cambria Math" panose="02040503050406030204" pitchFamily="18" charset="0"/>
                            <a:sym typeface="Wingdings" pitchFamily="2" charset="2"/>
                          </a:rPr>
                          <m:t>2</m:t>
                        </m:r>
                      </m:e>
                      <m:sup>
                        <m:r>
                          <a:rPr lang="en-US" altLang="zh-CN" sz="2000" b="0" i="1" smtClean="0">
                            <a:latin typeface="Cambria Math" panose="02040503050406030204" pitchFamily="18" charset="0"/>
                            <a:sym typeface="Wingdings" pitchFamily="2" charset="2"/>
                          </a:rPr>
                          <m:t>𝑑</m:t>
                        </m:r>
                      </m:sup>
                    </m:sSup>
                    <m:r>
                      <a:rPr lang="en-US" altLang="zh-CN" sz="2000" b="0" i="1" smtClean="0">
                        <a:latin typeface="Cambria Math" panose="02040503050406030204" pitchFamily="18" charset="0"/>
                        <a:sym typeface="Wingdings" pitchFamily="2" charset="2"/>
                      </a:rPr>
                      <m:t>−1</m:t>
                    </m:r>
                  </m:oMath>
                </a14:m>
                <a:r>
                  <a:rPr lang="zh-CN" altLang="en-US" sz="2000" dirty="0">
                    <a:sym typeface="Wingdings" pitchFamily="2" charset="2"/>
                  </a:rPr>
                  <a:t> </a:t>
                </a:r>
                <a:r>
                  <a:rPr lang="zh-CN" altLang="en-US" sz="2000" dirty="0">
                    <a:latin typeface="Microsoft YaHei" panose="020B0503020204020204" pitchFamily="34" charset="-122"/>
                    <a:ea typeface="Microsoft YaHei" panose="020B0503020204020204" pitchFamily="34" charset="-122"/>
                    <a:sym typeface="Wingdings" pitchFamily="2" charset="2"/>
                  </a:rPr>
                  <a:t>说明每层的结点数达到最大值</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spcBef>
                    <a:spcPct val="0"/>
                  </a:spcBef>
                  <a:spcAft>
                    <a:spcPct val="35000"/>
                  </a:spcAft>
                  <a:buAutoNum type="arabicParenBoth"/>
                </a:pPr>
                <a:r>
                  <a:rPr lang="zh-CN" altLang="en-US" sz="2000" dirty="0">
                    <a:latin typeface="Microsoft YaHei" panose="020B0503020204020204" pitchFamily="34" charset="-122"/>
                    <a:ea typeface="Microsoft YaHei" panose="020B0503020204020204" pitchFamily="34" charset="-122"/>
                    <a:sym typeface="Wingdings" pitchFamily="2" charset="2"/>
                  </a:rPr>
                  <a:t>根据命题</a:t>
                </a:r>
                <a:r>
                  <a:rPr lang="en-US" altLang="zh-CN" sz="2000" dirty="0">
                    <a:latin typeface="Microsoft YaHei" panose="020B0503020204020204" pitchFamily="34" charset="-122"/>
                    <a:ea typeface="Microsoft YaHei" panose="020B0503020204020204" pitchFamily="34" charset="-122"/>
                    <a:sym typeface="Wingdings" pitchFamily="2" charset="2"/>
                  </a:rPr>
                  <a:t>5-2</a:t>
                </a:r>
                <a:r>
                  <a:rPr lang="zh-CN" altLang="en-US" sz="2000" dirty="0">
                    <a:latin typeface="Microsoft YaHei" panose="020B0503020204020204" pitchFamily="34" charset="-122"/>
                    <a:ea typeface="Microsoft YaHei" panose="020B0503020204020204" pitchFamily="34" charset="-122"/>
                    <a:sym typeface="Wingdings" pitchFamily="2" charset="2"/>
                  </a:rPr>
                  <a:t>，</a:t>
                </a: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层的结点数是第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zh-CN" altLang="en-US" sz="2000" b="0" i="1" smtClean="0">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rPr>
                  <a:t>层的结点数的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倍</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&lt;</m:t>
                    </m:r>
                    <m:r>
                      <a:rPr lang="en-US" altLang="zh-CN" sz="2000" b="0" i="1" smtClean="0">
                        <a:latin typeface="Cambria Math" panose="02040503050406030204" pitchFamily="18" charset="0"/>
                        <a:ea typeface="微软雅黑" panose="020B0503020204020204" pitchFamily="34" charset="-122"/>
                      </a:rPr>
                      <m:t>𝑑</m:t>
                    </m:r>
                    <m:r>
                      <a:rPr lang="en-US" altLang="zh-CN" sz="2000" b="0" i="1" smtClean="0">
                        <a:latin typeface="Cambria Math" panose="02040503050406030204" pitchFamily="18" charset="0"/>
                        <a:ea typeface="微软雅黑" panose="020B0503020204020204" pitchFamily="34" charset="-122"/>
                      </a:rPr>
                      <m:t>)</m:t>
                    </m:r>
                  </m:oMath>
                </a14:m>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spcBef>
                    <a:spcPct val="0"/>
                  </a:spcBef>
                  <a:spcAft>
                    <a:spcPct val="35000"/>
                  </a:spcAft>
                  <a:buAutoNum type="arabicParenBoth"/>
                </a:pPr>
                <a:r>
                  <a:rPr lang="zh-CN" altLang="en-US" sz="2000" dirty="0">
                    <a:latin typeface="Microsoft YaHei" panose="020B0503020204020204" pitchFamily="34" charset="-122"/>
                    <a:ea typeface="Microsoft YaHei" panose="020B0503020204020204" pitchFamily="34" charset="-122"/>
                    <a:sym typeface="Wingdings" pitchFamily="2" charset="2"/>
                  </a:rPr>
                  <a:t>根据</a:t>
                </a:r>
                <a:r>
                  <a:rPr lang="en-US" altLang="zh-CN" sz="2000" dirty="0">
                    <a:latin typeface="Microsoft YaHei" panose="020B0503020204020204" pitchFamily="34" charset="-122"/>
                    <a:ea typeface="Microsoft YaHei" panose="020B0503020204020204" pitchFamily="34" charset="-122"/>
                    <a:sym typeface="Wingdings" pitchFamily="2" charset="2"/>
                  </a:rPr>
                  <a:t>(2),</a:t>
                </a:r>
                <a:r>
                  <a:rPr lang="zh-CN" altLang="en-US" sz="2000" dirty="0">
                    <a:latin typeface="Microsoft YaHei" panose="020B0503020204020204" pitchFamily="34" charset="-122"/>
                    <a:ea typeface="Microsoft YaHei" panose="020B0503020204020204" pitchFamily="34" charset="-122"/>
                    <a:sym typeface="Wingdings" pitchFamily="2" charset="2"/>
                  </a:rPr>
                  <a:t> 二叉树从第</a:t>
                </a:r>
                <a:r>
                  <a:rPr lang="en-US" altLang="zh-CN" sz="2000" dirty="0">
                    <a:latin typeface="Microsoft YaHei" panose="020B0503020204020204" pitchFamily="34" charset="-122"/>
                    <a:ea typeface="Microsoft YaHei" panose="020B0503020204020204" pitchFamily="34" charset="-122"/>
                    <a:sym typeface="Wingdings" pitchFamily="2" charset="2"/>
                  </a:rPr>
                  <a:t>1</a:t>
                </a:r>
                <a:r>
                  <a:rPr lang="zh-CN" altLang="en-US" sz="2000" dirty="0">
                    <a:latin typeface="Microsoft YaHei" panose="020B0503020204020204" pitchFamily="34" charset="-122"/>
                    <a:ea typeface="Microsoft YaHei" panose="020B0503020204020204" pitchFamily="34" charset="-122"/>
                    <a:sym typeface="Wingdings" pitchFamily="2" charset="2"/>
                  </a:rPr>
                  <a:t>层到第</a:t>
                </a:r>
                <a14:m>
                  <m:oMath xmlns:m="http://schemas.openxmlformats.org/officeDocument/2006/math">
                    <m:r>
                      <a:rPr lang="en-US" altLang="zh-CN" sz="2000" b="0" i="1" smtClean="0">
                        <a:latin typeface="Cambria Math" panose="02040503050406030204" pitchFamily="18" charset="0"/>
                        <a:ea typeface="Microsoft YaHei" panose="020B0503020204020204" pitchFamily="34" charset="-122"/>
                        <a:sym typeface="Wingdings" pitchFamily="2" charset="2"/>
                      </a:rPr>
                      <m:t>𝑑</m:t>
                    </m:r>
                    <m:r>
                      <a:rPr lang="en-US" altLang="zh-CN" sz="2000" b="0" i="1" smtClean="0">
                        <a:latin typeface="Cambria Math" panose="02040503050406030204" pitchFamily="18" charset="0"/>
                        <a:ea typeface="Microsoft YaHei" panose="020B0503020204020204" pitchFamily="34" charset="-122"/>
                        <a:sym typeface="Wingdings" pitchFamily="2" charset="2"/>
                      </a:rPr>
                      <m:t>−1</m:t>
                    </m:r>
                  </m:oMath>
                </a14:m>
                <a:r>
                  <a:rPr lang="zh-CN" altLang="en-US" sz="2000" dirty="0">
                    <a:latin typeface="Microsoft YaHei" panose="020B0503020204020204" pitchFamily="34" charset="-122"/>
                    <a:ea typeface="Microsoft YaHei" panose="020B0503020204020204" pitchFamily="34" charset="-122"/>
                    <a:sym typeface="Wingdings" pitchFamily="2" charset="2"/>
                  </a:rPr>
                  <a:t>层都是度为</a:t>
                </a:r>
                <a:r>
                  <a:rPr lang="en-US" altLang="zh-CN" sz="2000" dirty="0">
                    <a:latin typeface="Microsoft YaHei" panose="020B0503020204020204" pitchFamily="34" charset="-122"/>
                    <a:ea typeface="Microsoft YaHei" panose="020B0503020204020204" pitchFamily="34" charset="-122"/>
                    <a:sym typeface="Wingdings" pitchFamily="2" charset="2"/>
                  </a:rPr>
                  <a:t>2</a:t>
                </a:r>
                <a:r>
                  <a:rPr lang="zh-CN" altLang="en-US" sz="2000" dirty="0">
                    <a:latin typeface="Microsoft YaHei" panose="020B0503020204020204" pitchFamily="34" charset="-122"/>
                    <a:ea typeface="Microsoft YaHei" panose="020B0503020204020204" pitchFamily="34" charset="-122"/>
                    <a:sym typeface="Wingdings" pitchFamily="2" charset="2"/>
                  </a:rPr>
                  <a:t>的中间结点</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defTabSz="1155700">
                  <a:spcBef>
                    <a:spcPct val="0"/>
                  </a:spcBef>
                  <a:spcAft>
                    <a:spcPct val="35000"/>
                  </a:spcAft>
                </a:pPr>
                <a:r>
                  <a:rPr lang="zh-CN" altLang="en-US" sz="2000" dirty="0">
                    <a:latin typeface="Microsoft YaHei" panose="020B0503020204020204" pitchFamily="34" charset="-122"/>
                    <a:ea typeface="Microsoft YaHei" panose="020B0503020204020204" pitchFamily="34" charset="-122"/>
                    <a:sym typeface="Wingdings" pitchFamily="2" charset="2"/>
                  </a:rPr>
                  <a:t>因此，结点数达到最大值的二叉树是完美二叉树 </a:t>
                </a:r>
                <a:endParaRPr lang="en-US" altLang="zh-CN" sz="2000" dirty="0">
                  <a:latin typeface="Microsoft YaHei" panose="020B0503020204020204" pitchFamily="34" charset="-122"/>
                  <a:ea typeface="Microsoft YaHei" panose="020B0503020204020204" pitchFamily="34" charset="-122"/>
                  <a:sym typeface="Wingdings" pitchFamily="2" charset="2"/>
                </a:endParaRPr>
              </a:p>
            </p:txBody>
          </p:sp>
        </mc:Choice>
        <mc:Fallback xmlns="">
          <p:sp>
            <p:nvSpPr>
              <p:cNvPr id="12" name="任意多边形: 形状 19">
                <a:extLst>
                  <a:ext uri="{FF2B5EF4-FFF2-40B4-BE49-F238E27FC236}">
                    <a16:creationId xmlns:a16="http://schemas.microsoft.com/office/drawing/2014/main" id="{FBC276F4-3728-46B3-4BBC-96A71A35C4CF}"/>
                  </a:ext>
                </a:extLst>
              </p:cNvPr>
              <p:cNvSpPr>
                <a:spLocks noRot="1" noChangeAspect="1" noMove="1" noResize="1" noEditPoints="1" noAdjustHandles="1" noChangeArrowheads="1" noChangeShapeType="1" noTextEdit="1"/>
              </p:cNvSpPr>
              <p:nvPr/>
            </p:nvSpPr>
            <p:spPr>
              <a:xfrm>
                <a:off x="941696" y="2567344"/>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l="-261" t="-1128" b="-33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任意多边形: 形状 19">
                <a:extLst>
                  <a:ext uri="{FF2B5EF4-FFF2-40B4-BE49-F238E27FC236}">
                    <a16:creationId xmlns:a16="http://schemas.microsoft.com/office/drawing/2014/main" id="{7E21C12D-3587-3443-277C-D894BF47DF0A}"/>
                  </a:ext>
                </a:extLst>
              </p:cNvPr>
              <p:cNvSpPr/>
              <p:nvPr/>
            </p:nvSpPr>
            <p:spPr>
              <a:xfrm>
                <a:off x="6290623" y="2567344"/>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必要条件</a:t>
                </a:r>
                <a:endParaRPr lang="en-US"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完美二叉树第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层的结点数为</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0</m:t>
                        </m:r>
                      </m:sup>
                    </m:sSup>
                  </m:oMath>
                </a14:m>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FontTx/>
                  <a:buAutoNum type="arabicParenBoth"/>
                </a:pPr>
                <a:r>
                  <a:rPr lang="zh-CN" altLang="en-US" sz="2000" dirty="0">
                    <a:latin typeface="Microsoft YaHei" panose="020B0503020204020204" pitchFamily="34" charset="-122"/>
                    <a:ea typeface="Microsoft YaHei" panose="020B0503020204020204" pitchFamily="34" charset="-122"/>
                    <a:sym typeface="Wingdings" pitchFamily="2" charset="2"/>
                  </a:rPr>
                  <a:t>对所有</a:t>
                </a:r>
                <a14:m>
                  <m:oMath xmlns:m="http://schemas.openxmlformats.org/officeDocument/2006/math">
                    <m:r>
                      <a:rPr lang="en-US" altLang="zh-CN" sz="2000" i="1">
                        <a:latin typeface="Cambria Math" panose="02040503050406030204" pitchFamily="18" charset="0"/>
                        <a:ea typeface="微软雅黑" panose="020B0503020204020204" pitchFamily="34" charset="-122"/>
                      </a:rPr>
                      <m:t>1≤</m:t>
                    </m:r>
                    <m:r>
                      <a:rPr lang="en-US" altLang="zh-CN" sz="2000" i="1">
                        <a:latin typeface="Cambria Math" panose="02040503050406030204" pitchFamily="18" charset="0"/>
                        <a:ea typeface="微软雅黑" panose="020B0503020204020204" pitchFamily="34" charset="-122"/>
                      </a:rPr>
                      <m:t>𝑖</m:t>
                    </m:r>
                    <m:r>
                      <a:rPr lang="en-US" altLang="zh-CN" sz="2000" i="1">
                        <a:latin typeface="Cambria Math" panose="02040503050406030204" pitchFamily="18" charset="0"/>
                        <a:ea typeface="微软雅黑" panose="020B0503020204020204" pitchFamily="34" charset="-122"/>
                      </a:rPr>
                      <m:t>&lt;</m:t>
                    </m:r>
                    <m:r>
                      <a:rPr lang="en-US" altLang="zh-CN" sz="2000" i="1">
                        <a:latin typeface="Cambria Math" panose="02040503050406030204" pitchFamily="18" charset="0"/>
                        <a:ea typeface="微软雅黑" panose="020B0503020204020204" pitchFamily="34" charset="-122"/>
                      </a:rPr>
                      <m:t>𝑑</m:t>
                    </m:r>
                    <m:r>
                      <a:rPr lang="en-US" altLang="zh-CN" sz="2000" i="1">
                        <a:latin typeface="Cambria Math" panose="02040503050406030204" pitchFamily="18" charset="0"/>
                        <a:ea typeface="微软雅黑" panose="020B0503020204020204" pitchFamily="34" charset="-122"/>
                      </a:rPr>
                      <m:t> </m:t>
                    </m:r>
                  </m:oMath>
                </a14:m>
                <a:r>
                  <a:rPr lang="zh-CN" altLang="en" sz="2000" dirty="0">
                    <a:latin typeface="Microsoft YaHei" panose="020B0503020204020204" pitchFamily="34" charset="-122"/>
                    <a:ea typeface="Microsoft YaHei" panose="020B0503020204020204" pitchFamily="34" charset="-122"/>
                    <a:sym typeface="Wingdings" pitchFamily="2" charset="2"/>
                  </a:rPr>
                  <a:t>，</a:t>
                </a:r>
                <a:r>
                  <a:rPr lang="zh-CN" altLang="en-US" sz="2000" dirty="0">
                    <a:latin typeface="Microsoft YaHei" panose="020B0503020204020204" pitchFamily="34" charset="-122"/>
                    <a:ea typeface="Microsoft YaHei" panose="020B0503020204020204" pitchFamily="34" charset="-122"/>
                    <a:sym typeface="Wingdings" pitchFamily="2" charset="2"/>
                  </a:rPr>
                  <a:t>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oMath>
                </a14:m>
                <a:r>
                  <a:rPr lang="zh-CN" altLang="en-US" sz="2000" dirty="0">
                    <a:latin typeface="Microsoft YaHei" panose="020B0503020204020204" pitchFamily="34" charset="-122"/>
                    <a:ea typeface="Microsoft YaHei" panose="020B0503020204020204" pitchFamily="34" charset="-122"/>
                    <a:sym typeface="Wingdings" pitchFamily="2" charset="2"/>
                  </a:rPr>
                  <a:t>层的结点都是度为</a:t>
                </a:r>
                <a:r>
                  <a:rPr lang="en-US" altLang="zh-CN" sz="2000" dirty="0">
                    <a:latin typeface="Microsoft YaHei" panose="020B0503020204020204" pitchFamily="34" charset="-122"/>
                    <a:ea typeface="Microsoft YaHei" panose="020B0503020204020204" pitchFamily="34" charset="-122"/>
                    <a:sym typeface="Wingdings" pitchFamily="2" charset="2"/>
                  </a:rPr>
                  <a:t>2</a:t>
                </a:r>
                <a:r>
                  <a:rPr lang="zh-CN" altLang="en-US" sz="2000" dirty="0">
                    <a:latin typeface="Microsoft YaHei" panose="020B0503020204020204" pitchFamily="34" charset="-122"/>
                    <a:ea typeface="Microsoft YaHei" panose="020B0503020204020204" pitchFamily="34" charset="-122"/>
                    <a:sym typeface="Wingdings" pitchFamily="2" charset="2"/>
                  </a:rPr>
                  <a:t>的中间结点</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层的结点数是第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zh-CN" altLang="en-US" sz="2000" b="0" i="1" smtClean="0">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rPr>
                  <a:t>层的结点数的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倍，即 </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sup>
                    </m:sSup>
                    <m:r>
                      <a:rPr lang="zh-CN" altLang="en-US" sz="2000" b="0" i="1" smtClean="0">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rPr>
                  <a:t>个结点</a:t>
                </a:r>
                <a:endParaRPr lang="en-US" altLang="zh-CN" sz="2000"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Microsoft YaHei" panose="020B0503020204020204" pitchFamily="34" charset="-122"/>
                    <a:ea typeface="Microsoft YaHei" panose="020B0503020204020204" pitchFamily="34" charset="-122"/>
                    <a:sym typeface="Wingdings" pitchFamily="2" charset="2"/>
                  </a:rPr>
                  <a:t>因此，完美二叉树的结点总数：</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defTabSz="1155700">
                  <a:spcBef>
                    <a:spcPct val="0"/>
                  </a:spcBef>
                  <a:spcAft>
                    <a:spcPct val="35000"/>
                  </a:spcAft>
                </a:pPr>
                <a:r>
                  <a:rPr lang="zh-CN" altLang="en-US" sz="2000" dirty="0">
                    <a:latin typeface="Microsoft YaHei" panose="020B0503020204020204" pitchFamily="34" charset="-122"/>
                    <a:ea typeface="Microsoft YaHei" panose="020B0503020204020204" pitchFamily="34" charset="-122"/>
                    <a:sym typeface="Wingdings" pitchFamily="2" charset="2"/>
                  </a:rPr>
                  <a:t>                 </a:t>
                </a:r>
                <a14:m>
                  <m:oMath xmlns:m="http://schemas.openxmlformats.org/officeDocument/2006/math">
                    <m:nary>
                      <m:naryPr>
                        <m:chr m:val="∑"/>
                        <m:ctrlPr>
                          <a:rPr lang="zh-CN" altLang="en-US" sz="2000" i="1" smtClean="0">
                            <a:latin typeface="Cambria Math" panose="02040503050406030204" pitchFamily="18" charset="0"/>
                            <a:ea typeface="微软雅黑" panose="020B0503020204020204" pitchFamily="34" charset="-122"/>
                          </a:rPr>
                        </m:ctrlPr>
                      </m:naryPr>
                      <m:sub>
                        <m:r>
                          <m:rPr>
                            <m:brk m:alnAt="23"/>
                          </m:rP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𝑑</m:t>
                        </m:r>
                      </m:sup>
                      <m:e>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sup>
                        </m:sSup>
                      </m:e>
                    </m:nary>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𝑑</m:t>
                        </m:r>
                      </m:sup>
                    </m:sSup>
                    <m:r>
                      <a:rPr lang="zh-CN" altLang="en-US"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−1</m:t>
                    </m:r>
                  </m:oMath>
                </a14:m>
                <a:endParaRPr lang="en-US" altLang="zh-CN" sz="2000" dirty="0">
                  <a:latin typeface="Microsoft YaHei" panose="020B0503020204020204" pitchFamily="34" charset="-122"/>
                  <a:ea typeface="Microsoft YaHei" panose="020B0503020204020204" pitchFamily="34" charset="-122"/>
                  <a:sym typeface="Wingdings" pitchFamily="2" charset="2"/>
                </a:endParaRPr>
              </a:p>
            </p:txBody>
          </p:sp>
        </mc:Choice>
        <mc:Fallback xmlns="">
          <p:sp>
            <p:nvSpPr>
              <p:cNvPr id="7" name="任意多边形: 形状 19">
                <a:extLst>
                  <a:ext uri="{FF2B5EF4-FFF2-40B4-BE49-F238E27FC236}">
                    <a16:creationId xmlns:a16="http://schemas.microsoft.com/office/drawing/2014/main" id="{7E21C12D-3587-3443-277C-D894BF47DF0A}"/>
                  </a:ext>
                </a:extLst>
              </p:cNvPr>
              <p:cNvSpPr>
                <a:spLocks noRot="1" noChangeAspect="1" noMove="1" noResize="1" noEditPoints="1" noAdjustHandles="1" noChangeArrowheads="1" noChangeShapeType="1" noTextEdit="1"/>
              </p:cNvSpPr>
              <p:nvPr/>
            </p:nvSpPr>
            <p:spPr>
              <a:xfrm>
                <a:off x="6290623" y="2567344"/>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4"/>
                <a:stretch>
                  <a:fillRect b="-187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4867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完全二叉树的分层编号</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xmlns:a14="http://schemas.microsoft.com/office/drawing/2010/main">
        <mc:Choice Requires="a14">
          <p:sp>
            <p:nvSpPr>
              <p:cNvPr id="12" name="任意多边形: 形状 19">
                <a:extLst>
                  <a:ext uri="{FF2B5EF4-FFF2-40B4-BE49-F238E27FC236}">
                    <a16:creationId xmlns:a16="http://schemas.microsoft.com/office/drawing/2014/main" id="{FBC276F4-3728-46B3-4BBC-96A71A35C4CF}"/>
                  </a:ext>
                </a:extLst>
              </p:cNvPr>
              <p:cNvSpPr/>
              <p:nvPr/>
            </p:nvSpPr>
            <p:spPr>
              <a:xfrm>
                <a:off x="285605" y="1416460"/>
                <a:ext cx="4671645" cy="37778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完全二叉树的结构特征</a:t>
                </a:r>
                <a:endParaRPr lang="en-US" altLang="zh-CN" sz="2400" b="1"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设完全二叉树的深度（高度）为</a:t>
                </a:r>
                <a14:m>
                  <m:oMath xmlns:m="http://schemas.openxmlformats.org/officeDocument/2006/math">
                    <m:r>
                      <a:rPr lang="en-US" altLang="zh-CN" sz="2000" b="0" i="1" smtClean="0">
                        <a:latin typeface="Cambria Math" panose="02040503050406030204" pitchFamily="18" charset="0"/>
                        <a:sym typeface="Wingdings" pitchFamily="2" charset="2"/>
                      </a:rPr>
                      <m:t>𝑑</m:t>
                    </m:r>
                    <m:r>
                      <a:rPr lang="en-US" altLang="zh-CN" sz="2000" b="0" i="1" smtClean="0">
                        <a:latin typeface="Cambria Math" panose="02040503050406030204" pitchFamily="18" charset="0"/>
                        <a:sym typeface="Wingdings" pitchFamily="2" charset="2"/>
                      </a:rPr>
                      <m:t>(≥1)</m:t>
                    </m:r>
                  </m:oMath>
                </a14:m>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从第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层到第</a:t>
                </a:r>
                <a14:m>
                  <m:oMath xmlns:m="http://schemas.openxmlformats.org/officeDocument/2006/math">
                    <m:r>
                      <a:rPr lang="en-US" altLang="zh-CN" sz="2000" b="0" i="1" smtClean="0">
                        <a:latin typeface="Cambria Math" panose="02040503050406030204" pitchFamily="18" charset="0"/>
                        <a:sym typeface="Wingdings" pitchFamily="2" charset="2"/>
                      </a:rPr>
                      <m:t>𝑑</m:t>
                    </m:r>
                    <m:r>
                      <a:rPr lang="en-US" altLang="zh-CN" sz="2000" b="0" i="0" smtClean="0">
                        <a:latin typeface="Cambria Math" panose="02040503050406030204" pitchFamily="18" charset="0"/>
                        <a:sym typeface="Wingdings" pitchFamily="2" charset="2"/>
                      </a:rPr>
                      <m:t>−1</m:t>
                    </m:r>
                  </m:oMath>
                </a14:m>
                <a:r>
                  <a:rPr lang="zh-CN" altLang="en-US" sz="2000" dirty="0">
                    <a:latin typeface="微软雅黑" panose="020B0503020204020204" pitchFamily="34" charset="-122"/>
                    <a:ea typeface="微软雅黑" panose="020B0503020204020204" pitchFamily="34" charset="-122"/>
                  </a:rPr>
                  <a:t>层的结点构成完美二叉树</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b="0" i="1" smtClean="0">
                        <a:latin typeface="Cambria Math" panose="02040503050406030204" pitchFamily="18" charset="0"/>
                        <a:sym typeface="Wingdings" pitchFamily="2" charset="2"/>
                      </a:rPr>
                      <m:t>𝑑</m:t>
                    </m:r>
                    <m:r>
                      <a:rPr lang="en-US" altLang="zh-CN" sz="2000" b="0" i="0" smtClean="0">
                        <a:latin typeface="Cambria Math" panose="02040503050406030204" pitchFamily="18" charset="0"/>
                        <a:sym typeface="Wingdings" pitchFamily="2" charset="2"/>
                      </a:rPr>
                      <m:t>−1</m:t>
                    </m:r>
                  </m:oMath>
                </a14:m>
                <a:r>
                  <a:rPr lang="zh-CN" altLang="en-US" sz="2000" dirty="0">
                    <a:latin typeface="微软雅黑" panose="020B0503020204020204" pitchFamily="34" charset="-122"/>
                    <a:ea typeface="微软雅黑" panose="020B0503020204020204" pitchFamily="34" charset="-122"/>
                  </a:rPr>
                  <a:t>层结点的度从左向右非递增排列，并且度为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的结点最多</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个且左子树非空</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根据</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b="0" i="1" smtClean="0">
                        <a:latin typeface="Cambria Math" panose="02040503050406030204" pitchFamily="18" charset="0"/>
                        <a:sym typeface="Wingdings" pitchFamily="2" charset="2"/>
                      </a:rPr>
                      <m:t>𝑑</m:t>
                    </m:r>
                  </m:oMath>
                </a14:m>
                <a:r>
                  <a:rPr lang="zh-CN" altLang="en-US" sz="2000" dirty="0">
                    <a:latin typeface="微软雅黑" panose="020B0503020204020204" pitchFamily="34" charset="-122"/>
                    <a:ea typeface="微软雅黑" panose="020B0503020204020204" pitchFamily="34" charset="-122"/>
                  </a:rPr>
                  <a:t>层的叶结点连续集中在最左边 </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2" name="任意多边形: 形状 19">
                <a:extLst>
                  <a:ext uri="{FF2B5EF4-FFF2-40B4-BE49-F238E27FC236}">
                    <a16:creationId xmlns:a16="http://schemas.microsoft.com/office/drawing/2014/main" id="{FBC276F4-3728-46B3-4BBC-96A71A35C4CF}"/>
                  </a:ext>
                </a:extLst>
              </p:cNvPr>
              <p:cNvSpPr>
                <a:spLocks noRot="1" noChangeAspect="1" noMove="1" noResize="1" noEditPoints="1" noAdjustHandles="1" noChangeArrowheads="1" noChangeShapeType="1" noTextEdit="1"/>
              </p:cNvSpPr>
              <p:nvPr/>
            </p:nvSpPr>
            <p:spPr>
              <a:xfrm>
                <a:off x="285605" y="1416460"/>
                <a:ext cx="4671645" cy="37778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l="-27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EF48DF3-EFB8-6D0D-FEC2-80757998C5FC}"/>
              </a:ext>
            </a:extLst>
          </p:cNvPr>
          <p:cNvPicPr>
            <a:picLocks noChangeAspect="1"/>
          </p:cNvPicPr>
          <p:nvPr/>
        </p:nvPicPr>
        <p:blipFill>
          <a:blip r:embed="rId3"/>
          <a:stretch>
            <a:fillRect/>
          </a:stretch>
        </p:blipFill>
        <p:spPr>
          <a:xfrm>
            <a:off x="6262226" y="3551783"/>
            <a:ext cx="4265057" cy="2573431"/>
          </a:xfrm>
          <a:prstGeom prst="rect">
            <a:avLst/>
          </a:prstGeom>
        </p:spPr>
      </p:pic>
      <mc:AlternateContent xmlns:mc="http://schemas.openxmlformats.org/markup-compatibility/2006">
        <mc:Choice xmlns:a14="http://schemas.microsoft.com/office/drawing/2010/main" Requires="a14">
          <p:sp>
            <p:nvSpPr>
              <p:cNvPr id="13" name="任意多边形: 形状 19">
                <a:extLst>
                  <a:ext uri="{FF2B5EF4-FFF2-40B4-BE49-F238E27FC236}">
                    <a16:creationId xmlns:a16="http://schemas.microsoft.com/office/drawing/2014/main" id="{2BBB034C-4B8A-1BB5-907A-0742F6F28AA8}"/>
                  </a:ext>
                </a:extLst>
              </p:cNvPr>
              <p:cNvSpPr/>
              <p:nvPr/>
            </p:nvSpPr>
            <p:spPr>
              <a:xfrm>
                <a:off x="5962575" y="1447375"/>
                <a:ext cx="4864361" cy="193338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分层编号</a:t>
                </a:r>
                <a:endParaRPr lang="en-US" altLang="zh-CN" sz="2400" b="1" dirty="0">
                  <a:latin typeface="微软雅黑" panose="020B0503020204020204" pitchFamily="34" charset="-122"/>
                  <a:ea typeface="微软雅黑" panose="020B0503020204020204" pitchFamily="34" charset="-122"/>
                </a:endParaRPr>
              </a:p>
              <a:p>
                <a:pPr marL="457200" indent="-457200" defTabSz="1155700">
                  <a:lnSpc>
                    <a:spcPct val="900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根编号为</a:t>
                </a:r>
                <a:r>
                  <a:rPr lang="en-US" altLang="zh-CN" sz="2000" dirty="0">
                    <a:latin typeface="微软雅黑" panose="020B0503020204020204" pitchFamily="34" charset="-122"/>
                    <a:ea typeface="微软雅黑" panose="020B0503020204020204" pitchFamily="34" charset="-122"/>
                  </a:rPr>
                  <a:t>1</a:t>
                </a:r>
              </a:p>
              <a:p>
                <a:pPr marL="457200" indent="-457200" defTabSz="1155700">
                  <a:lnSpc>
                    <a:spcPct val="90000"/>
                  </a:lnSpc>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𝑖</m:t>
                    </m:r>
                    <m:r>
                      <a:rPr lang="en-US" altLang="zh-CN" sz="2000" b="0" i="1" dirty="0" smtClean="0">
                        <a:latin typeface="Cambria Math" panose="02040503050406030204" pitchFamily="18" charset="0"/>
                        <a:ea typeface="微软雅黑" panose="020B0503020204020204" pitchFamily="34" charset="-122"/>
                      </a:rPr>
                      <m:t>∈[2,</m:t>
                    </m:r>
                    <m:r>
                      <a:rPr lang="zh-CN" altLang="en-US" sz="2000" b="0" i="1" dirty="0" smtClean="0">
                        <a:latin typeface="Cambria Math" panose="02040503050406030204" pitchFamily="18" charset="0"/>
                        <a:ea typeface="微软雅黑" panose="020B0503020204020204" pitchFamily="34" charset="-122"/>
                      </a:rPr>
                      <m:t> </m:t>
                    </m:r>
                    <m:r>
                      <a:rPr lang="en-US" altLang="zh-CN" sz="2000" b="0" i="1" dirty="0" smtClean="0">
                        <a:latin typeface="Cambria Math" panose="02040503050406030204" pitchFamily="18" charset="0"/>
                        <a:ea typeface="微软雅黑" panose="020B0503020204020204" pitchFamily="34" charset="-122"/>
                      </a:rPr>
                      <m:t>𝑑</m:t>
                    </m:r>
                    <m:r>
                      <a:rPr lang="en-US" altLang="zh-CN" sz="2000" b="0" i="1" dirty="0" smtClean="0">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层，左端结点设置为</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sup>
                    </m:sSup>
                  </m:oMath>
                </a14:m>
                <a:endParaRPr lang="en-US" altLang="zh-CN" sz="2000" dirty="0">
                  <a:latin typeface="微软雅黑" panose="020B0503020204020204" pitchFamily="34" charset="-122"/>
                  <a:ea typeface="微软雅黑" panose="020B0503020204020204" pitchFamily="34" charset="-122"/>
                </a:endParaRPr>
              </a:p>
              <a:p>
                <a:pPr marL="457200" indent="-457200" defTabSz="1155700">
                  <a:lnSpc>
                    <a:spcPct val="90000"/>
                  </a:lnSpc>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同一层结点，从左向右连续编号</a:t>
                </a:r>
                <a:endParaRPr lang="en-US" altLang="zh-CN" sz="2000" dirty="0">
                  <a:latin typeface="微软雅黑" panose="020B0503020204020204" pitchFamily="34" charset="-122"/>
                  <a:ea typeface="微软雅黑" panose="020B0503020204020204" pitchFamily="34" charset="-122"/>
                </a:endParaRPr>
              </a:p>
            </p:txBody>
          </p:sp>
        </mc:Choice>
        <mc:Fallback>
          <p:sp>
            <p:nvSpPr>
              <p:cNvPr id="13" name="任意多边形: 形状 19">
                <a:extLst>
                  <a:ext uri="{FF2B5EF4-FFF2-40B4-BE49-F238E27FC236}">
                    <a16:creationId xmlns:a16="http://schemas.microsoft.com/office/drawing/2014/main" id="{2BBB034C-4B8A-1BB5-907A-0742F6F28AA8}"/>
                  </a:ext>
                </a:extLst>
              </p:cNvPr>
              <p:cNvSpPr>
                <a:spLocks noRot="1" noChangeAspect="1" noMove="1" noResize="1" noEditPoints="1" noAdjustHandles="1" noChangeArrowheads="1" noChangeShapeType="1" noTextEdit="1"/>
              </p:cNvSpPr>
              <p:nvPr/>
            </p:nvSpPr>
            <p:spPr>
              <a:xfrm>
                <a:off x="5962575" y="1447375"/>
                <a:ext cx="4864361" cy="193338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4"/>
                <a:stretch>
                  <a:fillRect/>
                </a:stretch>
              </a:blipFill>
            </p:spPr>
            <p:txBody>
              <a:bodyPr/>
              <a:lstStyle/>
              <a:p>
                <a:r>
                  <a:rPr lang="zh-CN" altLang="en-US">
                    <a:noFill/>
                  </a:rPr>
                  <a:t> </a:t>
                </a:r>
              </a:p>
            </p:txBody>
          </p:sp>
        </mc:Fallback>
      </mc:AlternateContent>
      <p:sp>
        <p:nvSpPr>
          <p:cNvPr id="14" name="任意多边形: 形状 17">
            <a:extLst>
              <a:ext uri="{FF2B5EF4-FFF2-40B4-BE49-F238E27FC236}">
                <a16:creationId xmlns:a16="http://schemas.microsoft.com/office/drawing/2014/main" id="{5389359B-0016-3139-4BDD-8895617BD4F2}"/>
              </a:ext>
            </a:extLst>
          </p:cNvPr>
          <p:cNvSpPr/>
          <p:nvPr/>
        </p:nvSpPr>
        <p:spPr>
          <a:xfrm rot="16200000">
            <a:off x="5221008" y="2367651"/>
            <a:ext cx="548958" cy="317778"/>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dirty="0"/>
          </a:p>
        </p:txBody>
      </p:sp>
      <p:sp>
        <p:nvSpPr>
          <p:cNvPr id="16" name="文本框 15">
            <a:extLst>
              <a:ext uri="{FF2B5EF4-FFF2-40B4-BE49-F238E27FC236}">
                <a16:creationId xmlns:a16="http://schemas.microsoft.com/office/drawing/2014/main" id="{823F5CD5-C494-D64E-6FCE-C64A85A4A116}"/>
              </a:ext>
            </a:extLst>
          </p:cNvPr>
          <p:cNvSpPr txBox="1"/>
          <p:nvPr/>
        </p:nvSpPr>
        <p:spPr>
          <a:xfrm>
            <a:off x="6262226" y="6038471"/>
            <a:ext cx="5699425" cy="400110"/>
          </a:xfrm>
          <a:prstGeom prst="rect">
            <a:avLst/>
          </a:prstGeom>
          <a:noFill/>
        </p:spPr>
        <p:txBody>
          <a:bodyPr wrap="square">
            <a:spAutoFit/>
          </a:bodyPr>
          <a:lstStyle/>
          <a:p>
            <a:r>
              <a:rPr lang="zh-CN" altLang="en-US" sz="2000" kern="1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实现</a:t>
            </a:r>
            <a:r>
              <a:rPr lang="zh-CN" altLang="en-US" sz="20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对</a:t>
            </a:r>
            <a:r>
              <a:rPr lang="zh-CN" altLang="zh-CN" sz="20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所有结点从上至下、从左向右连续编号</a:t>
            </a:r>
            <a:r>
              <a:rPr lang="zh-CN" altLang="en-US" sz="20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000" dirty="0">
                <a:solidFill>
                  <a:srgbClr val="C00000"/>
                </a:solidFill>
                <a:effectLst/>
                <a:latin typeface="Microsoft YaHei" panose="020B0503020204020204" pitchFamily="34" charset="-122"/>
                <a:ea typeface="Microsoft YaHei" panose="020B0503020204020204" pitchFamily="34" charset="-122"/>
              </a:rPr>
              <a:t> </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53112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5.3.3</a:t>
            </a:r>
            <a:r>
              <a:rPr lang="zh-CN" altLang="en-US" sz="2800" dirty="0"/>
              <a:t> 二叉树基本性质</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xmlns:a14="http://schemas.microsoft.com/office/drawing/2010/main">
        <mc:Choice Requires="a14">
          <p:sp>
            <p:nvSpPr>
              <p:cNvPr id="6" name="内容占位符 4">
                <a:extLst>
                  <a:ext uri="{FF2B5EF4-FFF2-40B4-BE49-F238E27FC236}">
                    <a16:creationId xmlns:a16="http://schemas.microsoft.com/office/drawing/2014/main" id="{91B3081D-C24E-63AC-5C65-D4CC3DD656A4}"/>
                  </a:ext>
                </a:extLst>
              </p:cNvPr>
              <p:cNvSpPr txBox="1">
                <a:spLocks/>
              </p:cNvSpPr>
              <p:nvPr/>
            </p:nvSpPr>
            <p:spPr>
              <a:xfrm>
                <a:off x="838200" y="1276350"/>
                <a:ext cx="10299385" cy="12111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定理</a:t>
                </a:r>
                <a:r>
                  <a:rPr lang="en-US" altLang="zh-CN" sz="2400" b="1" dirty="0"/>
                  <a:t>5-3</a:t>
                </a:r>
                <a:r>
                  <a:rPr lang="zh-CN" altLang="en-US" sz="2400" dirty="0"/>
                  <a:t>：</a:t>
                </a:r>
                <a:r>
                  <a:rPr lang="zh-CN" altLang="zh-CN" sz="2400" dirty="0"/>
                  <a:t>完全二叉树有</a:t>
                </a:r>
                <a14:m>
                  <m:oMath xmlns:m="http://schemas.openxmlformats.org/officeDocument/2006/math">
                    <m:r>
                      <a:rPr lang="en-US" altLang="zh-CN" sz="2400" i="1">
                        <a:latin typeface="Cambria Math" panose="02040503050406030204" pitchFamily="18" charset="0"/>
                      </a:rPr>
                      <m:t>𝑛</m:t>
                    </m:r>
                  </m:oMath>
                </a14:m>
                <a:r>
                  <a:rPr lang="zh-CN" altLang="zh-CN" sz="2400" dirty="0"/>
                  <a:t>个结点</a:t>
                </a:r>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≥1)</m:t>
                    </m:r>
                  </m:oMath>
                </a14:m>
                <a:r>
                  <a:rPr lang="zh-CN" altLang="zh-CN" sz="2400" dirty="0"/>
                  <a:t>，按层次从左向右连续编号。树中任一结点</a:t>
                </a:r>
                <a14:m>
                  <m:oMath xmlns:m="http://schemas.openxmlformats.org/officeDocument/2006/math">
                    <m:r>
                      <a:rPr lang="en-US" altLang="zh-CN" sz="2400" i="1">
                        <a:latin typeface="Cambria Math" panose="02040503050406030204" pitchFamily="18" charset="0"/>
                      </a:rPr>
                      <m:t>𝑘</m:t>
                    </m:r>
                    <m:r>
                      <a:rPr lang="en-US" altLang="zh-CN" sz="2400">
                        <a:latin typeface="Cambria Math" panose="02040503050406030204" pitchFamily="18" charset="0"/>
                      </a:rPr>
                      <m:t> (1≤</m:t>
                    </m:r>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m:t>
                    </m:r>
                  </m:oMath>
                </a14:m>
                <a:r>
                  <a:rPr lang="zh-CN" altLang="zh-CN" sz="2400" dirty="0"/>
                  <a:t>满足以下性质</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xmlns="">
          <p:sp>
            <p:nvSpPr>
              <p:cNvPr id="6" name="内容占位符 4">
                <a:extLst>
                  <a:ext uri="{FF2B5EF4-FFF2-40B4-BE49-F238E27FC236}">
                    <a16:creationId xmlns:a16="http://schemas.microsoft.com/office/drawing/2014/main" id="{91B3081D-C24E-63AC-5C65-D4CC3DD656A4}"/>
                  </a:ext>
                </a:extLst>
              </p:cNvPr>
              <p:cNvSpPr txBox="1">
                <a:spLocks noRot="1" noChangeAspect="1" noMove="1" noResize="1" noEditPoints="1" noAdjustHandles="1" noChangeArrowheads="1" noChangeShapeType="1" noTextEdit="1"/>
              </p:cNvSpPr>
              <p:nvPr/>
            </p:nvSpPr>
            <p:spPr>
              <a:xfrm>
                <a:off x="838200" y="1276350"/>
                <a:ext cx="10299385" cy="1211160"/>
              </a:xfrm>
              <a:prstGeom prst="rect">
                <a:avLst/>
              </a:prstGeom>
              <a:blipFill>
                <a:blip r:embed="rId2"/>
                <a:stretch>
                  <a:fillRect l="-986" t="-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任意多边形: 形状 19">
                <a:extLst>
                  <a:ext uri="{FF2B5EF4-FFF2-40B4-BE49-F238E27FC236}">
                    <a16:creationId xmlns:a16="http://schemas.microsoft.com/office/drawing/2014/main" id="{3192E5F9-D932-D6CB-A677-622978D7F798}"/>
                  </a:ext>
                </a:extLst>
              </p:cNvPr>
              <p:cNvSpPr/>
              <p:nvPr/>
            </p:nvSpPr>
            <p:spPr>
              <a:xfrm>
                <a:off x="946307" y="2276932"/>
                <a:ext cx="10299385" cy="192551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457200" indent="-457200" defTabSz="1155700">
                  <a:lnSpc>
                    <a:spcPct val="110000"/>
                  </a:lnSpc>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如果</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𝑛</m:t>
                    </m:r>
                  </m:oMath>
                </a14:m>
                <a:r>
                  <a:rPr lang="zh-CN" altLang="e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则结点</a:t>
                </a:r>
                <a14:m>
                  <m:oMath xmlns:m="http://schemas.openxmlformats.org/officeDocument/2006/math">
                    <m:r>
                      <a:rPr lang="zh-CN" altLang="en-US" sz="2400" b="0" i="0" smtClean="0">
                        <a:latin typeface="Cambria Math" panose="02040503050406030204" pitchFamily="18" charset="0"/>
                      </a:rPr>
                      <m:t> </m:t>
                    </m:r>
                    <m:r>
                      <a:rPr lang="en-US" altLang="zh-CN" sz="2400" i="1">
                        <a:latin typeface="Cambria Math" panose="02040503050406030204" pitchFamily="18" charset="0"/>
                      </a:rPr>
                      <m:t>𝑘</m:t>
                    </m:r>
                  </m:oMath>
                </a14:m>
                <a:r>
                  <a:rPr lang="zh-CN" altLang="en-US" sz="2400" dirty="0">
                    <a:latin typeface="微软雅黑" panose="020B0503020204020204" pitchFamily="34" charset="-122"/>
                    <a:ea typeface="微软雅黑" panose="020B0503020204020204" pitchFamily="34" charset="-122"/>
                  </a:rPr>
                  <a:t> 的左子结点是 </a:t>
                </a:r>
                <a14:m>
                  <m:oMath xmlns:m="http://schemas.openxmlformats.org/officeDocument/2006/math">
                    <m:r>
                      <a:rPr lang="en-US" altLang="zh-CN" sz="2400" b="0" i="0" smtClean="0">
                        <a:latin typeface="Cambria Math" panose="02040503050406030204" pitchFamily="18" charset="0"/>
                      </a:rPr>
                      <m:t>2</m:t>
                    </m:r>
                    <m:r>
                      <a:rPr lang="en-US" altLang="zh-CN" sz="2400" i="1">
                        <a:latin typeface="Cambria Math" panose="02040503050406030204" pitchFamily="18" charset="0"/>
                      </a:rPr>
                      <m:t>𝑘</m:t>
                    </m:r>
                  </m:oMath>
                </a14:m>
                <a:r>
                  <a:rPr lang="zh-CN" altLang="en-US" sz="2400" dirty="0">
                    <a:latin typeface="微软雅黑" panose="020B0503020204020204" pitchFamily="34" charset="-122"/>
                    <a:ea typeface="微软雅黑" panose="020B0503020204020204" pitchFamily="34" charset="-122"/>
                  </a:rPr>
                  <a:t>，否则没有左子结点；</a:t>
                </a:r>
                <a:endParaRPr lang="en-US" altLang="zh-CN" sz="2400" dirty="0">
                  <a:latin typeface="微软雅黑" panose="020B0503020204020204" pitchFamily="34" charset="-122"/>
                  <a:ea typeface="微软雅黑" panose="020B0503020204020204" pitchFamily="34" charset="-122"/>
                </a:endParaRPr>
              </a:p>
              <a:p>
                <a:pPr marL="457200" indent="-457200" defTabSz="1155700">
                  <a:lnSpc>
                    <a:spcPct val="110000"/>
                  </a:lnSpc>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如果</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+1≤</m:t>
                    </m:r>
                    <m:r>
                      <a:rPr lang="en-US" altLang="zh-CN" sz="2400" b="0" i="1" smtClean="0">
                        <a:latin typeface="Cambria Math" panose="02040503050406030204" pitchFamily="18" charset="0"/>
                        <a:ea typeface="微软雅黑" panose="020B0503020204020204" pitchFamily="34" charset="-122"/>
                      </a:rPr>
                      <m:t>𝑛</m:t>
                    </m:r>
                    <m:r>
                      <a:rPr lang="en-US" altLang="zh-CN" sz="2400" b="0" i="1" smtClean="0">
                        <a:latin typeface="Cambria Math" panose="02040503050406030204" pitchFamily="18" charset="0"/>
                        <a:ea typeface="微软雅黑" panose="020B0503020204020204" pitchFamily="34" charset="-122"/>
                      </a:rPr>
                      <m:t> </m:t>
                    </m:r>
                  </m:oMath>
                </a14:m>
                <a:r>
                  <a:rPr lang="zh-CN" altLang="e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则结点 </a:t>
                </a:r>
                <a14:m>
                  <m:oMath xmlns:m="http://schemas.openxmlformats.org/officeDocument/2006/math">
                    <m:r>
                      <a:rPr lang="en-US" altLang="zh-CN" sz="2400" i="1">
                        <a:latin typeface="Cambria Math" panose="02040503050406030204" pitchFamily="18" charset="0"/>
                      </a:rPr>
                      <m:t>𝑘</m:t>
                    </m:r>
                    <m:r>
                      <a:rPr lang="zh-CN" altLang="en-US" sz="2400" b="0" i="1" smtClean="0">
                        <a:latin typeface="Cambria Math" panose="02040503050406030204" pitchFamily="18" charset="0"/>
                      </a:rPr>
                      <m:t> </m:t>
                    </m:r>
                  </m:oMath>
                </a14:m>
                <a:r>
                  <a:rPr lang="zh-CN" altLang="en-US" sz="2400" dirty="0">
                    <a:latin typeface="微软雅黑" panose="020B0503020204020204" pitchFamily="34" charset="-122"/>
                    <a:ea typeface="微软雅黑" panose="020B0503020204020204" pitchFamily="34" charset="-122"/>
                  </a:rPr>
                  <a:t>的右子结点是</a:t>
                </a:r>
                <a14:m>
                  <m:oMath xmlns:m="http://schemas.openxmlformats.org/officeDocument/2006/math">
                    <m:r>
                      <a:rPr lang="en-US" altLang="zh-CN" sz="2400" i="1">
                        <a:latin typeface="Cambria Math" panose="02040503050406030204" pitchFamily="18" charset="0"/>
                        <a:ea typeface="微软雅黑" panose="020B0503020204020204" pitchFamily="34" charset="-122"/>
                      </a:rPr>
                      <m:t>2</m:t>
                    </m:r>
                    <m:r>
                      <a:rPr lang="en-US" altLang="zh-CN" sz="2400" i="1">
                        <a:latin typeface="Cambria Math" panose="02040503050406030204" pitchFamily="18" charset="0"/>
                        <a:ea typeface="微软雅黑" panose="020B0503020204020204" pitchFamily="34" charset="-122"/>
                      </a:rPr>
                      <m:t>𝑘</m:t>
                    </m:r>
                    <m:r>
                      <a:rPr lang="en-US" altLang="zh-CN" sz="2400" i="1">
                        <a:latin typeface="Cambria Math" panose="02040503050406030204" pitchFamily="18" charset="0"/>
                        <a:ea typeface="微软雅黑" panose="020B0503020204020204" pitchFamily="34" charset="-122"/>
                      </a:rPr>
                      <m:t>+1 </m:t>
                    </m:r>
                  </m:oMath>
                </a14:m>
                <a:r>
                  <a:rPr lang="zh-CN" altLang="e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否则没有右子结点。</a:t>
                </a:r>
                <a:endParaRPr lang="en-US" altLang="zh-CN" sz="2400" dirty="0">
                  <a:latin typeface="微软雅黑" panose="020B0503020204020204" pitchFamily="34" charset="-122"/>
                  <a:ea typeface="微软雅黑" panose="020B0503020204020204" pitchFamily="34" charset="-122"/>
                </a:endParaRPr>
              </a:p>
              <a:p>
                <a:pPr marL="457200" indent="-457200" defTabSz="1155700">
                  <a:lnSpc>
                    <a:spcPct val="110000"/>
                  </a:lnSpc>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如果 </a:t>
                </a:r>
                <a14:m>
                  <m:oMath xmlns:m="http://schemas.openxmlformats.org/officeDocument/2006/math">
                    <m:r>
                      <a:rPr lang="en-US" altLang="zh-CN" sz="2400" i="1" smtClean="0">
                        <a:latin typeface="Cambria Math" panose="02040503050406030204" pitchFamily="18" charset="0"/>
                      </a:rPr>
                      <m:t>𝑘</m:t>
                    </m:r>
                    <m:r>
                      <a:rPr lang="en-US" altLang="zh-CN" sz="2400" b="0" i="1" smtClean="0">
                        <a:latin typeface="Cambria Math" panose="02040503050406030204" pitchFamily="18" charset="0"/>
                      </a:rPr>
                      <m:t>&gt;1</m:t>
                    </m:r>
                  </m:oMath>
                </a14:m>
                <a:r>
                  <a:rPr lang="zh-CN" altLang="e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则结点 </a:t>
                </a:r>
                <a14:m>
                  <m:oMath xmlns:m="http://schemas.openxmlformats.org/officeDocument/2006/math">
                    <m:r>
                      <a:rPr lang="en-US" altLang="zh-CN" sz="2400" i="1">
                        <a:latin typeface="Cambria Math" panose="02040503050406030204" pitchFamily="18" charset="0"/>
                      </a:rPr>
                      <m:t>𝑘</m:t>
                    </m:r>
                    <m:r>
                      <a:rPr lang="zh-CN" altLang="en-US" sz="2400" b="0" i="1" smtClean="0">
                        <a:latin typeface="Cambria Math" panose="02040503050406030204" pitchFamily="18" charset="0"/>
                      </a:rPr>
                      <m:t> </m:t>
                    </m:r>
                  </m:oMath>
                </a14:m>
                <a:r>
                  <a:rPr lang="zh-CN" altLang="en-US" sz="2400" dirty="0">
                    <a:latin typeface="微软雅黑" panose="020B0503020204020204" pitchFamily="34" charset="-122"/>
                    <a:ea typeface="微软雅黑" panose="020B0503020204020204" pitchFamily="34" charset="-122"/>
                  </a:rPr>
                  <a:t>的父结点是 </a:t>
                </a:r>
                <a14:m>
                  <m:oMath xmlns:m="http://schemas.openxmlformats.org/officeDocument/2006/math">
                    <m:d>
                      <m:dPr>
                        <m:begChr m:val="⌊"/>
                        <m:endChr m:val="⌋"/>
                        <m:ctrlPr>
                          <a:rPr lang="zh-CN" altLang="en-US" sz="2400" i="1" smtClean="0">
                            <a:latin typeface="Cambria Math" panose="02040503050406030204" pitchFamily="18" charset="0"/>
                            <a:ea typeface="微软雅黑" panose="020B0503020204020204" pitchFamily="34" charset="-122"/>
                          </a:rPr>
                        </m:ctrlPr>
                      </m:dPr>
                      <m:e>
                        <m:f>
                          <m:fPr>
                            <m:ctrlPr>
                              <a:rPr lang="en-US" altLang="zh-CN" sz="240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𝑘</m:t>
                            </m:r>
                          </m:num>
                          <m:den>
                            <m:r>
                              <a:rPr lang="en-US" altLang="zh-CN" sz="2400" b="0" i="1" smtClean="0">
                                <a:latin typeface="Cambria Math" panose="02040503050406030204" pitchFamily="18" charset="0"/>
                                <a:ea typeface="微软雅黑" panose="020B0503020204020204" pitchFamily="34" charset="-122"/>
                              </a:rPr>
                              <m:t>2</m:t>
                            </m:r>
                          </m:den>
                        </m:f>
                      </m:e>
                    </m:d>
                  </m:oMath>
                </a14:m>
                <a:r>
                  <a:rPr lang="zh-CN" altLang="en-US" sz="2400" dirty="0">
                    <a:latin typeface="微软雅黑" panose="020B0503020204020204" pitchFamily="34" charset="-122"/>
                    <a:ea typeface="微软雅黑" panose="020B0503020204020204" pitchFamily="34" charset="-122"/>
                  </a:rPr>
                  <a:t>。</a:t>
                </a:r>
              </a:p>
            </p:txBody>
          </p:sp>
        </mc:Choice>
        <mc:Fallback xmlns="">
          <p:sp>
            <p:nvSpPr>
              <p:cNvPr id="9" name="任意多边形: 形状 19">
                <a:extLst>
                  <a:ext uri="{FF2B5EF4-FFF2-40B4-BE49-F238E27FC236}">
                    <a16:creationId xmlns:a16="http://schemas.microsoft.com/office/drawing/2014/main" id="{3192E5F9-D932-D6CB-A677-622978D7F798}"/>
                  </a:ext>
                </a:extLst>
              </p:cNvPr>
              <p:cNvSpPr>
                <a:spLocks noRot="1" noChangeAspect="1" noMove="1" noResize="1" noEditPoints="1" noAdjustHandles="1" noChangeArrowheads="1" noChangeShapeType="1" noTextEdit="1"/>
              </p:cNvSpPr>
              <p:nvPr/>
            </p:nvSpPr>
            <p:spPr>
              <a:xfrm>
                <a:off x="946307" y="2276932"/>
                <a:ext cx="10299385" cy="192551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l="-369"/>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3A6676E8-7FD3-93BD-E340-35768BC2C577}"/>
              </a:ext>
            </a:extLst>
          </p:cNvPr>
          <p:cNvSpPr txBox="1"/>
          <p:nvPr/>
        </p:nvSpPr>
        <p:spPr>
          <a:xfrm>
            <a:off x="4847976" y="4406651"/>
            <a:ext cx="6972615" cy="400110"/>
          </a:xfrm>
          <a:prstGeom prst="rect">
            <a:avLst/>
          </a:prstGeom>
          <a:noFill/>
        </p:spPr>
        <p:txBody>
          <a:bodyPr wrap="square">
            <a:spAutoFit/>
          </a:bodyPr>
          <a:lstStyle/>
          <a:p>
            <a:r>
              <a:rPr lang="zh-CN" altLang="en-US" sz="2000" kern="1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定理</a:t>
            </a:r>
            <a:r>
              <a:rPr lang="en-US" altLang="zh-CN" sz="2000" kern="1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5-3</a:t>
            </a:r>
            <a:r>
              <a:rPr lang="zh-CN" altLang="en-US" sz="2000" kern="1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是完全二叉树实现顺序存储以及二叉堆的重要性质！</a:t>
            </a:r>
            <a:r>
              <a:rPr lang="zh-CN" altLang="zh-CN" sz="2000" dirty="0">
                <a:solidFill>
                  <a:srgbClr val="C00000"/>
                </a:solidFill>
                <a:effectLst/>
                <a:latin typeface="Microsoft YaHei" panose="020B0503020204020204" pitchFamily="34" charset="-122"/>
                <a:ea typeface="Microsoft YaHei" panose="020B0503020204020204" pitchFamily="34" charset="-122"/>
              </a:rPr>
              <a:t> </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内容占位符 4">
                <a:extLst>
                  <a:ext uri="{FF2B5EF4-FFF2-40B4-BE49-F238E27FC236}">
                    <a16:creationId xmlns:a16="http://schemas.microsoft.com/office/drawing/2014/main" id="{D911BF34-0C80-5D54-2044-834D29C9DF3A}"/>
                  </a:ext>
                </a:extLst>
              </p:cNvPr>
              <p:cNvSpPr txBox="1">
                <a:spLocks/>
              </p:cNvSpPr>
              <p:nvPr/>
            </p:nvSpPr>
            <p:spPr>
              <a:xfrm>
                <a:off x="946307" y="4982795"/>
                <a:ext cx="11055325" cy="9210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命题</a:t>
                </a:r>
                <a:r>
                  <a:rPr lang="en-US" altLang="zh-CN" sz="2400" b="1" dirty="0"/>
                  <a:t>5-4</a:t>
                </a:r>
                <a:r>
                  <a:rPr lang="zh-CN" altLang="en-US" sz="2400" dirty="0"/>
                  <a:t>：</a:t>
                </a:r>
                <a:r>
                  <a:rPr lang="zh-CN" altLang="zh-CN" sz="2400" dirty="0"/>
                  <a:t>有</a:t>
                </a:r>
                <a14:m>
                  <m:oMath xmlns:m="http://schemas.openxmlformats.org/officeDocument/2006/math">
                    <m:r>
                      <a:rPr lang="en-US" altLang="zh-CN" sz="2400" i="1">
                        <a:latin typeface="Cambria Math" panose="02040503050406030204" pitchFamily="18" charset="0"/>
                      </a:rPr>
                      <m:t>𝑛</m:t>
                    </m:r>
                  </m:oMath>
                </a14:m>
                <a:r>
                  <a:rPr lang="zh-CN" altLang="zh-CN" sz="2400" dirty="0"/>
                  <a:t>个结点</a:t>
                </a:r>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≥1)</m:t>
                    </m:r>
                  </m:oMath>
                </a14:m>
                <a:r>
                  <a:rPr lang="zh-CN" altLang="en-US" sz="2400" dirty="0"/>
                  <a:t>的</a:t>
                </a:r>
                <a:r>
                  <a:rPr lang="zh-CN" altLang="zh-CN" sz="2400" dirty="0"/>
                  <a:t>完全二叉树</a:t>
                </a:r>
                <a:r>
                  <a:rPr lang="zh-CN" altLang="en-US" sz="2400" dirty="0"/>
                  <a:t>的深度</a:t>
                </a:r>
                <a14:m>
                  <m:oMath xmlns:m="http://schemas.openxmlformats.org/officeDocument/2006/math">
                    <m:r>
                      <a:rPr lang="en-US" altLang="zh-CN" sz="2400" b="0" i="1" smtClean="0">
                        <a:latin typeface="Cambria Math" panose="02040503050406030204" pitchFamily="18" charset="0"/>
                      </a:rPr>
                      <m:t>𝑑</m:t>
                    </m:r>
                    <m:r>
                      <a:rPr lang="en-US" altLang="zh-CN" sz="2400" b="0" i="0" smtClean="0">
                        <a:latin typeface="Cambria Math" panose="02040503050406030204" pitchFamily="18" charset="0"/>
                      </a:rPr>
                      <m:t>=</m:t>
                    </m:r>
                    <m:d>
                      <m:dPr>
                        <m:begChr m:val="⌈"/>
                        <m:endChr m:val="⌉"/>
                        <m:ctrlPr>
                          <a:rPr lang="zh-CN" altLang="en-US" sz="240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1" smtClean="0">
                                    <a:latin typeface="Cambria Math" panose="02040503050406030204" pitchFamily="18" charset="0"/>
                                  </a:rPr>
                                  <m:t>2</m:t>
                                </m:r>
                              </m:sub>
                            </m:sSub>
                          </m:fName>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e>
                        </m:func>
                      </m:e>
                    </m:d>
                  </m:oMath>
                </a14:m>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xmlns="">
          <p:sp>
            <p:nvSpPr>
              <p:cNvPr id="10" name="内容占位符 4">
                <a:extLst>
                  <a:ext uri="{FF2B5EF4-FFF2-40B4-BE49-F238E27FC236}">
                    <a16:creationId xmlns:a16="http://schemas.microsoft.com/office/drawing/2014/main" id="{D911BF34-0C80-5D54-2044-834D29C9DF3A}"/>
                  </a:ext>
                </a:extLst>
              </p:cNvPr>
              <p:cNvSpPr txBox="1">
                <a:spLocks noRot="1" noChangeAspect="1" noMove="1" noResize="1" noEditPoints="1" noAdjustHandles="1" noChangeArrowheads="1" noChangeShapeType="1" noTextEdit="1"/>
              </p:cNvSpPr>
              <p:nvPr/>
            </p:nvSpPr>
            <p:spPr>
              <a:xfrm>
                <a:off x="946307" y="4982795"/>
                <a:ext cx="11055325" cy="921007"/>
              </a:xfrm>
              <a:prstGeom prst="rect">
                <a:avLst/>
              </a:prstGeom>
              <a:blipFill>
                <a:blip r:embed="rId4"/>
                <a:stretch>
                  <a:fillRect l="-803" t="-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任意多边形: 形状 19">
                <a:extLst>
                  <a:ext uri="{FF2B5EF4-FFF2-40B4-BE49-F238E27FC236}">
                    <a16:creationId xmlns:a16="http://schemas.microsoft.com/office/drawing/2014/main" id="{64BF5AB0-36CE-72E6-08A6-54AE179E382B}"/>
                  </a:ext>
                </a:extLst>
              </p:cNvPr>
              <p:cNvSpPr/>
              <p:nvPr/>
            </p:nvSpPr>
            <p:spPr>
              <a:xfrm>
                <a:off x="2154363" y="5659001"/>
                <a:ext cx="7108258"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a:t>
                </a:r>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根据定理</a:t>
                </a:r>
                <a:r>
                  <a:rPr lang="en-US" altLang="zh-CN" sz="2000" kern="100" dirty="0">
                    <a:effectLst/>
                    <a:latin typeface="Microsoft YaHei" panose="020B0503020204020204" pitchFamily="34" charset="-122"/>
                    <a:ea typeface="Microsoft YaHei" panose="020B0503020204020204" pitchFamily="34" charset="-122"/>
                  </a:rPr>
                  <a:t>5-2</a:t>
                </a:r>
                <a:r>
                  <a:rPr lang="zh-CN"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和命题</a:t>
                </a:r>
                <a:r>
                  <a:rPr lang="en-US" altLang="zh-CN" sz="2000" kern="100" dirty="0">
                    <a:effectLst/>
                    <a:latin typeface="Microsoft YaHei" panose="020B0503020204020204" pitchFamily="34" charset="-122"/>
                    <a:ea typeface="Microsoft YaHei" panose="020B0503020204020204" pitchFamily="34" charset="-122"/>
                  </a:rPr>
                  <a:t>5-3</a:t>
                </a:r>
                <a:r>
                  <a:rPr lang="zh-CN" altLang="en-US" sz="2000" kern="100" dirty="0">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CN" sz="2000" b="0" i="1" kern="100" smtClean="0">
                            <a:latin typeface="Cambria Math" panose="02040503050406030204" pitchFamily="18" charset="0"/>
                            <a:ea typeface="Microsoft YaHei" panose="020B0503020204020204" pitchFamily="34" charset="-122"/>
                          </a:rPr>
                        </m:ctrlPr>
                      </m:sSupPr>
                      <m:e>
                        <m:r>
                          <a:rPr lang="en-US" altLang="zh-CN" sz="2000" b="0" i="1" kern="100" smtClean="0">
                            <a:latin typeface="Cambria Math" panose="02040503050406030204" pitchFamily="18" charset="0"/>
                            <a:ea typeface="Microsoft YaHei" panose="020B0503020204020204" pitchFamily="34" charset="-122"/>
                          </a:rPr>
                          <m:t>2</m:t>
                        </m:r>
                      </m:e>
                      <m:sup>
                        <m:r>
                          <a:rPr lang="en-US" altLang="zh-CN" sz="2000" b="0" i="1" kern="100" smtClean="0">
                            <a:latin typeface="Cambria Math" panose="02040503050406030204" pitchFamily="18" charset="0"/>
                            <a:ea typeface="Microsoft YaHei" panose="020B0503020204020204" pitchFamily="34" charset="-122"/>
                          </a:rPr>
                          <m:t>𝑑</m:t>
                        </m:r>
                        <m:r>
                          <a:rPr lang="en-US" altLang="zh-CN" sz="2000" b="0" i="1" kern="100" smtClean="0">
                            <a:latin typeface="Cambria Math" panose="02040503050406030204" pitchFamily="18" charset="0"/>
                            <a:ea typeface="Microsoft YaHei" panose="020B0503020204020204" pitchFamily="34" charset="-122"/>
                          </a:rPr>
                          <m:t>−1</m:t>
                        </m:r>
                      </m:sup>
                    </m:sSup>
                    <m:r>
                      <a:rPr lang="en-US" altLang="zh-CN" sz="2000" b="0" i="1" kern="100" smtClean="0">
                        <a:latin typeface="Cambria Math" panose="02040503050406030204" pitchFamily="18" charset="0"/>
                        <a:ea typeface="Microsoft YaHei" panose="020B0503020204020204" pitchFamily="34" charset="-122"/>
                      </a:rPr>
                      <m:t>−1&lt;</m:t>
                    </m:r>
                    <m:r>
                      <a:rPr lang="en-US" altLang="zh-CN" sz="2000" b="0" i="1" kern="100" smtClean="0">
                        <a:latin typeface="Cambria Math" panose="02040503050406030204" pitchFamily="18" charset="0"/>
                        <a:ea typeface="Microsoft YaHei" panose="020B0503020204020204" pitchFamily="34" charset="-122"/>
                      </a:rPr>
                      <m:t>𝑛</m:t>
                    </m:r>
                    <m:r>
                      <a:rPr lang="en-US" altLang="zh-CN" sz="2000" b="0" i="1" kern="100" smtClean="0">
                        <a:latin typeface="Cambria Math" panose="02040503050406030204" pitchFamily="18" charset="0"/>
                        <a:ea typeface="Microsoft YaHei" panose="020B0503020204020204" pitchFamily="34" charset="-122"/>
                      </a:rPr>
                      <m:t>≤</m:t>
                    </m:r>
                    <m:sSup>
                      <m:sSupPr>
                        <m:ctrlPr>
                          <a:rPr lang="en-US" altLang="zh-CN" sz="2000" b="0" i="1" kern="100" smtClean="0">
                            <a:latin typeface="Cambria Math" panose="02040503050406030204" pitchFamily="18" charset="0"/>
                            <a:ea typeface="Microsoft YaHei" panose="020B0503020204020204" pitchFamily="34" charset="-122"/>
                          </a:rPr>
                        </m:ctrlPr>
                      </m:sSupPr>
                      <m:e>
                        <m:r>
                          <a:rPr lang="en-US" altLang="zh-CN" sz="2000" b="0" i="1" kern="100" smtClean="0">
                            <a:latin typeface="Cambria Math" panose="02040503050406030204" pitchFamily="18" charset="0"/>
                            <a:ea typeface="Microsoft YaHei" panose="020B0503020204020204" pitchFamily="34" charset="-122"/>
                          </a:rPr>
                          <m:t>2</m:t>
                        </m:r>
                      </m:e>
                      <m:sup>
                        <m:r>
                          <a:rPr lang="en-US" altLang="zh-CN" sz="2000" b="0" i="1" kern="100" smtClean="0">
                            <a:latin typeface="Cambria Math" panose="02040503050406030204" pitchFamily="18" charset="0"/>
                            <a:ea typeface="Microsoft YaHei" panose="020B0503020204020204" pitchFamily="34" charset="-122"/>
                          </a:rPr>
                          <m:t>𝑑</m:t>
                        </m:r>
                      </m:sup>
                    </m:sSup>
                    <m:r>
                      <a:rPr lang="en-US" altLang="zh-CN" sz="2000" b="0" i="1" kern="100" smtClean="0">
                        <a:latin typeface="Cambria Math" panose="02040503050406030204" pitchFamily="18" charset="0"/>
                        <a:ea typeface="Microsoft YaHei" panose="020B0503020204020204" pitchFamily="34" charset="-122"/>
                      </a:rPr>
                      <m:t>−1</m:t>
                    </m:r>
                  </m:oMath>
                </a14:m>
                <a:r>
                  <a:rPr lang="zh-CN" altLang="zh-CN" sz="2400" dirty="0">
                    <a:effectLst/>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11" name="任意多边形: 形状 19">
                <a:extLst>
                  <a:ext uri="{FF2B5EF4-FFF2-40B4-BE49-F238E27FC236}">
                    <a16:creationId xmlns:a16="http://schemas.microsoft.com/office/drawing/2014/main" id="{64BF5AB0-36CE-72E6-08A6-54AE179E382B}"/>
                  </a:ext>
                </a:extLst>
              </p:cNvPr>
              <p:cNvSpPr>
                <a:spLocks noRot="1" noChangeAspect="1" noMove="1" noResize="1" noEditPoints="1" noAdjustHandles="1" noChangeArrowheads="1" noChangeShapeType="1" noTextEdit="1"/>
              </p:cNvSpPr>
              <p:nvPr/>
            </p:nvSpPr>
            <p:spPr>
              <a:xfrm>
                <a:off x="2154363" y="5659001"/>
                <a:ext cx="7108258"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3127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5.3.4</a:t>
            </a:r>
            <a:r>
              <a:rPr lang="zh-CN" altLang="en-US" sz="2800" dirty="0"/>
              <a:t> 二叉树的顺序存储实现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  </a:t>
            </a:r>
            <a:endParaRPr lang="en-US" altLang="zh-CN" sz="2400" b="1" dirty="0"/>
          </a:p>
        </p:txBody>
      </p:sp>
      <p:sp>
        <p:nvSpPr>
          <p:cNvPr id="6" name="内容占位符 4">
            <a:extLst>
              <a:ext uri="{FF2B5EF4-FFF2-40B4-BE49-F238E27FC236}">
                <a16:creationId xmlns:a16="http://schemas.microsoft.com/office/drawing/2014/main" id="{15C85206-7513-4345-C93B-60575F63679B}"/>
              </a:ext>
            </a:extLst>
          </p:cNvPr>
          <p:cNvSpPr txBox="1">
            <a:spLocks/>
          </p:cNvSpPr>
          <p:nvPr/>
        </p:nvSpPr>
        <p:spPr>
          <a:xfrm>
            <a:off x="584225" y="1500567"/>
            <a:ext cx="11055325" cy="195023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二叉树的主要存储方式：</a:t>
            </a:r>
            <a:r>
              <a:rPr lang="zh-CN" altLang="en-US" sz="2400" dirty="0"/>
              <a:t>顺序存储 </a:t>
            </a:r>
            <a:r>
              <a:rPr lang="en-US" altLang="zh-CN" sz="2400" dirty="0"/>
              <a:t>+</a:t>
            </a:r>
            <a:r>
              <a:rPr lang="zh-CN" altLang="en-US" sz="2400" dirty="0"/>
              <a:t> 链接存储</a:t>
            </a:r>
            <a:endParaRPr lang="en-US" altLang="zh-CN" sz="2400" dirty="0"/>
          </a:p>
          <a:p>
            <a:pPr>
              <a:lnSpc>
                <a:spcPct val="110000"/>
              </a:lnSpc>
            </a:pPr>
            <a:endParaRPr lang="en-US" altLang="zh-CN" sz="2400" b="1" dirty="0"/>
          </a:p>
          <a:p>
            <a:pPr>
              <a:lnSpc>
                <a:spcPct val="110000"/>
              </a:lnSpc>
            </a:pPr>
            <a:r>
              <a:rPr lang="zh-CN" altLang="en-US" sz="2400" b="1" dirty="0"/>
              <a:t>完全二叉树的顺序存储</a:t>
            </a:r>
            <a:r>
              <a:rPr lang="zh-CN" altLang="en-US" sz="2400" dirty="0"/>
              <a:t>：完全二叉树所有结点可以分层从左向右连续编号，可用一组地址连续的存储单元（</a:t>
            </a:r>
            <a:r>
              <a:rPr lang="zh-CN" altLang="en-US" sz="2400" b="1" dirty="0"/>
              <a:t>顺序表</a:t>
            </a:r>
            <a:r>
              <a:rPr lang="zh-CN" altLang="en-US" sz="2400" dirty="0"/>
              <a:t>）存储二叉树的各个结点</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7" name="图片 6">
            <a:extLst>
              <a:ext uri="{FF2B5EF4-FFF2-40B4-BE49-F238E27FC236}">
                <a16:creationId xmlns:a16="http://schemas.microsoft.com/office/drawing/2014/main" id="{DE87870C-6827-8F86-016E-CBDDF4263C8E}"/>
              </a:ext>
            </a:extLst>
          </p:cNvPr>
          <p:cNvPicPr>
            <a:picLocks noChangeAspect="1"/>
          </p:cNvPicPr>
          <p:nvPr/>
        </p:nvPicPr>
        <p:blipFill>
          <a:blip r:embed="rId2"/>
          <a:stretch>
            <a:fillRect/>
          </a:stretch>
        </p:blipFill>
        <p:spPr>
          <a:xfrm>
            <a:off x="1682518" y="3450798"/>
            <a:ext cx="3766066" cy="2213233"/>
          </a:xfrm>
          <a:prstGeom prst="rect">
            <a:avLst/>
          </a:prstGeom>
        </p:spPr>
      </p:pic>
      <p:pic>
        <p:nvPicPr>
          <p:cNvPr id="8" name="图片 7">
            <a:extLst>
              <a:ext uri="{FF2B5EF4-FFF2-40B4-BE49-F238E27FC236}">
                <a16:creationId xmlns:a16="http://schemas.microsoft.com/office/drawing/2014/main" id="{DD0E100F-1754-8243-DEC3-88A27ABDBEBB}"/>
              </a:ext>
            </a:extLst>
          </p:cNvPr>
          <p:cNvPicPr>
            <a:picLocks noChangeAspect="1"/>
          </p:cNvPicPr>
          <p:nvPr/>
        </p:nvPicPr>
        <p:blipFill>
          <a:blip r:embed="rId3"/>
          <a:stretch>
            <a:fillRect/>
          </a:stretch>
        </p:blipFill>
        <p:spPr>
          <a:xfrm>
            <a:off x="6546877" y="4035482"/>
            <a:ext cx="5051566" cy="1043866"/>
          </a:xfrm>
          <a:prstGeom prst="rect">
            <a:avLst/>
          </a:prstGeom>
        </p:spPr>
      </p:pic>
      <p:sp>
        <p:nvSpPr>
          <p:cNvPr id="9" name="左右箭头 8">
            <a:extLst>
              <a:ext uri="{FF2B5EF4-FFF2-40B4-BE49-F238E27FC236}">
                <a16:creationId xmlns:a16="http://schemas.microsoft.com/office/drawing/2014/main" id="{167405F4-DD0F-F2DA-9AC7-513F75CCFE6D}"/>
              </a:ext>
            </a:extLst>
          </p:cNvPr>
          <p:cNvSpPr/>
          <p:nvPr/>
        </p:nvSpPr>
        <p:spPr>
          <a:xfrm>
            <a:off x="5683224" y="4430124"/>
            <a:ext cx="622158" cy="254581"/>
          </a:xfrm>
          <a:prstGeom prst="lef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多边形: 形状 19">
            <a:extLst>
              <a:ext uri="{FF2B5EF4-FFF2-40B4-BE49-F238E27FC236}">
                <a16:creationId xmlns:a16="http://schemas.microsoft.com/office/drawing/2014/main" id="{516DCD0B-F8C7-E820-63B8-F2F49693C1E9}"/>
              </a:ext>
            </a:extLst>
          </p:cNvPr>
          <p:cNvSpPr/>
          <p:nvPr/>
        </p:nvSpPr>
        <p:spPr>
          <a:xfrm>
            <a:off x="3221961" y="5614567"/>
            <a:ext cx="5541510"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各结点的索引（编号）与顺序表位置一一对应，结点的数据存放在顺序表相应位置的单元中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5146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5.3.4</a:t>
            </a:r>
            <a:r>
              <a:rPr lang="zh-CN" altLang="en-US" sz="2800" dirty="0"/>
              <a:t> 二叉树的顺序存储实现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15C85206-7513-4345-C93B-60575F63679B}"/>
              </a:ext>
            </a:extLst>
          </p:cNvPr>
          <p:cNvSpPr txBox="1">
            <a:spLocks/>
          </p:cNvSpPr>
          <p:nvPr/>
        </p:nvSpPr>
        <p:spPr>
          <a:xfrm>
            <a:off x="460542" y="1355105"/>
            <a:ext cx="11055325" cy="19679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非完全二叉树的顺序存储</a:t>
            </a:r>
            <a:endParaRPr lang="en-US" altLang="zh-CN" sz="2400" dirty="0"/>
          </a:p>
          <a:p>
            <a:pPr marL="457200" indent="-457200">
              <a:lnSpc>
                <a:spcPct val="110000"/>
              </a:lnSpc>
              <a:buAutoNum type="arabicParenBoth"/>
            </a:pPr>
            <a:r>
              <a:rPr lang="zh-CN" altLang="en-US" sz="2400" b="1" dirty="0"/>
              <a:t>结点编号：</a:t>
            </a:r>
            <a:r>
              <a:rPr lang="zh-CN" altLang="en-US" sz="2400" dirty="0"/>
              <a:t>树根的索引为</a:t>
            </a:r>
            <a:r>
              <a:rPr lang="en-US" altLang="zh-CN" sz="2400" dirty="0"/>
              <a:t>1</a:t>
            </a:r>
            <a:r>
              <a:rPr lang="zh-CN" altLang="en-US" sz="2400" dirty="0"/>
              <a:t>；设结点的编号为𝑘 </a:t>
            </a:r>
            <a:r>
              <a:rPr lang="en-US" altLang="zh-CN" sz="2400" dirty="0"/>
              <a:t>(𝑘≥1)</a:t>
            </a:r>
            <a:r>
              <a:rPr lang="zh-CN" altLang="en-US" sz="2400" dirty="0"/>
              <a:t>，如果其左子树非空，则左子结点的编号为</a:t>
            </a:r>
            <a:r>
              <a:rPr lang="en-US" altLang="zh-CN" sz="2400" dirty="0"/>
              <a:t>2𝑘</a:t>
            </a:r>
            <a:r>
              <a:rPr lang="zh-CN" altLang="en-US" sz="2400" dirty="0"/>
              <a:t>；如果右子树非空，则右子结点为</a:t>
            </a:r>
            <a:r>
              <a:rPr lang="en-US" altLang="zh-CN" sz="2400" dirty="0"/>
              <a:t>2𝑘+1</a:t>
            </a:r>
          </a:p>
          <a:p>
            <a:pPr marL="457200" indent="-457200">
              <a:lnSpc>
                <a:spcPct val="110000"/>
              </a:lnSpc>
              <a:buAutoNum type="arabicParenBoth"/>
            </a:pPr>
            <a:r>
              <a:rPr lang="zh-CN" altLang="en-US" sz="2400" b="1" dirty="0"/>
              <a:t>顺序存放：</a:t>
            </a:r>
            <a:r>
              <a:rPr lang="zh-CN" altLang="en-US" sz="2400" dirty="0"/>
              <a:t>用一组地址连续的存储单元存储二叉树的各个结点</a:t>
            </a: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9" name="左右箭头 8">
            <a:extLst>
              <a:ext uri="{FF2B5EF4-FFF2-40B4-BE49-F238E27FC236}">
                <a16:creationId xmlns:a16="http://schemas.microsoft.com/office/drawing/2014/main" id="{167405F4-DD0F-F2DA-9AC7-513F75CCFE6D}"/>
              </a:ext>
            </a:extLst>
          </p:cNvPr>
          <p:cNvSpPr/>
          <p:nvPr/>
        </p:nvSpPr>
        <p:spPr>
          <a:xfrm>
            <a:off x="4196660" y="4414509"/>
            <a:ext cx="622158" cy="254581"/>
          </a:xfrm>
          <a:prstGeom prst="lef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多边形: 形状 19">
            <a:extLst>
              <a:ext uri="{FF2B5EF4-FFF2-40B4-BE49-F238E27FC236}">
                <a16:creationId xmlns:a16="http://schemas.microsoft.com/office/drawing/2014/main" id="{516DCD0B-F8C7-E820-63B8-F2F49693C1E9}"/>
              </a:ext>
            </a:extLst>
          </p:cNvPr>
          <p:cNvSpPr/>
          <p:nvPr/>
        </p:nvSpPr>
        <p:spPr>
          <a:xfrm>
            <a:off x="2677829" y="5741307"/>
            <a:ext cx="5541510"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各结点的索引（编号）与顺序表位置一一对应，结点的数据存放在顺序表相应位置的单元中 </a:t>
            </a:r>
            <a:endParaRPr lang="zh-CN" altLang="en-US" sz="2000"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3B704754-DBEB-C147-A0BF-E81DEBFD7BE0}"/>
              </a:ext>
            </a:extLst>
          </p:cNvPr>
          <p:cNvPicPr>
            <a:picLocks noChangeAspect="1"/>
          </p:cNvPicPr>
          <p:nvPr/>
        </p:nvPicPr>
        <p:blipFill>
          <a:blip r:embed="rId2"/>
          <a:stretch>
            <a:fillRect/>
          </a:stretch>
        </p:blipFill>
        <p:spPr>
          <a:xfrm>
            <a:off x="1066800" y="3464046"/>
            <a:ext cx="2781300" cy="2155508"/>
          </a:xfrm>
          <a:prstGeom prst="rect">
            <a:avLst/>
          </a:prstGeom>
        </p:spPr>
      </p:pic>
      <p:pic>
        <p:nvPicPr>
          <p:cNvPr id="14" name="图片 13">
            <a:extLst>
              <a:ext uri="{FF2B5EF4-FFF2-40B4-BE49-F238E27FC236}">
                <a16:creationId xmlns:a16="http://schemas.microsoft.com/office/drawing/2014/main" id="{440377E5-FD6B-09DE-DBF1-329FBBA8A526}"/>
              </a:ext>
            </a:extLst>
          </p:cNvPr>
          <p:cNvPicPr>
            <a:picLocks noChangeAspect="1"/>
          </p:cNvPicPr>
          <p:nvPr/>
        </p:nvPicPr>
        <p:blipFill>
          <a:blip r:embed="rId3"/>
          <a:stretch>
            <a:fillRect/>
          </a:stretch>
        </p:blipFill>
        <p:spPr>
          <a:xfrm>
            <a:off x="5167378" y="4079526"/>
            <a:ext cx="6186422" cy="1072790"/>
          </a:xfrm>
          <a:prstGeom prst="rect">
            <a:avLst/>
          </a:prstGeom>
        </p:spPr>
      </p:pic>
    </p:spTree>
    <p:extLst>
      <p:ext uri="{BB962C8B-B14F-4D97-AF65-F5344CB8AC3E}">
        <p14:creationId xmlns:p14="http://schemas.microsoft.com/office/powerpoint/2010/main" val="3699170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a:t>
            </a:r>
            <a:r>
              <a:rPr lang="en-US" altLang="ja-JP" sz="2800" dirty="0"/>
              <a:t>4</a:t>
            </a:r>
            <a:r>
              <a:rPr lang="zh-CN" altLang="en-US" sz="2800" dirty="0"/>
              <a:t> 二叉树的顺序存储实现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mc:Choice xmlns:a14="http://schemas.microsoft.com/office/drawing/2010/main" Requires="a14">
          <p:sp>
            <p:nvSpPr>
              <p:cNvPr id="12" name="任意多边形: 形状 19">
                <a:extLst>
                  <a:ext uri="{FF2B5EF4-FFF2-40B4-BE49-F238E27FC236}">
                    <a16:creationId xmlns:a16="http://schemas.microsoft.com/office/drawing/2014/main" id="{FBC276F4-3728-46B3-4BBC-96A71A35C4CF}"/>
                  </a:ext>
                </a:extLst>
              </p:cNvPr>
              <p:cNvSpPr/>
              <p:nvPr/>
            </p:nvSpPr>
            <p:spPr>
              <a:xfrm>
                <a:off x="921711" y="1761630"/>
                <a:ext cx="4836804" cy="44846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优点</a:t>
                </a:r>
                <a:endParaRPr lang="en-US"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只需用顺序表存放结点数据，不需要保存结点间逻辑关系</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spcBef>
                    <a:spcPct val="0"/>
                  </a:spcBef>
                  <a:spcAft>
                    <a:spcPct val="35000"/>
                  </a:spcAft>
                  <a:buAutoNum type="arabicParenBoth"/>
                </a:pPr>
                <a:r>
                  <a:rPr lang="zh-CN" altLang="en-US" sz="2000" dirty="0">
                    <a:latin typeface="Microsoft YaHei" panose="020B0503020204020204" pitchFamily="34" charset="-122"/>
                    <a:ea typeface="Microsoft YaHei" panose="020B0503020204020204" pitchFamily="34" charset="-122"/>
                    <a:sym typeface="Wingdings" pitchFamily="2" charset="2"/>
                  </a:rPr>
                  <a:t>结点间逻辑关系可通过相对位置确定</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spcBef>
                    <a:spcPct val="0"/>
                  </a:spcBef>
                  <a:spcAft>
                    <a:spcPct val="35000"/>
                  </a:spcAft>
                  <a:buAutoNum type="arabicParenBoth"/>
                </a:pPr>
                <a:r>
                  <a:rPr lang="zh-CN" altLang="en-US" sz="2000" dirty="0">
                    <a:latin typeface="Microsoft YaHei" panose="020B0503020204020204" pitchFamily="34" charset="-122"/>
                    <a:ea typeface="Microsoft YaHei" panose="020B0503020204020204" pitchFamily="34" charset="-122"/>
                    <a:sym typeface="Wingdings" pitchFamily="2" charset="2"/>
                  </a:rPr>
                  <a:t>对于顺序存储结构第 </a:t>
                </a:r>
                <a:r>
                  <a:rPr lang="en-US" altLang="zh-CN" sz="2000" dirty="0">
                    <a:latin typeface="Microsoft YaHei" panose="020B0503020204020204" pitchFamily="34" charset="-122"/>
                    <a:ea typeface="Microsoft YaHei" panose="020B0503020204020204" pitchFamily="34" charset="-122"/>
                    <a:sym typeface="Wingdings" pitchFamily="2" charset="2"/>
                  </a:rPr>
                  <a:t>𝑘 </a:t>
                </a:r>
                <a:r>
                  <a:rPr lang="zh-CN" altLang="en-US" sz="2000" dirty="0">
                    <a:latin typeface="Microsoft YaHei" panose="020B0503020204020204" pitchFamily="34" charset="-122"/>
                    <a:ea typeface="Microsoft YaHei" panose="020B0503020204020204" pitchFamily="34" charset="-122"/>
                    <a:sym typeface="Wingdings" pitchFamily="2" charset="2"/>
                  </a:rPr>
                  <a:t>个位置的结点 </a:t>
                </a:r>
                <a:r>
                  <a:rPr lang="en-US" altLang="zh-CN" sz="2000" dirty="0">
                    <a:latin typeface="Microsoft YaHei" panose="020B0503020204020204" pitchFamily="34" charset="-122"/>
                    <a:ea typeface="Microsoft YaHei" panose="020B0503020204020204" pitchFamily="34" charset="-122"/>
                    <a:sym typeface="Wingdings" pitchFamily="2" charset="2"/>
                  </a:rPr>
                  <a:t>(𝑘≥1),</a:t>
                </a:r>
                <a:r>
                  <a:rPr lang="zh-CN" altLang="en-US" sz="2000" dirty="0">
                    <a:latin typeface="Microsoft YaHei" panose="020B0503020204020204" pitchFamily="34" charset="-122"/>
                    <a:ea typeface="Microsoft YaHei" panose="020B0503020204020204" pitchFamily="34" charset="-122"/>
                    <a:sym typeface="Wingdings" pitchFamily="2" charset="2"/>
                  </a:rPr>
                  <a:t>  其左右子结点分别存储在第</a:t>
                </a:r>
                <a:r>
                  <a:rPr lang="en-US" altLang="zh-CN" sz="2000" dirty="0">
                    <a:latin typeface="Microsoft YaHei" panose="020B0503020204020204" pitchFamily="34" charset="-122"/>
                    <a:ea typeface="Microsoft YaHei" panose="020B0503020204020204" pitchFamily="34" charset="-122"/>
                    <a:sym typeface="Wingdings" pitchFamily="2" charset="2"/>
                  </a:rPr>
                  <a:t>2𝑘</a:t>
                </a:r>
                <a:r>
                  <a:rPr lang="zh-CN" altLang="en-US" sz="2000" dirty="0">
                    <a:latin typeface="Microsoft YaHei" panose="020B0503020204020204" pitchFamily="34" charset="-122"/>
                    <a:ea typeface="Microsoft YaHei" panose="020B0503020204020204" pitchFamily="34" charset="-122"/>
                    <a:sym typeface="Wingdings" pitchFamily="2" charset="2"/>
                  </a:rPr>
                  <a:t>和第</a:t>
                </a:r>
                <a:r>
                  <a:rPr lang="en-US" altLang="zh-CN" sz="2000" dirty="0">
                    <a:latin typeface="Microsoft YaHei" panose="020B0503020204020204" pitchFamily="34" charset="-122"/>
                    <a:ea typeface="Microsoft YaHei" panose="020B0503020204020204" pitchFamily="34" charset="-122"/>
                    <a:sym typeface="Wingdings" pitchFamily="2" charset="2"/>
                  </a:rPr>
                  <a:t>2𝑘+1</a:t>
                </a:r>
                <a:r>
                  <a:rPr lang="zh-CN" altLang="en-US" sz="2000" dirty="0">
                    <a:latin typeface="Microsoft YaHei" panose="020B0503020204020204" pitchFamily="34" charset="-122"/>
                    <a:ea typeface="Microsoft YaHei" panose="020B0503020204020204" pitchFamily="34" charset="-122"/>
                    <a:sym typeface="Wingdings" pitchFamily="2" charset="2"/>
                  </a:rPr>
                  <a:t>个位置，父结点在位置</a:t>
                </a:r>
                <a14:m>
                  <m:oMath xmlns:m="http://schemas.openxmlformats.org/officeDocument/2006/math">
                    <m:d>
                      <m:dPr>
                        <m:begChr m:val="⌊"/>
                        <m:endChr m:val="⌋"/>
                        <m:ctrlPr>
                          <a:rPr lang="zh-CN" altLang="en-US" sz="2000" i="1" smtClean="0">
                            <a:latin typeface="Cambria Math" panose="02040503050406030204" pitchFamily="18" charset="0"/>
                            <a:ea typeface="Microsoft YaHei" panose="020B0503020204020204" pitchFamily="34" charset="-122"/>
                            <a:sym typeface="Wingdings" pitchFamily="2" charset="2"/>
                          </a:rPr>
                        </m:ctrlPr>
                      </m:dPr>
                      <m:e>
                        <m:r>
                          <a:rPr lang="en-US" altLang="zh-CN" sz="2000" b="0" i="1" smtClean="0">
                            <a:latin typeface="Cambria Math" panose="02040503050406030204" pitchFamily="18" charset="0"/>
                            <a:ea typeface="Microsoft YaHei" panose="020B0503020204020204" pitchFamily="34" charset="-122"/>
                            <a:sym typeface="Wingdings" pitchFamily="2" charset="2"/>
                          </a:rPr>
                          <m:t>𝑘</m:t>
                        </m:r>
                        <m:r>
                          <a:rPr lang="en-US" altLang="zh-CN" sz="2000" b="0" i="1" smtClean="0">
                            <a:latin typeface="Cambria Math" panose="02040503050406030204" pitchFamily="18" charset="0"/>
                            <a:ea typeface="Microsoft YaHei" panose="020B0503020204020204" pitchFamily="34" charset="-122"/>
                            <a:sym typeface="Wingdings" pitchFamily="2" charset="2"/>
                          </a:rPr>
                          <m:t>/2</m:t>
                        </m:r>
                      </m:e>
                    </m:d>
                  </m:oMath>
                </a14:m>
                <a:r>
                  <a:rPr lang="zh-CN" altLang="en-US" sz="2000" dirty="0">
                    <a:latin typeface="Microsoft YaHei" panose="020B0503020204020204" pitchFamily="34" charset="-122"/>
                    <a:ea typeface="Microsoft YaHei" panose="020B0503020204020204" pitchFamily="34" charset="-122"/>
                    <a:sym typeface="Wingdings" pitchFamily="2" charset="2"/>
                  </a:rPr>
                  <a:t>。因此查找子结点和父结点只需</a:t>
                </a:r>
                <a:r>
                  <a:rPr lang="en-US" altLang="zh-CN" sz="2000" dirty="0">
                    <a:latin typeface="Microsoft YaHei" panose="020B0503020204020204" pitchFamily="34" charset="-122"/>
                    <a:ea typeface="Microsoft YaHei" panose="020B0503020204020204" pitchFamily="34" charset="-122"/>
                    <a:sym typeface="Wingdings" pitchFamily="2" charset="2"/>
                  </a:rPr>
                  <a:t>O(1)</a:t>
                </a:r>
                <a:r>
                  <a:rPr lang="zh-CN" altLang="en-US" sz="2000" dirty="0">
                    <a:latin typeface="Microsoft YaHei" panose="020B0503020204020204" pitchFamily="34" charset="-122"/>
                    <a:ea typeface="Microsoft YaHei" panose="020B0503020204020204" pitchFamily="34" charset="-122"/>
                    <a:sym typeface="Wingdings" pitchFamily="2" charset="2"/>
                  </a:rPr>
                  <a:t>的时间 </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spcBef>
                    <a:spcPct val="0"/>
                  </a:spcBef>
                  <a:spcAft>
                    <a:spcPct val="35000"/>
                  </a:spcAft>
                  <a:buFont typeface="Wingdings" pitchFamily="2" charset="2"/>
                  <a:buAutoNum type="arabicParenBoth" startAt="4"/>
                </a:pPr>
                <a:r>
                  <a:rPr lang="zh-CN" altLang="en-US" sz="2000" dirty="0">
                    <a:latin typeface="Microsoft YaHei" panose="020B0503020204020204" pitchFamily="34" charset="-122"/>
                    <a:ea typeface="Microsoft YaHei" panose="020B0503020204020204" pitchFamily="34" charset="-122"/>
                    <a:sym typeface="Wingdings" pitchFamily="2" charset="2"/>
                  </a:rPr>
                  <a:t>顺序结构是完全二叉树最简单、最节省空间的存储方式，</a:t>
                </a:r>
                <a:r>
                  <a:rPr lang="en-US" altLang="zh-CN" sz="2000" dirty="0">
                    <a:latin typeface="Microsoft YaHei" panose="020B0503020204020204" pitchFamily="34" charset="-122"/>
                    <a:ea typeface="Microsoft YaHei" panose="020B0503020204020204" pitchFamily="34" charset="-122"/>
                    <a:sym typeface="Wingdings" pitchFamily="2" charset="2"/>
                  </a:rPr>
                  <a:t>n</a:t>
                </a:r>
                <a:r>
                  <a:rPr lang="zh-CN" altLang="en-US" sz="2000" dirty="0">
                    <a:latin typeface="Microsoft YaHei" panose="020B0503020204020204" pitchFamily="34" charset="-122"/>
                    <a:ea typeface="Microsoft YaHei" panose="020B0503020204020204" pitchFamily="34" charset="-122"/>
                    <a:sym typeface="Wingdings" pitchFamily="2" charset="2"/>
                  </a:rPr>
                  <a:t>个结点只需</a:t>
                </a:r>
                <a:r>
                  <a:rPr lang="en-US" altLang="zh-CN" sz="2000" dirty="0">
                    <a:latin typeface="Microsoft YaHei" panose="020B0503020204020204" pitchFamily="34" charset="-122"/>
                    <a:ea typeface="Microsoft YaHei" panose="020B0503020204020204" pitchFamily="34" charset="-122"/>
                    <a:sym typeface="Wingdings" pitchFamily="2" charset="2"/>
                  </a:rPr>
                  <a:t>O(n)</a:t>
                </a:r>
                <a:r>
                  <a:rPr lang="zh-CN" altLang="en-US" sz="2000" dirty="0">
                    <a:latin typeface="Microsoft YaHei" panose="020B0503020204020204" pitchFamily="34" charset="-122"/>
                    <a:ea typeface="Microsoft YaHei" panose="020B0503020204020204" pitchFamily="34" charset="-122"/>
                    <a:sym typeface="Wingdings" pitchFamily="2" charset="2"/>
                  </a:rPr>
                  <a:t>的空间</a:t>
                </a:r>
                <a:endParaRPr lang="en-US" altLang="zh-CN" sz="2000" dirty="0">
                  <a:latin typeface="Microsoft YaHei" panose="020B0503020204020204" pitchFamily="34" charset="-122"/>
                  <a:ea typeface="Microsoft YaHei" panose="020B0503020204020204" pitchFamily="34" charset="-122"/>
                  <a:sym typeface="Wingdings" pitchFamily="2" charset="2"/>
                </a:endParaRPr>
              </a:p>
            </p:txBody>
          </p:sp>
        </mc:Choice>
        <mc:Fallback>
          <p:sp>
            <p:nvSpPr>
              <p:cNvPr id="12" name="任意多边形: 形状 19">
                <a:extLst>
                  <a:ext uri="{FF2B5EF4-FFF2-40B4-BE49-F238E27FC236}">
                    <a16:creationId xmlns:a16="http://schemas.microsoft.com/office/drawing/2014/main" id="{FBC276F4-3728-46B3-4BBC-96A71A35C4CF}"/>
                  </a:ext>
                </a:extLst>
              </p:cNvPr>
              <p:cNvSpPr>
                <a:spLocks noRot="1" noChangeAspect="1" noMove="1" noResize="1" noEditPoints="1" noAdjustHandles="1" noChangeArrowheads="1" noChangeShapeType="1" noTextEdit="1"/>
              </p:cNvSpPr>
              <p:nvPr/>
            </p:nvSpPr>
            <p:spPr>
              <a:xfrm>
                <a:off x="921711" y="1761630"/>
                <a:ext cx="4836804" cy="44846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l="-261"/>
                </a:stretch>
              </a:blipFill>
            </p:spPr>
            <p:txBody>
              <a:bodyPr/>
              <a:lstStyle/>
              <a:p>
                <a:r>
                  <a:rPr lang="zh-CN" altLang="en-US">
                    <a:noFill/>
                  </a:rPr>
                  <a:t> </a:t>
                </a:r>
              </a:p>
            </p:txBody>
          </p:sp>
        </mc:Fallback>
      </mc:AlternateContent>
      <p:sp>
        <p:nvSpPr>
          <p:cNvPr id="7" name="任意多边形: 形状 19">
            <a:extLst>
              <a:ext uri="{FF2B5EF4-FFF2-40B4-BE49-F238E27FC236}">
                <a16:creationId xmlns:a16="http://schemas.microsoft.com/office/drawing/2014/main" id="{7E21C12D-3587-3443-277C-D894BF47DF0A}"/>
              </a:ext>
            </a:extLst>
          </p:cNvPr>
          <p:cNvSpPr/>
          <p:nvPr/>
        </p:nvSpPr>
        <p:spPr>
          <a:xfrm>
            <a:off x="6096000" y="1761630"/>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缺点</a:t>
            </a:r>
            <a:endParaRPr lang="en-US"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对一般的二叉树，可能造成空间浪费</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FontTx/>
              <a:buAutoNum type="arabicParenBoth"/>
            </a:pPr>
            <a:r>
              <a:rPr lang="zh-CN" altLang="en-US" sz="2000" dirty="0">
                <a:latin typeface="Microsoft YaHei" panose="020B0503020204020204" pitchFamily="34" charset="-122"/>
                <a:ea typeface="Microsoft YaHei" panose="020B0503020204020204" pitchFamily="34" charset="-122"/>
                <a:sym typeface="Wingdings" pitchFamily="2" charset="2"/>
              </a:rPr>
              <a:t>在最坏情况下，存放</a:t>
            </a:r>
            <a:r>
              <a:rPr lang="en-US" altLang="zh-CN" sz="2000" dirty="0">
                <a:latin typeface="Microsoft YaHei" panose="020B0503020204020204" pitchFamily="34" charset="-122"/>
                <a:ea typeface="Microsoft YaHei" panose="020B0503020204020204" pitchFamily="34" charset="-122"/>
                <a:sym typeface="Wingdings" pitchFamily="2" charset="2"/>
              </a:rPr>
              <a:t>n</a:t>
            </a:r>
            <a:r>
              <a:rPr lang="zh-CN" altLang="en-US" sz="2000" dirty="0">
                <a:latin typeface="Microsoft YaHei" panose="020B0503020204020204" pitchFamily="34" charset="-122"/>
                <a:ea typeface="Microsoft YaHei" panose="020B0503020204020204" pitchFamily="34" charset="-122"/>
                <a:sym typeface="Wingdings" pitchFamily="2" charset="2"/>
              </a:rPr>
              <a:t>个结点的二叉树可能需要长度为</a:t>
            </a:r>
            <a:r>
              <a:rPr lang="en-US" altLang="zh-CN" sz="2000" dirty="0">
                <a:latin typeface="Microsoft YaHei" panose="020B0503020204020204" pitchFamily="34" charset="-122"/>
                <a:ea typeface="Microsoft YaHei" panose="020B0503020204020204" pitchFamily="34" charset="-122"/>
                <a:sym typeface="Wingdings" pitchFamily="2" charset="2"/>
              </a:rPr>
              <a:t>O(2</a:t>
            </a:r>
            <a:r>
              <a:rPr lang="en-US" altLang="zh-CN" sz="2000" baseline="30000" dirty="0">
                <a:latin typeface="Microsoft YaHei" panose="020B0503020204020204" pitchFamily="34" charset="-122"/>
                <a:ea typeface="Microsoft YaHei" panose="020B0503020204020204" pitchFamily="34" charset="-122"/>
                <a:sym typeface="Wingdings" pitchFamily="2" charset="2"/>
              </a:rPr>
              <a:t>n</a:t>
            </a:r>
            <a:r>
              <a:rPr lang="en-US" altLang="zh-CN" sz="2000" dirty="0">
                <a:latin typeface="Microsoft YaHei" panose="020B0503020204020204" pitchFamily="34" charset="-122"/>
                <a:ea typeface="Microsoft YaHei" panose="020B0503020204020204" pitchFamily="34" charset="-122"/>
                <a:sym typeface="Wingdings" pitchFamily="2" charset="2"/>
              </a:rPr>
              <a:t>)</a:t>
            </a:r>
            <a:r>
              <a:rPr lang="zh-CN" altLang="en-US" sz="2000" dirty="0">
                <a:latin typeface="Microsoft YaHei" panose="020B0503020204020204" pitchFamily="34" charset="-122"/>
                <a:ea typeface="Microsoft YaHei" panose="020B0503020204020204" pitchFamily="34" charset="-122"/>
                <a:sym typeface="Wingdings" pitchFamily="2" charset="2"/>
              </a:rPr>
              <a:t>的顺序表</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可用其它序列化的方法降低顺序存储的空间复杂度，但无法通过在顺序表中的相对位置直接确定两个结点是否有父子关系，增加了查询结点间逻辑关系的时间复杂度</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59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824935" y="813762"/>
            <a:ext cx="3871444" cy="5315238"/>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树的定义与结构</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二叉树</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二叉树的遍历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哈夫曼树</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5.6</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   树与森林</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5.7</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   拓展延伸</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5.8</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   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5.3.5</a:t>
            </a:r>
            <a:r>
              <a:rPr lang="zh-CN" altLang="en-US" sz="2800" dirty="0"/>
              <a:t> 二叉树的链接存储实现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15C85206-7513-4345-C93B-60575F63679B}"/>
              </a:ext>
            </a:extLst>
          </p:cNvPr>
          <p:cNvSpPr txBox="1">
            <a:spLocks/>
          </p:cNvSpPr>
          <p:nvPr/>
        </p:nvSpPr>
        <p:spPr>
          <a:xfrm>
            <a:off x="584226" y="1171311"/>
            <a:ext cx="11031030" cy="181078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二叉树的主要存储方式：</a:t>
            </a:r>
            <a:r>
              <a:rPr lang="zh-CN" altLang="en-US" sz="2400" dirty="0"/>
              <a:t>顺序存储 </a:t>
            </a:r>
            <a:r>
              <a:rPr lang="en-US" altLang="zh-CN" sz="2400" dirty="0"/>
              <a:t>+</a:t>
            </a:r>
            <a:r>
              <a:rPr lang="zh-CN" altLang="en-US" sz="2400" dirty="0"/>
              <a:t> 链接存储</a:t>
            </a:r>
            <a:endParaRPr lang="en-US" altLang="zh-CN" sz="2400" dirty="0"/>
          </a:p>
          <a:p>
            <a:pPr>
              <a:lnSpc>
                <a:spcPct val="110000"/>
              </a:lnSpc>
            </a:pPr>
            <a:endParaRPr lang="en-US" altLang="zh-CN" sz="2400" b="1" dirty="0"/>
          </a:p>
          <a:p>
            <a:pPr>
              <a:lnSpc>
                <a:spcPct val="110000"/>
              </a:lnSpc>
            </a:pPr>
            <a:r>
              <a:rPr lang="zh-CN" altLang="en-US" sz="2400" b="1" dirty="0"/>
              <a:t>链接存储</a:t>
            </a:r>
            <a:r>
              <a:rPr lang="zh-CN" altLang="en-US" sz="2400" dirty="0"/>
              <a:t>：使用链表存放二叉树，比顺序存储能更有效地表达二叉树的非线性逻辑结构</a:t>
            </a: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10" name="图片 9">
            <a:extLst>
              <a:ext uri="{FF2B5EF4-FFF2-40B4-BE49-F238E27FC236}">
                <a16:creationId xmlns:a16="http://schemas.microsoft.com/office/drawing/2014/main" id="{43781D3C-5FA6-5F4D-18F4-2D73A2A9E227}"/>
              </a:ext>
            </a:extLst>
          </p:cNvPr>
          <p:cNvPicPr>
            <a:picLocks noChangeAspect="1"/>
          </p:cNvPicPr>
          <p:nvPr/>
        </p:nvPicPr>
        <p:blipFill>
          <a:blip r:embed="rId3"/>
          <a:stretch>
            <a:fillRect/>
          </a:stretch>
        </p:blipFill>
        <p:spPr>
          <a:xfrm>
            <a:off x="1952381" y="4107408"/>
            <a:ext cx="2838553" cy="1368223"/>
          </a:xfrm>
          <a:prstGeom prst="rect">
            <a:avLst/>
          </a:prstGeom>
        </p:spPr>
      </p:pic>
      <p:sp>
        <p:nvSpPr>
          <p:cNvPr id="11" name="任意多边形: 形状 8">
            <a:extLst>
              <a:ext uri="{FF2B5EF4-FFF2-40B4-BE49-F238E27FC236}">
                <a16:creationId xmlns:a16="http://schemas.microsoft.com/office/drawing/2014/main" id="{30DBBDE4-821B-A04B-3CDC-92AC3FD32908}"/>
              </a:ext>
            </a:extLst>
          </p:cNvPr>
          <p:cNvSpPr/>
          <p:nvPr/>
        </p:nvSpPr>
        <p:spPr>
          <a:xfrm>
            <a:off x="2734941" y="3161799"/>
            <a:ext cx="1231901" cy="787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数据域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data</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任意多边形: 形状 8">
            <a:extLst>
              <a:ext uri="{FF2B5EF4-FFF2-40B4-BE49-F238E27FC236}">
                <a16:creationId xmlns:a16="http://schemas.microsoft.com/office/drawing/2014/main" id="{7F836053-09FC-D310-5E6B-297295EC4149}"/>
              </a:ext>
            </a:extLst>
          </p:cNvPr>
          <p:cNvSpPr/>
          <p:nvPr/>
        </p:nvSpPr>
        <p:spPr>
          <a:xfrm>
            <a:off x="1280942" y="3161799"/>
            <a:ext cx="1460501" cy="787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左指针域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left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任意多边形: 形状 8">
            <a:extLst>
              <a:ext uri="{FF2B5EF4-FFF2-40B4-BE49-F238E27FC236}">
                <a16:creationId xmlns:a16="http://schemas.microsoft.com/office/drawing/2014/main" id="{DE4642A0-377C-7AB5-436C-EC1BCF07351C}"/>
              </a:ext>
            </a:extLst>
          </p:cNvPr>
          <p:cNvSpPr/>
          <p:nvPr/>
        </p:nvSpPr>
        <p:spPr>
          <a:xfrm>
            <a:off x="3966842" y="3166209"/>
            <a:ext cx="1460501" cy="78299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右指针域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kern="1200" dirty="0">
                <a:latin typeface="Times New Roman" panose="02020603050405020304" pitchFamily="18" charset="0"/>
                <a:ea typeface="微软雅黑" panose="020B0503020204020204" pitchFamily="34" charset="-122"/>
                <a:cs typeface="Times New Roman" panose="02020603050405020304" pitchFamily="18" charset="0"/>
              </a:rPr>
              <a:t>right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任意多边形: 形状 8">
            <a:extLst>
              <a:ext uri="{FF2B5EF4-FFF2-40B4-BE49-F238E27FC236}">
                <a16:creationId xmlns:a16="http://schemas.microsoft.com/office/drawing/2014/main" id="{3C869957-451F-467F-A9B2-2BEA9E754F3A}"/>
              </a:ext>
            </a:extLst>
          </p:cNvPr>
          <p:cNvSpPr/>
          <p:nvPr/>
        </p:nvSpPr>
        <p:spPr>
          <a:xfrm>
            <a:off x="7487753" y="3174499"/>
            <a:ext cx="1231901" cy="787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数据域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data</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任意多边形: 形状 8">
            <a:extLst>
              <a:ext uri="{FF2B5EF4-FFF2-40B4-BE49-F238E27FC236}">
                <a16:creationId xmlns:a16="http://schemas.microsoft.com/office/drawing/2014/main" id="{02597EE2-B4FF-4F4A-3E1B-5F5CAD9CF2E7}"/>
              </a:ext>
            </a:extLst>
          </p:cNvPr>
          <p:cNvSpPr/>
          <p:nvPr/>
        </p:nvSpPr>
        <p:spPr>
          <a:xfrm>
            <a:off x="6033754" y="3174499"/>
            <a:ext cx="1460501" cy="787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左指针域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left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任意多边形: 形状 8">
            <a:extLst>
              <a:ext uri="{FF2B5EF4-FFF2-40B4-BE49-F238E27FC236}">
                <a16:creationId xmlns:a16="http://schemas.microsoft.com/office/drawing/2014/main" id="{54FF2F35-C957-7270-184D-E43DFB2531E8}"/>
              </a:ext>
            </a:extLst>
          </p:cNvPr>
          <p:cNvSpPr/>
          <p:nvPr/>
        </p:nvSpPr>
        <p:spPr>
          <a:xfrm>
            <a:off x="10154755" y="3178909"/>
            <a:ext cx="1460501" cy="78299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右指针域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kern="1200" dirty="0">
                <a:latin typeface="Times New Roman" panose="02020603050405020304" pitchFamily="18" charset="0"/>
                <a:ea typeface="微软雅黑" panose="020B0503020204020204" pitchFamily="34" charset="-122"/>
                <a:cs typeface="Times New Roman" panose="02020603050405020304" pitchFamily="18" charset="0"/>
              </a:rPr>
              <a:t>right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任意多边形: 形状 8">
            <a:extLst>
              <a:ext uri="{FF2B5EF4-FFF2-40B4-BE49-F238E27FC236}">
                <a16:creationId xmlns:a16="http://schemas.microsoft.com/office/drawing/2014/main" id="{B5A40893-ED7F-BD54-E0F3-ACB1AF72B09F}"/>
              </a:ext>
            </a:extLst>
          </p:cNvPr>
          <p:cNvSpPr/>
          <p:nvPr/>
        </p:nvSpPr>
        <p:spPr>
          <a:xfrm>
            <a:off x="8694254" y="3115408"/>
            <a:ext cx="1460501" cy="91189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父结点指针域</a:t>
            </a:r>
            <a:r>
              <a:rPr lang="en-US" altLang="zh-CN" sz="2000" i="1" kern="1200" dirty="0">
                <a:latin typeface="Times New Roman" panose="02020603050405020304" pitchFamily="18" charset="0"/>
                <a:ea typeface="微软雅黑" panose="020B0503020204020204" pitchFamily="34" charset="-122"/>
                <a:cs typeface="Times New Roman" panose="02020603050405020304" pitchFamily="18" charset="0"/>
              </a:rPr>
              <a:t>parent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a:extLst>
              <a:ext uri="{FF2B5EF4-FFF2-40B4-BE49-F238E27FC236}">
                <a16:creationId xmlns:a16="http://schemas.microsoft.com/office/drawing/2014/main" id="{FC2B3681-11EB-485F-2005-E476071812BE}"/>
              </a:ext>
            </a:extLst>
          </p:cNvPr>
          <p:cNvPicPr>
            <a:picLocks noChangeAspect="1"/>
          </p:cNvPicPr>
          <p:nvPr/>
        </p:nvPicPr>
        <p:blipFill>
          <a:blip r:embed="rId4"/>
          <a:stretch>
            <a:fillRect/>
          </a:stretch>
        </p:blipFill>
        <p:spPr>
          <a:xfrm>
            <a:off x="7355465" y="4130221"/>
            <a:ext cx="2838553" cy="1725395"/>
          </a:xfrm>
          <a:prstGeom prst="rect">
            <a:avLst/>
          </a:prstGeom>
        </p:spPr>
      </p:pic>
      <p:sp>
        <p:nvSpPr>
          <p:cNvPr id="20" name="文本框 19">
            <a:extLst>
              <a:ext uri="{FF2B5EF4-FFF2-40B4-BE49-F238E27FC236}">
                <a16:creationId xmlns:a16="http://schemas.microsoft.com/office/drawing/2014/main" id="{C97FFE53-90C5-68F2-FC17-A3718FF975EF}"/>
              </a:ext>
            </a:extLst>
          </p:cNvPr>
          <p:cNvSpPr txBox="1"/>
          <p:nvPr/>
        </p:nvSpPr>
        <p:spPr>
          <a:xfrm>
            <a:off x="2689363" y="6177857"/>
            <a:ext cx="1415772" cy="461665"/>
          </a:xfrm>
          <a:prstGeom prst="rect">
            <a:avLst/>
          </a:prstGeom>
          <a:noFill/>
        </p:spPr>
        <p:txBody>
          <a:bodyPr wrap="none" rtlCol="0">
            <a:spAutoFit/>
          </a:bodyPr>
          <a:lstStyle/>
          <a:p>
            <a:r>
              <a:rPr kumimoji="1" lang="zh-CN" altLang="en-US" sz="2400" dirty="0">
                <a:solidFill>
                  <a:srgbClr val="C00000"/>
                </a:solidFill>
                <a:latin typeface="Microsoft YaHei" panose="020B0503020204020204" pitchFamily="34" charset="-122"/>
                <a:ea typeface="Microsoft YaHei" panose="020B0503020204020204" pitchFamily="34" charset="-122"/>
              </a:rPr>
              <a:t>二叉链表</a:t>
            </a:r>
          </a:p>
        </p:txBody>
      </p:sp>
      <p:sp>
        <p:nvSpPr>
          <p:cNvPr id="21" name="文本框 20">
            <a:extLst>
              <a:ext uri="{FF2B5EF4-FFF2-40B4-BE49-F238E27FC236}">
                <a16:creationId xmlns:a16="http://schemas.microsoft.com/office/drawing/2014/main" id="{FEF120E1-1BF2-DB50-252E-3C3D19AA84C2}"/>
              </a:ext>
            </a:extLst>
          </p:cNvPr>
          <p:cNvSpPr txBox="1"/>
          <p:nvPr/>
        </p:nvSpPr>
        <p:spPr>
          <a:xfrm>
            <a:off x="8032726" y="6177857"/>
            <a:ext cx="1415772" cy="461665"/>
          </a:xfrm>
          <a:prstGeom prst="rect">
            <a:avLst/>
          </a:prstGeom>
          <a:noFill/>
        </p:spPr>
        <p:txBody>
          <a:bodyPr wrap="none" rtlCol="0">
            <a:spAutoFit/>
          </a:bodyPr>
          <a:lstStyle/>
          <a:p>
            <a:r>
              <a:rPr kumimoji="1" lang="zh-CN" altLang="en-US" sz="2400" dirty="0">
                <a:solidFill>
                  <a:srgbClr val="C00000"/>
                </a:solidFill>
                <a:latin typeface="Microsoft YaHei" panose="020B0503020204020204" pitchFamily="34" charset="-122"/>
                <a:ea typeface="Microsoft YaHei" panose="020B0503020204020204" pitchFamily="34" charset="-122"/>
              </a:rPr>
              <a:t>三叉链表</a:t>
            </a:r>
          </a:p>
        </p:txBody>
      </p:sp>
      <p:cxnSp>
        <p:nvCxnSpPr>
          <p:cNvPr id="23" name="直线连接符 22">
            <a:extLst>
              <a:ext uri="{FF2B5EF4-FFF2-40B4-BE49-F238E27FC236}">
                <a16:creationId xmlns:a16="http://schemas.microsoft.com/office/drawing/2014/main" id="{5A6BF8E4-199A-7839-7F6A-2EF2D6C322AF}"/>
              </a:ext>
            </a:extLst>
          </p:cNvPr>
          <p:cNvCxnSpPr/>
          <p:nvPr/>
        </p:nvCxnSpPr>
        <p:spPr>
          <a:xfrm>
            <a:off x="5753100" y="3225800"/>
            <a:ext cx="0" cy="310832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CE87A78-3E71-C511-3731-69E9CE43D28D}"/>
              </a:ext>
            </a:extLst>
          </p:cNvPr>
          <p:cNvSpPr txBox="1"/>
          <p:nvPr/>
        </p:nvSpPr>
        <p:spPr>
          <a:xfrm>
            <a:off x="1565561" y="5480105"/>
            <a:ext cx="162300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指向左子结点</a:t>
            </a:r>
          </a:p>
        </p:txBody>
      </p:sp>
      <p:sp>
        <p:nvSpPr>
          <p:cNvPr id="25" name="文本框 24">
            <a:extLst>
              <a:ext uri="{FF2B5EF4-FFF2-40B4-BE49-F238E27FC236}">
                <a16:creationId xmlns:a16="http://schemas.microsoft.com/office/drawing/2014/main" id="{EDF52260-9057-6EB6-1691-E2007CBB244C}"/>
              </a:ext>
            </a:extLst>
          </p:cNvPr>
          <p:cNvSpPr txBox="1"/>
          <p:nvPr/>
        </p:nvSpPr>
        <p:spPr>
          <a:xfrm>
            <a:off x="3741203" y="5455467"/>
            <a:ext cx="156966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指向右子结点</a:t>
            </a:r>
          </a:p>
        </p:txBody>
      </p:sp>
      <p:sp>
        <p:nvSpPr>
          <p:cNvPr id="27" name="文本框 26">
            <a:extLst>
              <a:ext uri="{FF2B5EF4-FFF2-40B4-BE49-F238E27FC236}">
                <a16:creationId xmlns:a16="http://schemas.microsoft.com/office/drawing/2014/main" id="{9309B7D4-6E44-0586-16BD-9B833020F8CD}"/>
              </a:ext>
            </a:extLst>
          </p:cNvPr>
          <p:cNvSpPr txBox="1"/>
          <p:nvPr/>
        </p:nvSpPr>
        <p:spPr>
          <a:xfrm>
            <a:off x="6963262" y="5771677"/>
            <a:ext cx="162300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指向左子结点</a:t>
            </a:r>
          </a:p>
        </p:txBody>
      </p:sp>
      <p:sp>
        <p:nvSpPr>
          <p:cNvPr id="28" name="文本框 27">
            <a:extLst>
              <a:ext uri="{FF2B5EF4-FFF2-40B4-BE49-F238E27FC236}">
                <a16:creationId xmlns:a16="http://schemas.microsoft.com/office/drawing/2014/main" id="{C1FFEB2A-9CE7-EBCB-29AB-DC3E0C07DE67}"/>
              </a:ext>
            </a:extLst>
          </p:cNvPr>
          <p:cNvSpPr txBox="1"/>
          <p:nvPr/>
        </p:nvSpPr>
        <p:spPr>
          <a:xfrm>
            <a:off x="9176288" y="5770837"/>
            <a:ext cx="156966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指向右子结点</a:t>
            </a:r>
          </a:p>
        </p:txBody>
      </p:sp>
      <p:sp>
        <p:nvSpPr>
          <p:cNvPr id="29" name="文本框 28">
            <a:extLst>
              <a:ext uri="{FF2B5EF4-FFF2-40B4-BE49-F238E27FC236}">
                <a16:creationId xmlns:a16="http://schemas.microsoft.com/office/drawing/2014/main" id="{0B87A5DE-CD94-9E2D-B102-A740333D877D}"/>
              </a:ext>
            </a:extLst>
          </p:cNvPr>
          <p:cNvSpPr txBox="1"/>
          <p:nvPr/>
        </p:nvSpPr>
        <p:spPr>
          <a:xfrm>
            <a:off x="9393546" y="4116500"/>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指向父结点</a:t>
            </a:r>
          </a:p>
        </p:txBody>
      </p:sp>
    </p:spTree>
    <p:extLst>
      <p:ext uri="{BB962C8B-B14F-4D97-AF65-F5344CB8AC3E}">
        <p14:creationId xmlns:p14="http://schemas.microsoft.com/office/powerpoint/2010/main" val="428350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79F43C6-2185-E4CE-15FF-166B55368253}"/>
              </a:ext>
            </a:extLst>
          </p:cNvPr>
          <p:cNvPicPr>
            <a:picLocks noChangeAspect="1"/>
          </p:cNvPicPr>
          <p:nvPr/>
        </p:nvPicPr>
        <p:blipFill>
          <a:blip r:embed="rId3"/>
          <a:stretch>
            <a:fillRect/>
          </a:stretch>
        </p:blipFill>
        <p:spPr>
          <a:xfrm>
            <a:off x="6771678" y="2605254"/>
            <a:ext cx="3245687" cy="3851100"/>
          </a:xfrm>
          <a:prstGeom prst="rect">
            <a:avLst/>
          </a:prstGeom>
        </p:spPr>
      </p:pic>
      <p:sp>
        <p:nvSpPr>
          <p:cNvPr id="2" name="标题 1"/>
          <p:cNvSpPr>
            <a:spLocks noGrp="1"/>
          </p:cNvSpPr>
          <p:nvPr>
            <p:ph type="title"/>
          </p:nvPr>
        </p:nvSpPr>
        <p:spPr/>
        <p:txBody>
          <a:bodyPr/>
          <a:lstStyle/>
          <a:p>
            <a:r>
              <a:rPr lang="en-US" altLang="zh-CN" sz="2800" dirty="0"/>
              <a:t>5.3.5</a:t>
            </a:r>
            <a:r>
              <a:rPr lang="zh-CN" altLang="en-US" sz="2800" dirty="0"/>
              <a:t> 二叉树的链接存储实现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15C85206-7513-4345-C93B-60575F63679B}"/>
              </a:ext>
            </a:extLst>
          </p:cNvPr>
          <p:cNvSpPr txBox="1">
            <a:spLocks/>
          </p:cNvSpPr>
          <p:nvPr/>
        </p:nvSpPr>
        <p:spPr>
          <a:xfrm>
            <a:off x="552449" y="1377650"/>
            <a:ext cx="11055325" cy="13909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链接存储</a:t>
            </a:r>
            <a:r>
              <a:rPr lang="zh-CN" altLang="en-US" sz="2400" dirty="0"/>
              <a:t>：使用链表存放二叉树，比顺序存储能更有效地表达二叉树的非线性逻辑结构</a:t>
            </a: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22" name="图片 21">
            <a:extLst>
              <a:ext uri="{FF2B5EF4-FFF2-40B4-BE49-F238E27FC236}">
                <a16:creationId xmlns:a16="http://schemas.microsoft.com/office/drawing/2014/main" id="{36A848C0-F25E-1A27-53AC-26F36C6A17DB}"/>
              </a:ext>
            </a:extLst>
          </p:cNvPr>
          <p:cNvPicPr>
            <a:picLocks noChangeAspect="1"/>
          </p:cNvPicPr>
          <p:nvPr/>
        </p:nvPicPr>
        <p:blipFill>
          <a:blip r:embed="rId4"/>
          <a:stretch>
            <a:fillRect/>
          </a:stretch>
        </p:blipFill>
        <p:spPr>
          <a:xfrm>
            <a:off x="1815642" y="3009687"/>
            <a:ext cx="3346908" cy="2593854"/>
          </a:xfrm>
          <a:prstGeom prst="rect">
            <a:avLst/>
          </a:prstGeom>
        </p:spPr>
      </p:pic>
      <p:sp>
        <p:nvSpPr>
          <p:cNvPr id="24" name="任意多边形: 形状 19">
            <a:extLst>
              <a:ext uri="{FF2B5EF4-FFF2-40B4-BE49-F238E27FC236}">
                <a16:creationId xmlns:a16="http://schemas.microsoft.com/office/drawing/2014/main" id="{DCBA6219-B8B2-369D-7CF0-83467EFF65B8}"/>
              </a:ext>
            </a:extLst>
          </p:cNvPr>
          <p:cNvSpPr/>
          <p:nvPr/>
        </p:nvSpPr>
        <p:spPr>
          <a:xfrm>
            <a:off x="2778709" y="2063824"/>
            <a:ext cx="1420774" cy="506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dirty="0">
                <a:latin typeface="Microsoft YaHei" panose="020B0503020204020204" pitchFamily="34" charset="-122"/>
                <a:ea typeface="Microsoft YaHei" panose="020B0503020204020204" pitchFamily="34" charset="-122"/>
              </a:rPr>
              <a:t>逻辑结构</a:t>
            </a:r>
          </a:p>
        </p:txBody>
      </p:sp>
      <p:sp>
        <p:nvSpPr>
          <p:cNvPr id="25" name="任意多边形: 形状 19">
            <a:extLst>
              <a:ext uri="{FF2B5EF4-FFF2-40B4-BE49-F238E27FC236}">
                <a16:creationId xmlns:a16="http://schemas.microsoft.com/office/drawing/2014/main" id="{A770B0CE-6F53-8092-A7DB-A6421D1DFE6D}"/>
              </a:ext>
            </a:extLst>
          </p:cNvPr>
          <p:cNvSpPr/>
          <p:nvPr/>
        </p:nvSpPr>
        <p:spPr>
          <a:xfrm>
            <a:off x="7212125" y="2082084"/>
            <a:ext cx="2364791" cy="506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dirty="0">
                <a:latin typeface="Microsoft YaHei" panose="020B0503020204020204" pitchFamily="34" charset="-122"/>
                <a:ea typeface="Microsoft YaHei" panose="020B0503020204020204" pitchFamily="34" charset="-122"/>
              </a:rPr>
              <a:t>二叉链表存储结构</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8C6DB48-82FD-49FA-92B9-37F2136A957A}"/>
                  </a:ext>
                </a:extLst>
              </p:cNvPr>
              <p:cNvSpPr txBox="1"/>
              <p:nvPr/>
            </p:nvSpPr>
            <p:spPr>
              <a:xfrm>
                <a:off x="443768" y="5893335"/>
                <a:ext cx="7511429" cy="400110"/>
              </a:xfrm>
              <a:prstGeom prst="rect">
                <a:avLst/>
              </a:prstGeom>
              <a:noFill/>
            </p:spPr>
            <p:txBody>
              <a:bodyPr wrap="square">
                <a:spAutoFit/>
              </a:bodyPr>
              <a:lstStyle/>
              <a:p>
                <a:r>
                  <a:rPr lang="zh-CN" altLang="zh-CN" sz="20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存放</a:t>
                </a:r>
                <a14:m>
                  <m:oMath xmlns:m="http://schemas.openxmlformats.org/officeDocument/2006/math">
                    <m:r>
                      <a:rPr lang="en-US" altLang="zh-CN" sz="2000" i="1" kern="100">
                        <a:solidFill>
                          <a:srgbClr val="C00000"/>
                        </a:solidFill>
                        <a:latin typeface="Cambria Math" panose="02040503050406030204" pitchFamily="18" charset="0"/>
                        <a:cs typeface="Times New Roman" panose="02020603050405020304" pitchFamily="18" charset="0"/>
                      </a:rPr>
                      <m:t>𝑛</m:t>
                    </m:r>
                  </m:oMath>
                </a14:m>
                <a:r>
                  <a:rPr lang="zh-CN" altLang="zh-CN" sz="20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个结点的二叉树只需</a:t>
                </a:r>
                <a14:m>
                  <m:oMath xmlns:m="http://schemas.openxmlformats.org/officeDocument/2006/math">
                    <m:r>
                      <a:rPr lang="en-US" altLang="zh-CN" sz="2000" i="1" kern="100">
                        <a:solidFill>
                          <a:srgbClr val="C00000"/>
                        </a:solidFill>
                        <a:latin typeface="Cambria Math" panose="02040503050406030204" pitchFamily="18" charset="0"/>
                        <a:cs typeface="Times New Roman" panose="02020603050405020304" pitchFamily="18" charset="0"/>
                      </a:rPr>
                      <m:t>𝑛</m:t>
                    </m:r>
                  </m:oMath>
                </a14:m>
                <a:r>
                  <a:rPr lang="zh-CN" altLang="zh-CN" sz="20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个二叉链表结点，空间复杂度为</a:t>
                </a:r>
                <a14:m>
                  <m:oMath xmlns:m="http://schemas.openxmlformats.org/officeDocument/2006/math">
                    <m:r>
                      <m:rPr>
                        <m:sty m:val="p"/>
                      </m:rPr>
                      <a:rPr lang="en-US" altLang="zh-CN" sz="200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O</m:t>
                    </m:r>
                    <m:r>
                      <a:rPr lang="en-US" altLang="zh-CN" sz="200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00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solidFill>
                      <a:srgbClr val="C00000"/>
                    </a:solidFill>
                    <a:effectLst/>
                    <a:latin typeface="Microsoft YaHei" panose="020B0503020204020204" pitchFamily="34" charset="-122"/>
                    <a:ea typeface="Microsoft YaHei" panose="020B0503020204020204" pitchFamily="34" charset="-122"/>
                  </a:rPr>
                  <a:t> </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48C6DB48-82FD-49FA-92B9-37F2136A957A}"/>
                  </a:ext>
                </a:extLst>
              </p:cNvPr>
              <p:cNvSpPr txBox="1">
                <a:spLocks noRot="1" noChangeAspect="1" noMove="1" noResize="1" noEditPoints="1" noAdjustHandles="1" noChangeArrowheads="1" noChangeShapeType="1" noTextEdit="1"/>
              </p:cNvSpPr>
              <p:nvPr/>
            </p:nvSpPr>
            <p:spPr>
              <a:xfrm>
                <a:off x="443768" y="5893335"/>
                <a:ext cx="7511429" cy="400110"/>
              </a:xfrm>
              <a:prstGeom prst="rect">
                <a:avLst/>
              </a:prstGeom>
              <a:blipFill>
                <a:blip r:embed="rId5"/>
                <a:stretch>
                  <a:fillRect l="-1014" t="-9375" b="-28125"/>
                </a:stretch>
              </a:blipFill>
            </p:spPr>
            <p:txBody>
              <a:bodyPr/>
              <a:lstStyle/>
              <a:p>
                <a:r>
                  <a:rPr lang="zh-CN" altLang="en-US">
                    <a:noFill/>
                  </a:rPr>
                  <a:t> </a:t>
                </a:r>
              </a:p>
            </p:txBody>
          </p:sp>
        </mc:Fallback>
      </mc:AlternateContent>
      <p:sp>
        <p:nvSpPr>
          <p:cNvPr id="28" name="左右箭头 27">
            <a:extLst>
              <a:ext uri="{FF2B5EF4-FFF2-40B4-BE49-F238E27FC236}">
                <a16:creationId xmlns:a16="http://schemas.microsoft.com/office/drawing/2014/main" id="{3048D6EE-AA9F-E266-29C4-5A396954B5CC}"/>
              </a:ext>
            </a:extLst>
          </p:cNvPr>
          <p:cNvSpPr/>
          <p:nvPr/>
        </p:nvSpPr>
        <p:spPr>
          <a:xfrm>
            <a:off x="5298583" y="3822946"/>
            <a:ext cx="917561" cy="508000"/>
          </a:xfrm>
          <a:prstGeom prst="lef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文本框 28">
            <a:extLst>
              <a:ext uri="{FF2B5EF4-FFF2-40B4-BE49-F238E27FC236}">
                <a16:creationId xmlns:a16="http://schemas.microsoft.com/office/drawing/2014/main" id="{88C74F15-2868-1F71-BE2A-54D144366409}"/>
              </a:ext>
            </a:extLst>
          </p:cNvPr>
          <p:cNvSpPr txBox="1"/>
          <p:nvPr/>
        </p:nvSpPr>
        <p:spPr>
          <a:xfrm>
            <a:off x="9024785" y="2650029"/>
            <a:ext cx="2465675"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用指针</a:t>
            </a:r>
            <a:r>
              <a:rPr kumimoji="1" lang="en-US" altLang="zh-CN" dirty="0">
                <a:solidFill>
                  <a:srgbClr val="C00000"/>
                </a:solidFill>
                <a:latin typeface="Microsoft YaHei" panose="020B0503020204020204" pitchFamily="34" charset="-122"/>
                <a:ea typeface="Microsoft YaHei" panose="020B0503020204020204" pitchFamily="34" charset="-122"/>
              </a:rPr>
              <a:t>tree</a:t>
            </a:r>
            <a:r>
              <a:rPr kumimoji="1" lang="zh-CN" altLang="en-US" dirty="0">
                <a:solidFill>
                  <a:srgbClr val="C00000"/>
                </a:solidFill>
                <a:latin typeface="Microsoft YaHei" panose="020B0503020204020204" pitchFamily="34" charset="-122"/>
                <a:ea typeface="Microsoft YaHei" panose="020B0503020204020204" pitchFamily="34" charset="-122"/>
              </a:rPr>
              <a:t>表示二叉树</a:t>
            </a:r>
          </a:p>
        </p:txBody>
      </p:sp>
    </p:spTree>
    <p:extLst>
      <p:ext uri="{BB962C8B-B14F-4D97-AF65-F5344CB8AC3E}">
        <p14:creationId xmlns:p14="http://schemas.microsoft.com/office/powerpoint/2010/main" val="875405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构造二叉树的算法</a:t>
            </a:r>
          </a:p>
        </p:txBody>
      </p:sp>
      <p:sp>
        <p:nvSpPr>
          <p:cNvPr id="14" name="副标题 13"/>
          <p:cNvSpPr>
            <a:spLocks noGrp="1"/>
          </p:cNvSpPr>
          <p:nvPr>
            <p:ph type="subTitle" idx="1"/>
          </p:nvPr>
        </p:nvSpPr>
        <p:spPr/>
        <p:txBody>
          <a:bodyPr/>
          <a:lstStyle/>
          <a:p>
            <a:r>
              <a:rPr lang="en-US" altLang="zh-CN" dirty="0"/>
              <a:t>5-3</a:t>
            </a:r>
            <a:r>
              <a:rPr lang="zh-CN" altLang="en-US" dirty="0"/>
              <a:t> 二叉树</a:t>
            </a:r>
          </a:p>
        </p:txBody>
      </p:sp>
      <p:sp>
        <p:nvSpPr>
          <p:cNvPr id="15" name="文本占位符 14"/>
          <p:cNvSpPr>
            <a:spLocks noGrp="1"/>
          </p:cNvSpPr>
          <p:nvPr>
            <p:ph type="body" idx="10"/>
          </p:nvPr>
        </p:nvSpPr>
        <p:spPr/>
        <p:txBody>
          <a:bodyPr/>
          <a:lstStyle/>
          <a:p>
            <a:endParaRPr lang="zh-CN" altLang="en-US" dirty="0"/>
          </a:p>
        </p:txBody>
      </p:sp>
      <p:sp>
        <p:nvSpPr>
          <p:cNvPr id="12" name="文本框 11">
            <a:extLst>
              <a:ext uri="{FF2B5EF4-FFF2-40B4-BE49-F238E27FC236}">
                <a16:creationId xmlns:a16="http://schemas.microsoft.com/office/drawing/2014/main" id="{B47E4E94-0CB4-7F01-DAB0-DCD2A08886FA}"/>
              </a:ext>
            </a:extLst>
          </p:cNvPr>
          <p:cNvSpPr txBox="1"/>
          <p:nvPr/>
        </p:nvSpPr>
        <p:spPr>
          <a:xfrm>
            <a:off x="1228750" y="1377650"/>
            <a:ext cx="10125050" cy="4647426"/>
          </a:xfrm>
          <a:prstGeom prst="rect">
            <a:avLst/>
          </a:prstGeom>
          <a:noFill/>
          <a:ln>
            <a:solidFill>
              <a:schemeClr val="accent4">
                <a:lumMod val="40000"/>
                <a:lumOff val="60000"/>
              </a:schemeClr>
            </a:solidFill>
          </a:ln>
        </p:spPr>
        <p:txBody>
          <a:bodyPr wrap="square" rtlCol="0">
            <a:spAutoFit/>
          </a:bodyPr>
          <a:lstStyle/>
          <a:p>
            <a:pPr>
              <a:spcBef>
                <a:spcPts val="600"/>
              </a:spcBef>
              <a:spcAft>
                <a:spcPts val="600"/>
              </a:spcAft>
            </a:pPr>
            <a:r>
              <a:rPr kumimoji="1" lang="zh-CN" altLang="en-US" sz="2400" b="1" dirty="0">
                <a:solidFill>
                  <a:schemeClr val="bg1"/>
                </a:solidFill>
                <a:latin typeface="Times New Roman" panose="02020603050405020304" pitchFamily="18" charset="0"/>
                <a:cs typeface="Times New Roman" panose="02020603050405020304" pitchFamily="18" charset="0"/>
              </a:rPr>
              <a:t>算法</a:t>
            </a:r>
            <a:r>
              <a:rPr kumimoji="1" lang="en-US" altLang="zh-CN" sz="2400" b="1" dirty="0">
                <a:solidFill>
                  <a:schemeClr val="bg1"/>
                </a:solidFill>
                <a:latin typeface="Times New Roman" panose="02020603050405020304" pitchFamily="18" charset="0"/>
                <a:cs typeface="Times New Roman" panose="02020603050405020304" pitchFamily="18" charset="0"/>
              </a:rPr>
              <a:t>5-1</a:t>
            </a:r>
            <a:r>
              <a:rPr kumimoji="1" lang="zh-CN" altLang="en-US" sz="2400" dirty="0">
                <a:solidFill>
                  <a:schemeClr val="bg1"/>
                </a:solidFill>
                <a:latin typeface="Times New Roman" panose="02020603050405020304" pitchFamily="18" charset="0"/>
                <a:cs typeface="Times New Roman" panose="02020603050405020304" pitchFamily="18" charset="0"/>
              </a:rPr>
              <a:t>：构造二叉树 </a:t>
            </a:r>
            <a:r>
              <a:rPr kumimoji="1" lang="en" altLang="zh-CN" sz="2400" dirty="0" err="1">
                <a:solidFill>
                  <a:schemeClr val="bg1"/>
                </a:solidFill>
                <a:latin typeface="Times New Roman" panose="02020603050405020304" pitchFamily="18" charset="0"/>
                <a:cs typeface="Times New Roman" panose="02020603050405020304" pitchFamily="18" charset="0"/>
              </a:rPr>
              <a:t>CreateBinaryTree</a:t>
            </a:r>
            <a:r>
              <a:rPr kumimoji="1" lang="en" altLang="zh-CN" sz="2400" dirty="0">
                <a:solidFill>
                  <a:schemeClr val="bg1"/>
                </a:solidFill>
                <a:latin typeface="Times New Roman" panose="02020603050405020304" pitchFamily="18" charset="0"/>
                <a:cs typeface="Times New Roman" panose="02020603050405020304" pitchFamily="18" charset="0"/>
              </a:rPr>
              <a:t>(</a:t>
            </a:r>
            <a:r>
              <a:rPr kumimoji="1" lang="en" altLang="zh-CN" sz="2400" i="1" dirty="0">
                <a:solidFill>
                  <a:schemeClr val="bg1"/>
                </a:solidFill>
                <a:latin typeface="Times New Roman" panose="02020603050405020304" pitchFamily="18" charset="0"/>
                <a:cs typeface="Times New Roman" panose="02020603050405020304" pitchFamily="18" charset="0"/>
              </a:rPr>
              <a:t>value</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en" altLang="zh-CN" sz="2400" i="1" dirty="0" err="1">
                <a:solidFill>
                  <a:schemeClr val="bg1"/>
                </a:solidFill>
                <a:latin typeface="Times New Roman" panose="02020603050405020304" pitchFamily="18" charset="0"/>
                <a:cs typeface="Times New Roman" panose="02020603050405020304" pitchFamily="18" charset="0"/>
              </a:rPr>
              <a:t>left_tree</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en" altLang="zh-CN" sz="2400" i="1" dirty="0" err="1">
                <a:solidFill>
                  <a:schemeClr val="bg1"/>
                </a:solidFill>
                <a:latin typeface="Times New Roman" panose="02020603050405020304" pitchFamily="18" charset="0"/>
                <a:cs typeface="Times New Roman" panose="02020603050405020304" pitchFamily="18" charset="0"/>
              </a:rPr>
              <a:t>right_tree</a:t>
            </a:r>
            <a:r>
              <a:rPr kumimoji="1" lang="en" altLang="zh-CN" sz="2400" i="1" dirty="0">
                <a:solidFill>
                  <a:schemeClr val="bg1"/>
                </a:solidFill>
                <a:latin typeface="Times New Roman" panose="02020603050405020304" pitchFamily="18" charset="0"/>
                <a:cs typeface="Times New Roman" panose="02020603050405020304" pitchFamily="18" charset="0"/>
              </a:rPr>
              <a:t> </a:t>
            </a:r>
            <a:r>
              <a:rPr kumimoji="1" lang="en" altLang="zh-CN" sz="2400" dirty="0">
                <a:solidFill>
                  <a:schemeClr val="bg1"/>
                </a:solidFill>
                <a:latin typeface="Times New Roman" panose="02020603050405020304" pitchFamily="18" charset="0"/>
                <a:cs typeface="Times New Roman" panose="02020603050405020304" pitchFamily="18" charset="0"/>
              </a:rPr>
              <a:t>)</a:t>
            </a:r>
          </a:p>
          <a:p>
            <a:pPr>
              <a:spcBef>
                <a:spcPts val="600"/>
              </a:spcBef>
              <a:spcAft>
                <a:spcPts val="600"/>
              </a:spcAft>
            </a:pPr>
            <a:r>
              <a:rPr kumimoji="1" lang="zh-CN" altLang="en-US" sz="2400" b="1" dirty="0">
                <a:solidFill>
                  <a:schemeClr val="bg1"/>
                </a:solidFill>
                <a:latin typeface="Times New Roman" panose="02020603050405020304" pitchFamily="18" charset="0"/>
                <a:cs typeface="Times New Roman" panose="02020603050405020304" pitchFamily="18" charset="0"/>
              </a:rPr>
              <a:t>输入</a:t>
            </a:r>
            <a:r>
              <a:rPr kumimoji="1" lang="zh-CN" altLang="en-US" sz="2400" dirty="0">
                <a:solidFill>
                  <a:schemeClr val="bg1"/>
                </a:solidFill>
                <a:latin typeface="Times New Roman" panose="02020603050405020304" pitchFamily="18" charset="0"/>
                <a:cs typeface="Times New Roman" panose="02020603050405020304" pitchFamily="18" charset="0"/>
              </a:rPr>
              <a:t>：结点数据</a:t>
            </a:r>
            <a:r>
              <a:rPr kumimoji="1" lang="en" altLang="zh-CN" sz="2400" i="1" dirty="0">
                <a:solidFill>
                  <a:schemeClr val="bg1"/>
                </a:solidFill>
                <a:latin typeface="Times New Roman" panose="02020603050405020304" pitchFamily="18" charset="0"/>
                <a:cs typeface="Times New Roman" panose="02020603050405020304" pitchFamily="18" charset="0"/>
              </a:rPr>
              <a:t>value</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zh-CN" altLang="en-US" sz="2400" dirty="0">
                <a:solidFill>
                  <a:schemeClr val="bg1"/>
                </a:solidFill>
                <a:latin typeface="Times New Roman" panose="02020603050405020304" pitchFamily="18" charset="0"/>
                <a:cs typeface="Times New Roman" panose="02020603050405020304" pitchFamily="18" charset="0"/>
              </a:rPr>
              <a:t>二叉树</a:t>
            </a:r>
            <a:r>
              <a:rPr kumimoji="1" lang="en" altLang="zh-CN" sz="2400" i="1" dirty="0" err="1">
                <a:solidFill>
                  <a:schemeClr val="bg1"/>
                </a:solidFill>
                <a:latin typeface="Times New Roman" panose="02020603050405020304" pitchFamily="18" charset="0"/>
                <a:cs typeface="Times New Roman" panose="02020603050405020304" pitchFamily="18" charset="0"/>
              </a:rPr>
              <a:t>left_tree</a:t>
            </a:r>
            <a:r>
              <a:rPr kumimoji="1" lang="zh-CN" altLang="en-US" sz="2400" dirty="0">
                <a:solidFill>
                  <a:schemeClr val="bg1"/>
                </a:solidFill>
                <a:latin typeface="Times New Roman" panose="02020603050405020304" pitchFamily="18" charset="0"/>
                <a:cs typeface="Times New Roman" panose="02020603050405020304" pitchFamily="18" charset="0"/>
              </a:rPr>
              <a:t>和</a:t>
            </a:r>
            <a:r>
              <a:rPr kumimoji="1" lang="en" altLang="zh-CN" sz="2400" i="1" dirty="0" err="1">
                <a:solidFill>
                  <a:schemeClr val="bg1"/>
                </a:solidFill>
                <a:latin typeface="Times New Roman" panose="02020603050405020304" pitchFamily="18" charset="0"/>
                <a:cs typeface="Times New Roman" panose="02020603050405020304" pitchFamily="18" charset="0"/>
              </a:rPr>
              <a:t>right_tree</a:t>
            </a:r>
            <a:endParaRPr kumimoji="1" lang="en" altLang="zh-CN" sz="2400" i="1"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1200"/>
              </a:spcAft>
            </a:pPr>
            <a:r>
              <a:rPr kumimoji="1" lang="zh-CN" altLang="en-US" sz="2400" b="1" dirty="0">
                <a:solidFill>
                  <a:schemeClr val="bg1"/>
                </a:solidFill>
                <a:latin typeface="Times New Roman" panose="02020603050405020304" pitchFamily="18" charset="0"/>
                <a:cs typeface="Times New Roman" panose="02020603050405020304" pitchFamily="18" charset="0"/>
              </a:rPr>
              <a:t>输出</a:t>
            </a:r>
            <a:r>
              <a:rPr kumimoji="1" lang="zh-CN" altLang="en-US" sz="2400" dirty="0">
                <a:solidFill>
                  <a:schemeClr val="bg1"/>
                </a:solidFill>
                <a:latin typeface="Times New Roman" panose="02020603050405020304" pitchFamily="18" charset="0"/>
                <a:cs typeface="Times New Roman" panose="02020603050405020304" pitchFamily="18" charset="0"/>
              </a:rPr>
              <a:t>：以</a:t>
            </a:r>
            <a:r>
              <a:rPr kumimoji="1" lang="en" altLang="zh-CN" sz="2400" i="1" dirty="0">
                <a:solidFill>
                  <a:schemeClr val="bg1"/>
                </a:solidFill>
                <a:latin typeface="Times New Roman" panose="02020603050405020304" pitchFamily="18" charset="0"/>
                <a:cs typeface="Times New Roman" panose="02020603050405020304" pitchFamily="18" charset="0"/>
              </a:rPr>
              <a:t>value</a:t>
            </a:r>
            <a:r>
              <a:rPr kumimoji="1" lang="zh-CN" altLang="en-US" sz="2400" dirty="0">
                <a:solidFill>
                  <a:schemeClr val="bg1"/>
                </a:solidFill>
                <a:latin typeface="Times New Roman" panose="02020603050405020304" pitchFamily="18" charset="0"/>
                <a:cs typeface="Times New Roman" panose="02020603050405020304" pitchFamily="18" charset="0"/>
              </a:rPr>
              <a:t>为根结点数据、</a:t>
            </a:r>
            <a:r>
              <a:rPr kumimoji="1" lang="en" altLang="zh-CN" sz="2400" i="1" dirty="0" err="1">
                <a:solidFill>
                  <a:schemeClr val="bg1"/>
                </a:solidFill>
                <a:latin typeface="Times New Roman" panose="02020603050405020304" pitchFamily="18" charset="0"/>
                <a:cs typeface="Times New Roman" panose="02020603050405020304" pitchFamily="18" charset="0"/>
              </a:rPr>
              <a:t>left_tree</a:t>
            </a:r>
            <a:r>
              <a:rPr kumimoji="1" lang="zh-CN" altLang="en-US" sz="2400" dirty="0">
                <a:solidFill>
                  <a:schemeClr val="bg1"/>
                </a:solidFill>
                <a:latin typeface="Times New Roman" panose="02020603050405020304" pitchFamily="18" charset="0"/>
                <a:cs typeface="Times New Roman" panose="02020603050405020304" pitchFamily="18" charset="0"/>
              </a:rPr>
              <a:t>和</a:t>
            </a:r>
            <a:r>
              <a:rPr kumimoji="1" lang="en" altLang="zh-CN" sz="2400" i="1" dirty="0" err="1">
                <a:solidFill>
                  <a:schemeClr val="bg1"/>
                </a:solidFill>
                <a:latin typeface="Times New Roman" panose="02020603050405020304" pitchFamily="18" charset="0"/>
                <a:cs typeface="Times New Roman" panose="02020603050405020304" pitchFamily="18" charset="0"/>
              </a:rPr>
              <a:t>right_tree</a:t>
            </a:r>
            <a:r>
              <a:rPr kumimoji="1" lang="zh-CN" altLang="en-US" sz="2400" dirty="0">
                <a:solidFill>
                  <a:schemeClr val="bg1"/>
                </a:solidFill>
                <a:latin typeface="Times New Roman" panose="02020603050405020304" pitchFamily="18" charset="0"/>
                <a:cs typeface="Times New Roman" panose="02020603050405020304" pitchFamily="18" charset="0"/>
              </a:rPr>
              <a:t>为左右子树的二叉树</a:t>
            </a:r>
            <a:endParaRPr kumimoji="1" lang="en-US" altLang="zh-CN" sz="2400"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600"/>
              </a:spcAft>
            </a:pPr>
            <a:r>
              <a:rPr kumimoji="1" lang="zh-CN" altLang="en-US" sz="2400" i="1" dirty="0">
                <a:solidFill>
                  <a:schemeClr val="bg1"/>
                </a:solidFill>
                <a:latin typeface="Times New Roman" panose="02020603050405020304" pitchFamily="18" charset="0"/>
                <a:cs typeface="Times New Roman" panose="02020603050405020304" pitchFamily="18" charset="0"/>
              </a:rPr>
              <a:t>  </a:t>
            </a:r>
            <a:r>
              <a:rPr kumimoji="1" lang="en" altLang="zh-CN" sz="2400" i="1" dirty="0">
                <a:solidFill>
                  <a:schemeClr val="bg1"/>
                </a:solidFill>
                <a:latin typeface="Times New Roman" panose="02020603050405020304" pitchFamily="18" charset="0"/>
                <a:cs typeface="Times New Roman" panose="02020603050405020304" pitchFamily="18" charset="0"/>
              </a:rPr>
              <a:t>tree</a:t>
            </a:r>
            <a:r>
              <a:rPr kumimoji="1" lang="en" altLang="zh-CN" sz="2400" dirty="0">
                <a:solidFill>
                  <a:schemeClr val="bg1"/>
                </a:solidFill>
                <a:latin typeface="Times New Roman" panose="02020603050405020304" pitchFamily="18" charset="0"/>
                <a:cs typeface="Times New Roman" panose="02020603050405020304" pitchFamily="18" charset="0"/>
              </a:rPr>
              <a:t> ← </a:t>
            </a:r>
            <a:r>
              <a:rPr kumimoji="1" lang="en" altLang="zh-CN" sz="2400" b="1" dirty="0">
                <a:solidFill>
                  <a:schemeClr val="bg1"/>
                </a:solidFill>
                <a:latin typeface="Times New Roman" panose="02020603050405020304" pitchFamily="18" charset="0"/>
                <a:cs typeface="Times New Roman" panose="02020603050405020304" pitchFamily="18" charset="0"/>
              </a:rPr>
              <a:t>new</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en" altLang="zh-CN" sz="2400" dirty="0" err="1">
                <a:solidFill>
                  <a:schemeClr val="bg1"/>
                </a:solidFill>
                <a:latin typeface="Times New Roman" panose="02020603050405020304" pitchFamily="18" charset="0"/>
                <a:cs typeface="Times New Roman" panose="02020603050405020304" pitchFamily="18" charset="0"/>
              </a:rPr>
              <a:t>BinaryTreeNode</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zh-CN" altLang="en-US" sz="2400" dirty="0">
                <a:solidFill>
                  <a:schemeClr val="bg1"/>
                </a:solidFill>
                <a:latin typeface="Times New Roman" panose="02020603050405020304" pitchFamily="18" charset="0"/>
                <a:cs typeface="Times New Roman" panose="02020603050405020304" pitchFamily="18" charset="0"/>
              </a:rPr>
              <a:t>生成新的二叉链表结点</a:t>
            </a:r>
            <a:endParaRPr kumimoji="1" lang="en-US" altLang="zh-CN" sz="2400"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600"/>
              </a:spcAft>
            </a:pPr>
            <a:r>
              <a:rPr kumimoji="1" lang="zh-CN" altLang="en-US" sz="2400" i="1" dirty="0">
                <a:solidFill>
                  <a:schemeClr val="bg1"/>
                </a:solidFill>
                <a:latin typeface="Times New Roman" panose="02020603050405020304" pitchFamily="18" charset="0"/>
                <a:cs typeface="Times New Roman" panose="02020603050405020304" pitchFamily="18" charset="0"/>
              </a:rPr>
              <a:t>  </a:t>
            </a:r>
            <a:r>
              <a:rPr kumimoji="1" lang="en" altLang="zh-CN" sz="2400" i="1" dirty="0" err="1">
                <a:solidFill>
                  <a:schemeClr val="bg1"/>
                </a:solidFill>
                <a:latin typeface="Times New Roman" panose="02020603050405020304" pitchFamily="18" charset="0"/>
                <a:cs typeface="Times New Roman" panose="02020603050405020304" pitchFamily="18" charset="0"/>
              </a:rPr>
              <a:t>tree.data</a:t>
            </a:r>
            <a:r>
              <a:rPr kumimoji="1" lang="en" altLang="zh-CN" sz="2400" i="1" dirty="0">
                <a:solidFill>
                  <a:schemeClr val="bg1"/>
                </a:solidFill>
                <a:latin typeface="Times New Roman" panose="02020603050405020304" pitchFamily="18" charset="0"/>
                <a:cs typeface="Times New Roman" panose="02020603050405020304" pitchFamily="18" charset="0"/>
              </a:rPr>
              <a:t> </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en" altLang="zh-CN" sz="2400" i="1" dirty="0">
                <a:solidFill>
                  <a:schemeClr val="bg1"/>
                </a:solidFill>
                <a:latin typeface="Times New Roman" panose="02020603050405020304" pitchFamily="18" charset="0"/>
                <a:cs typeface="Times New Roman" panose="02020603050405020304" pitchFamily="18" charset="0"/>
              </a:rPr>
              <a:t>value</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zh-CN" altLang="en-US" sz="2400" dirty="0">
                <a:solidFill>
                  <a:schemeClr val="bg1"/>
                </a:solidFill>
                <a:latin typeface="Times New Roman" panose="02020603050405020304" pitchFamily="18" charset="0"/>
                <a:cs typeface="Times New Roman" panose="02020603050405020304" pitchFamily="18" charset="0"/>
              </a:rPr>
              <a:t>设置根结点的数据</a:t>
            </a:r>
          </a:p>
          <a:p>
            <a:pPr>
              <a:spcBef>
                <a:spcPts val="600"/>
              </a:spcBef>
              <a:spcAft>
                <a:spcPts val="600"/>
              </a:spcAft>
            </a:pPr>
            <a:r>
              <a:rPr kumimoji="1" lang="zh-CN" altLang="en-US" sz="2400" i="1" dirty="0">
                <a:solidFill>
                  <a:schemeClr val="bg1"/>
                </a:solidFill>
                <a:latin typeface="Times New Roman" panose="02020603050405020304" pitchFamily="18" charset="0"/>
                <a:cs typeface="Times New Roman" panose="02020603050405020304" pitchFamily="18" charset="0"/>
              </a:rPr>
              <a:t>  </a:t>
            </a:r>
            <a:r>
              <a:rPr kumimoji="1" lang="en" altLang="zh-CN" sz="2400" i="1" dirty="0" err="1">
                <a:solidFill>
                  <a:schemeClr val="bg1"/>
                </a:solidFill>
                <a:latin typeface="Times New Roman" panose="02020603050405020304" pitchFamily="18" charset="0"/>
                <a:cs typeface="Times New Roman" panose="02020603050405020304" pitchFamily="18" charset="0"/>
              </a:rPr>
              <a:t>tree.left</a:t>
            </a:r>
            <a:r>
              <a:rPr kumimoji="1" lang="en" altLang="zh-CN" sz="2400" i="1" dirty="0">
                <a:solidFill>
                  <a:schemeClr val="bg1"/>
                </a:solidFill>
                <a:latin typeface="Times New Roman" panose="02020603050405020304" pitchFamily="18" charset="0"/>
                <a:cs typeface="Times New Roman" panose="02020603050405020304" pitchFamily="18" charset="0"/>
              </a:rPr>
              <a:t> </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en" altLang="zh-CN" sz="2400" i="1" dirty="0" err="1">
                <a:solidFill>
                  <a:schemeClr val="bg1"/>
                </a:solidFill>
                <a:latin typeface="Times New Roman" panose="02020603050405020304" pitchFamily="18" charset="0"/>
                <a:cs typeface="Times New Roman" panose="02020603050405020304" pitchFamily="18" charset="0"/>
              </a:rPr>
              <a:t>left_tree</a:t>
            </a:r>
            <a:r>
              <a:rPr kumimoji="1" lang="en" altLang="zh-CN" sz="2400" i="1" dirty="0">
                <a:solidFill>
                  <a:schemeClr val="bg1"/>
                </a:solidFill>
                <a:latin typeface="Times New Roman" panose="02020603050405020304" pitchFamily="18" charset="0"/>
                <a:cs typeface="Times New Roman" panose="02020603050405020304" pitchFamily="18" charset="0"/>
              </a:rPr>
              <a:t>   </a:t>
            </a:r>
            <a:r>
              <a:rPr kumimoji="1" lang="en" altLang="zh-CN" sz="2400" dirty="0">
                <a:solidFill>
                  <a:schemeClr val="bg1"/>
                </a:solidFill>
                <a:latin typeface="Times New Roman" panose="02020603050405020304" pitchFamily="18" charset="0"/>
                <a:cs typeface="Times New Roman" panose="02020603050405020304" pitchFamily="18" charset="0"/>
              </a:rPr>
              <a:t>//</a:t>
            </a:r>
            <a:r>
              <a:rPr kumimoji="1" lang="zh-CN" altLang="en-US" sz="2400" dirty="0">
                <a:solidFill>
                  <a:schemeClr val="bg1"/>
                </a:solidFill>
                <a:latin typeface="Times New Roman" panose="02020603050405020304" pitchFamily="18" charset="0"/>
                <a:cs typeface="Times New Roman" panose="02020603050405020304" pitchFamily="18" charset="0"/>
              </a:rPr>
              <a:t>设置根的左子树</a:t>
            </a:r>
          </a:p>
          <a:p>
            <a:pPr>
              <a:spcBef>
                <a:spcPts val="600"/>
              </a:spcBef>
              <a:spcAft>
                <a:spcPts val="600"/>
              </a:spcAft>
            </a:pPr>
            <a:r>
              <a:rPr kumimoji="1" lang="zh-CN" altLang="en-US" sz="2400" i="1" dirty="0">
                <a:solidFill>
                  <a:schemeClr val="bg1"/>
                </a:solidFill>
                <a:latin typeface="Times New Roman" panose="02020603050405020304" pitchFamily="18" charset="0"/>
                <a:cs typeface="Times New Roman" panose="02020603050405020304" pitchFamily="18" charset="0"/>
              </a:rPr>
              <a:t>  </a:t>
            </a:r>
            <a:r>
              <a:rPr kumimoji="1" lang="en" altLang="zh-CN" sz="2400" i="1" dirty="0" err="1">
                <a:solidFill>
                  <a:schemeClr val="bg1"/>
                </a:solidFill>
                <a:latin typeface="Times New Roman" panose="02020603050405020304" pitchFamily="18" charset="0"/>
                <a:cs typeface="Times New Roman" panose="02020603050405020304" pitchFamily="18" charset="0"/>
              </a:rPr>
              <a:t>tree.right</a:t>
            </a:r>
            <a:r>
              <a:rPr kumimoji="1" lang="en" altLang="zh-CN" sz="2400" i="1" dirty="0">
                <a:solidFill>
                  <a:schemeClr val="bg1"/>
                </a:solidFill>
                <a:latin typeface="Times New Roman" panose="02020603050405020304" pitchFamily="18" charset="0"/>
                <a:cs typeface="Times New Roman" panose="02020603050405020304" pitchFamily="18" charset="0"/>
              </a:rPr>
              <a:t> </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en" altLang="zh-CN" sz="2400" i="1" dirty="0" err="1">
                <a:solidFill>
                  <a:schemeClr val="bg1"/>
                </a:solidFill>
                <a:latin typeface="Times New Roman" panose="02020603050405020304" pitchFamily="18" charset="0"/>
                <a:cs typeface="Times New Roman" panose="02020603050405020304" pitchFamily="18" charset="0"/>
              </a:rPr>
              <a:t>right_tree</a:t>
            </a:r>
            <a:r>
              <a:rPr kumimoji="1" lang="en" altLang="zh-CN" sz="2400" i="1" dirty="0">
                <a:solidFill>
                  <a:schemeClr val="bg1"/>
                </a:solidFill>
                <a:latin typeface="Times New Roman" panose="02020603050405020304" pitchFamily="18" charset="0"/>
                <a:cs typeface="Times New Roman" panose="02020603050405020304" pitchFamily="18" charset="0"/>
              </a:rPr>
              <a:t>  </a:t>
            </a:r>
            <a:r>
              <a:rPr kumimoji="1" lang="en" altLang="zh-CN" sz="2400" dirty="0">
                <a:solidFill>
                  <a:schemeClr val="bg1"/>
                </a:solidFill>
                <a:latin typeface="Times New Roman" panose="02020603050405020304" pitchFamily="18" charset="0"/>
                <a:cs typeface="Times New Roman" panose="02020603050405020304" pitchFamily="18" charset="0"/>
              </a:rPr>
              <a:t>//</a:t>
            </a:r>
            <a:r>
              <a:rPr kumimoji="1" lang="zh-CN" altLang="en-US" sz="2400" dirty="0">
                <a:solidFill>
                  <a:schemeClr val="bg1"/>
                </a:solidFill>
                <a:latin typeface="Times New Roman" panose="02020603050405020304" pitchFamily="18" charset="0"/>
                <a:cs typeface="Times New Roman" panose="02020603050405020304" pitchFamily="18" charset="0"/>
              </a:rPr>
              <a:t>设置根的右子树</a:t>
            </a:r>
          </a:p>
          <a:p>
            <a:pPr>
              <a:spcBef>
                <a:spcPts val="600"/>
              </a:spcBef>
              <a:spcAft>
                <a:spcPts val="600"/>
              </a:spcAft>
            </a:pPr>
            <a:r>
              <a:rPr kumimoji="1" lang="zh-CN" altLang="en-US" sz="2400" b="1" dirty="0">
                <a:solidFill>
                  <a:schemeClr val="bg1"/>
                </a:solidFill>
                <a:latin typeface="Times New Roman" panose="02020603050405020304" pitchFamily="18" charset="0"/>
                <a:cs typeface="Times New Roman" panose="02020603050405020304" pitchFamily="18" charset="0"/>
              </a:rPr>
              <a:t>  </a:t>
            </a:r>
            <a:r>
              <a:rPr kumimoji="1" lang="en" altLang="zh-CN" sz="2400" b="1" dirty="0">
                <a:solidFill>
                  <a:schemeClr val="bg1"/>
                </a:solidFill>
                <a:latin typeface="Times New Roman" panose="02020603050405020304" pitchFamily="18" charset="0"/>
                <a:cs typeface="Times New Roman" panose="02020603050405020304" pitchFamily="18" charset="0"/>
              </a:rPr>
              <a:t>return</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en" altLang="zh-CN" sz="2400" i="1" dirty="0">
                <a:solidFill>
                  <a:schemeClr val="bg1"/>
                </a:solidFill>
                <a:latin typeface="Times New Roman" panose="02020603050405020304" pitchFamily="18" charset="0"/>
                <a:cs typeface="Times New Roman" panose="02020603050405020304" pitchFamily="18" charset="0"/>
              </a:rPr>
              <a:t>tree</a:t>
            </a:r>
            <a:r>
              <a:rPr kumimoji="1" lang="en" altLang="zh-CN" sz="2400" dirty="0">
                <a:solidFill>
                  <a:schemeClr val="bg1"/>
                </a:solidFill>
                <a:latin typeface="Times New Roman" panose="02020603050405020304" pitchFamily="18" charset="0"/>
                <a:cs typeface="Times New Roman" panose="02020603050405020304" pitchFamily="18" charset="0"/>
              </a:rPr>
              <a:t>  //</a:t>
            </a:r>
            <a:r>
              <a:rPr kumimoji="1" lang="zh-CN" altLang="en-US" sz="2400" dirty="0">
                <a:solidFill>
                  <a:schemeClr val="bg1"/>
                </a:solidFill>
                <a:latin typeface="Times New Roman" panose="02020603050405020304" pitchFamily="18" charset="0"/>
                <a:cs typeface="Times New Roman" panose="02020603050405020304" pitchFamily="18" charset="0"/>
              </a:rPr>
              <a:t>返回构造的二叉树</a:t>
            </a:r>
          </a:p>
          <a:p>
            <a:endParaRPr kumimoji="1" lang="zh-CN" altLang="en-US" sz="2400" dirty="0">
              <a:solidFill>
                <a:schemeClr val="bg1"/>
              </a:solidFill>
              <a:latin typeface="Times New Roman" panose="02020603050405020304" pitchFamily="18" charset="0"/>
              <a:cs typeface="Times New Roman" panose="02020603050405020304" pitchFamily="18" charset="0"/>
            </a:endParaRPr>
          </a:p>
        </p:txBody>
      </p:sp>
      <p:cxnSp>
        <p:nvCxnSpPr>
          <p:cNvPr id="18" name="直线连接符 17">
            <a:extLst>
              <a:ext uri="{FF2B5EF4-FFF2-40B4-BE49-F238E27FC236}">
                <a16:creationId xmlns:a16="http://schemas.microsoft.com/office/drawing/2014/main" id="{503DE42F-7144-7B24-D29B-D87231544B4F}"/>
              </a:ext>
            </a:extLst>
          </p:cNvPr>
          <p:cNvCxnSpPr>
            <a:cxnSpLocks/>
          </p:cNvCxnSpPr>
          <p:nvPr/>
        </p:nvCxnSpPr>
        <p:spPr>
          <a:xfrm>
            <a:off x="1228750" y="1879600"/>
            <a:ext cx="10125050" cy="0"/>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0" name="直线连接符 19">
            <a:extLst>
              <a:ext uri="{FF2B5EF4-FFF2-40B4-BE49-F238E27FC236}">
                <a16:creationId xmlns:a16="http://schemas.microsoft.com/office/drawing/2014/main" id="{93A62981-3A94-F279-1CA5-D0D8BF804175}"/>
              </a:ext>
            </a:extLst>
          </p:cNvPr>
          <p:cNvCxnSpPr>
            <a:cxnSpLocks/>
          </p:cNvCxnSpPr>
          <p:nvPr/>
        </p:nvCxnSpPr>
        <p:spPr>
          <a:xfrm>
            <a:off x="1228750" y="2946400"/>
            <a:ext cx="10125050" cy="0"/>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4356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5.4.1</a:t>
            </a:r>
            <a:r>
              <a:rPr lang="zh-CN" altLang="en-US" sz="2800" dirty="0"/>
              <a:t> 二叉树遍历的基本概念</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15C85206-7513-4345-C93B-60575F63679B}"/>
              </a:ext>
            </a:extLst>
          </p:cNvPr>
          <p:cNvSpPr txBox="1">
            <a:spLocks/>
          </p:cNvSpPr>
          <p:nvPr/>
        </p:nvSpPr>
        <p:spPr>
          <a:xfrm>
            <a:off x="466640" y="1311179"/>
            <a:ext cx="11489500" cy="534645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600" b="1" dirty="0"/>
              <a:t>遍历的概念</a:t>
            </a:r>
            <a:r>
              <a:rPr lang="zh-CN" altLang="en-US" sz="2400" dirty="0"/>
              <a:t>：</a:t>
            </a:r>
            <a:r>
              <a:rPr lang="zh-CN"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按预先设定的顺序依次访问树中所有结点，并且每个结点仅访问一次</a:t>
            </a:r>
            <a:endPar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600" b="1" kern="100" dirty="0">
                <a:latin typeface="Microsoft YaHei" panose="020B0503020204020204" pitchFamily="34" charset="-122"/>
                <a:ea typeface="Microsoft YaHei" panose="020B0503020204020204" pitchFamily="34" charset="-122"/>
                <a:cs typeface="Times New Roman" panose="02020603050405020304" pitchFamily="18" charset="0"/>
              </a:rPr>
              <a:t>深度优先遍历</a:t>
            </a: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sym typeface="Wingdings" pitchFamily="2" charset="2"/>
              </a:rPr>
              <a:t>按序独立处理二叉树的各个分支单元：根</a:t>
            </a:r>
            <a:r>
              <a:rPr lang="en-US" altLang="zh-CN" sz="2400" dirty="0">
                <a:latin typeface="微软雅黑" panose="020B0503020204020204" pitchFamily="34" charset="-122"/>
                <a:ea typeface="微软雅黑" panose="020B0503020204020204" pitchFamily="34" charset="-122"/>
                <a:sym typeface="Wingdings" pitchFamily="2" charset="2"/>
              </a:rPr>
              <a:t>r</a:t>
            </a:r>
            <a:r>
              <a:rPr lang="zh-CN" altLang="en-US" sz="2400" dirty="0">
                <a:latin typeface="微软雅黑" panose="020B0503020204020204" pitchFamily="34" charset="-122"/>
                <a:ea typeface="微软雅黑" panose="020B0503020204020204" pitchFamily="34" charset="-122"/>
                <a:sym typeface="Wingdings" pitchFamily="2" charset="2"/>
              </a:rPr>
              <a:t>、左子树</a:t>
            </a:r>
            <a:r>
              <a:rPr lang="en-US" altLang="zh-CN" sz="2400" dirty="0">
                <a:latin typeface="微软雅黑" panose="020B0503020204020204" pitchFamily="34" charset="-122"/>
                <a:ea typeface="微软雅黑" panose="020B0503020204020204" pitchFamily="34" charset="-122"/>
                <a:sym typeface="Wingdings" pitchFamily="2" charset="2"/>
              </a:rPr>
              <a:t>L</a:t>
            </a:r>
            <a:r>
              <a:rPr lang="zh-CN" altLang="en-US" sz="2400" dirty="0">
                <a:latin typeface="微软雅黑" panose="020B0503020204020204" pitchFamily="34" charset="-122"/>
                <a:ea typeface="微软雅黑" panose="020B0503020204020204" pitchFamily="34" charset="-122"/>
                <a:sym typeface="Wingdings" pitchFamily="2" charset="2"/>
              </a:rPr>
              <a:t>和右子树</a:t>
            </a:r>
            <a:r>
              <a:rPr lang="en-US" altLang="zh-CN" sz="2400" dirty="0">
                <a:latin typeface="微软雅黑" panose="020B0503020204020204" pitchFamily="34" charset="-122"/>
                <a:ea typeface="微软雅黑" panose="020B0503020204020204" pitchFamily="34" charset="-122"/>
                <a:sym typeface="Wingdings" pitchFamily="2" charset="2"/>
              </a:rPr>
              <a:t>R</a:t>
            </a:r>
          </a:p>
          <a:p>
            <a:pPr>
              <a:lnSpc>
                <a:spcPct val="110000"/>
              </a:lnSpc>
            </a:pPr>
            <a:endParaRPr lang="en-US" altLang="zh-CN" sz="2600" b="1" dirty="0">
              <a:latin typeface="微软雅黑" panose="020B0503020204020204" pitchFamily="34" charset="-122"/>
              <a:ea typeface="微软雅黑" panose="020B0503020204020204" pitchFamily="34" charset="-122"/>
            </a:endParaRPr>
          </a:p>
          <a:p>
            <a:pPr>
              <a:lnSpc>
                <a:spcPct val="110000"/>
              </a:lnSpc>
            </a:pPr>
            <a:endParaRPr lang="en-US" altLang="zh-CN" sz="2600" b="1" dirty="0"/>
          </a:p>
          <a:p>
            <a:pPr>
              <a:lnSpc>
                <a:spcPct val="110000"/>
              </a:lnSpc>
            </a:pPr>
            <a:endParaRPr lang="en-US" altLang="zh-CN" sz="2600" b="1" dirty="0">
              <a:latin typeface="微软雅黑" panose="020B0503020204020204" pitchFamily="34" charset="-122"/>
              <a:ea typeface="微软雅黑" panose="020B0503020204020204" pitchFamily="34" charset="-122"/>
            </a:endParaRPr>
          </a:p>
          <a:p>
            <a:pPr>
              <a:lnSpc>
                <a:spcPct val="110000"/>
              </a:lnSpc>
            </a:pPr>
            <a:endParaRPr lang="en-US" altLang="zh-CN" sz="2600" b="1" dirty="0"/>
          </a:p>
          <a:p>
            <a:pPr>
              <a:lnSpc>
                <a:spcPct val="110000"/>
              </a:lnSpc>
            </a:pPr>
            <a:endParaRPr lang="en-US" altLang="zh-CN" sz="2600" b="1" dirty="0">
              <a:latin typeface="微软雅黑" panose="020B0503020204020204" pitchFamily="34" charset="-122"/>
              <a:ea typeface="微软雅黑" panose="020B0503020204020204" pitchFamily="34" charset="-122"/>
            </a:endParaRPr>
          </a:p>
          <a:p>
            <a:pPr>
              <a:lnSpc>
                <a:spcPct val="110000"/>
              </a:lnSpc>
            </a:pPr>
            <a:endParaRPr lang="en-US" altLang="zh-CN" sz="2600" b="1" dirty="0"/>
          </a:p>
          <a:p>
            <a:pPr>
              <a:lnSpc>
                <a:spcPct val="110000"/>
              </a:lnSpc>
            </a:pPr>
            <a:endParaRPr lang="en-US" altLang="zh-CN" sz="2600" b="1" dirty="0">
              <a:latin typeface="微软雅黑" panose="020B0503020204020204" pitchFamily="34" charset="-122"/>
              <a:ea typeface="微软雅黑" panose="020B0503020204020204" pitchFamily="34" charset="-122"/>
            </a:endParaRPr>
          </a:p>
          <a:p>
            <a:pPr>
              <a:lnSpc>
                <a:spcPct val="110000"/>
              </a:lnSpc>
            </a:pPr>
            <a:r>
              <a:rPr lang="zh-CN" altLang="en-US" sz="2600" b="1" dirty="0">
                <a:latin typeface="微软雅黑" panose="020B0503020204020204" pitchFamily="34" charset="-122"/>
                <a:ea typeface="微软雅黑" panose="020B0503020204020204" pitchFamily="34" charset="-122"/>
              </a:rPr>
              <a:t>广度优先遍历</a:t>
            </a:r>
            <a:r>
              <a:rPr lang="zh-CN" altLang="en-US" sz="28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按层从上至下、从左向右依次访问树中所有结点，也称作</a:t>
            </a:r>
            <a:r>
              <a:rPr lang="zh-CN" altLang="en-US" sz="2400" b="1" dirty="0">
                <a:latin typeface="微软雅黑" panose="020B0503020204020204" pitchFamily="34" charset="-122"/>
                <a:ea typeface="微软雅黑" panose="020B0503020204020204" pitchFamily="34" charset="-122"/>
              </a:rPr>
              <a:t>层序遍历 </a:t>
            </a:r>
            <a:endParaRPr lang="en-US" altLang="zh-CN" sz="2400" b="1" dirty="0">
              <a:latin typeface="微软雅黑" panose="020B0503020204020204" pitchFamily="34" charset="-122"/>
              <a:ea typeface="微软雅黑" panose="020B0503020204020204" pitchFamily="34" charset="-122"/>
            </a:endParaRPr>
          </a:p>
          <a:p>
            <a:pPr>
              <a:lnSpc>
                <a:spcPct val="110000"/>
              </a:lnSpc>
            </a:pPr>
            <a:endPar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dirty="0">
              <a:latin typeface="Microsoft YaHei" panose="020B0503020204020204" pitchFamily="34" charset="-122"/>
              <a:ea typeface="Microsoft YaHei" panose="020B0503020204020204" pitchFamily="34" charset="-122"/>
            </a:endParaRPr>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14" name="任意多边形: 形状 19">
            <a:extLst>
              <a:ext uri="{FF2B5EF4-FFF2-40B4-BE49-F238E27FC236}">
                <a16:creationId xmlns:a16="http://schemas.microsoft.com/office/drawing/2014/main" id="{3F767A10-C77C-3904-1CCF-23179830F174}"/>
              </a:ext>
            </a:extLst>
          </p:cNvPr>
          <p:cNvSpPr/>
          <p:nvPr/>
        </p:nvSpPr>
        <p:spPr>
          <a:xfrm>
            <a:off x="783163" y="8252434"/>
            <a:ext cx="10147275" cy="56093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广度优先遍历：</a:t>
            </a:r>
            <a:r>
              <a:rPr lang="zh-CN" altLang="en-US" sz="2000" dirty="0">
                <a:latin typeface="微软雅黑" panose="020B0503020204020204" pitchFamily="34" charset="-122"/>
                <a:ea typeface="微软雅黑" panose="020B0503020204020204" pitchFamily="34" charset="-122"/>
              </a:rPr>
              <a:t>按层从上至下、从左向右依次访问树中所有结点，也称作层序遍历 </a:t>
            </a:r>
            <a:endParaRPr lang="en-US" altLang="zh-CN" sz="2000" dirty="0">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8EA02D41-D88F-FDDB-140F-0F16757DD02E}"/>
              </a:ext>
            </a:extLst>
          </p:cNvPr>
          <p:cNvSpPr/>
          <p:nvPr/>
        </p:nvSpPr>
        <p:spPr>
          <a:xfrm>
            <a:off x="8679555" y="2459459"/>
            <a:ext cx="404917" cy="4049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solidFill>
                  <a:schemeClr val="bg1"/>
                </a:solidFill>
              </a:rPr>
              <a:t>r</a:t>
            </a:r>
            <a:endParaRPr kumimoji="1" lang="zh-CN" altLang="en-US" sz="2800" dirty="0">
              <a:solidFill>
                <a:schemeClr val="bg1"/>
              </a:solidFill>
            </a:endParaRPr>
          </a:p>
        </p:txBody>
      </p:sp>
      <p:sp>
        <p:nvSpPr>
          <p:cNvPr id="16" name="三角形 15">
            <a:extLst>
              <a:ext uri="{FF2B5EF4-FFF2-40B4-BE49-F238E27FC236}">
                <a16:creationId xmlns:a16="http://schemas.microsoft.com/office/drawing/2014/main" id="{249B6F9F-9394-E11D-8CB6-24A2AD598D24}"/>
              </a:ext>
            </a:extLst>
          </p:cNvPr>
          <p:cNvSpPr/>
          <p:nvPr/>
        </p:nvSpPr>
        <p:spPr>
          <a:xfrm>
            <a:off x="7985922" y="3141487"/>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L</a:t>
            </a:r>
            <a:endParaRPr kumimoji="1" lang="zh-CN" altLang="en-US" sz="2800" dirty="0"/>
          </a:p>
        </p:txBody>
      </p:sp>
      <p:sp>
        <p:nvSpPr>
          <p:cNvPr id="17" name="三角形 16">
            <a:extLst>
              <a:ext uri="{FF2B5EF4-FFF2-40B4-BE49-F238E27FC236}">
                <a16:creationId xmlns:a16="http://schemas.microsoft.com/office/drawing/2014/main" id="{E0264643-26A9-6C43-9CE9-CCDBA7D0D0CC}"/>
              </a:ext>
            </a:extLst>
          </p:cNvPr>
          <p:cNvSpPr/>
          <p:nvPr/>
        </p:nvSpPr>
        <p:spPr>
          <a:xfrm>
            <a:off x="9071772" y="3141487"/>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R</a:t>
            </a:r>
            <a:endParaRPr kumimoji="1" lang="zh-CN" altLang="en-US" sz="2800" dirty="0"/>
          </a:p>
        </p:txBody>
      </p:sp>
      <p:cxnSp>
        <p:nvCxnSpPr>
          <p:cNvPr id="19" name="直线连接符 18">
            <a:extLst>
              <a:ext uri="{FF2B5EF4-FFF2-40B4-BE49-F238E27FC236}">
                <a16:creationId xmlns:a16="http://schemas.microsoft.com/office/drawing/2014/main" id="{934C83DC-CE19-4132-C8CB-4C9ED1B79749}"/>
              </a:ext>
            </a:extLst>
          </p:cNvPr>
          <p:cNvCxnSpPr>
            <a:cxnSpLocks/>
            <a:stCxn id="15" idx="3"/>
            <a:endCxn id="16" idx="0"/>
          </p:cNvCxnSpPr>
          <p:nvPr/>
        </p:nvCxnSpPr>
        <p:spPr>
          <a:xfrm flipH="1">
            <a:off x="8392322" y="2805077"/>
            <a:ext cx="346532" cy="3364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373A870E-7582-B06B-3646-0C9B156BB6E4}"/>
              </a:ext>
            </a:extLst>
          </p:cNvPr>
          <p:cNvCxnSpPr>
            <a:cxnSpLocks/>
            <a:stCxn id="15" idx="5"/>
            <a:endCxn id="17" idx="0"/>
          </p:cNvCxnSpPr>
          <p:nvPr/>
        </p:nvCxnSpPr>
        <p:spPr>
          <a:xfrm>
            <a:off x="9025173" y="2805077"/>
            <a:ext cx="452999" cy="3364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3FBC65D-B709-C1E2-DDC0-4EA3BCB36BB0}"/>
              </a:ext>
            </a:extLst>
          </p:cNvPr>
          <p:cNvSpPr txBox="1"/>
          <p:nvPr/>
        </p:nvSpPr>
        <p:spPr>
          <a:xfrm>
            <a:off x="7674446" y="4335693"/>
            <a:ext cx="3154451" cy="1323439"/>
          </a:xfrm>
          <a:prstGeom prst="rect">
            <a:avLst/>
          </a:prstGeom>
          <a:noFill/>
        </p:spPr>
        <p:txBody>
          <a:bodyPr wrap="square" rtlCol="0">
            <a:spAutoFit/>
          </a:bodyPr>
          <a:lstStyle/>
          <a:p>
            <a:r>
              <a:rPr kumimoji="1" lang="en-US" altLang="zh-CN" sz="2000" dirty="0">
                <a:solidFill>
                  <a:srgbClr val="C00000"/>
                </a:solidFill>
                <a:latin typeface="Microsoft YaHei" panose="020B0503020204020204" pitchFamily="34" charset="-122"/>
                <a:ea typeface="Microsoft YaHei" panose="020B0503020204020204" pitchFamily="34" charset="-122"/>
              </a:rPr>
              <a:t>3</a:t>
            </a:r>
            <a:r>
              <a:rPr kumimoji="1" lang="zh-CN" altLang="en-US" sz="2000" dirty="0">
                <a:solidFill>
                  <a:srgbClr val="C00000"/>
                </a:solidFill>
                <a:latin typeface="Microsoft YaHei" panose="020B0503020204020204" pitchFamily="34" charset="-122"/>
                <a:ea typeface="Microsoft YaHei" panose="020B0503020204020204" pitchFamily="34" charset="-122"/>
              </a:rPr>
              <a:t>种深度优先遍历方案： </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(1)</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err="1">
                <a:solidFill>
                  <a:srgbClr val="C00000"/>
                </a:solidFill>
                <a:latin typeface="Microsoft YaHei" panose="020B0503020204020204" pitchFamily="34" charset="-122"/>
                <a:ea typeface="Microsoft YaHei" panose="020B0503020204020204" pitchFamily="34" charset="-122"/>
              </a:rPr>
              <a:t>rLR</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a:t>
            </a:r>
            <a:r>
              <a:rPr kumimoji="1" lang="zh-CN" altLang="en-US" sz="2000" dirty="0">
                <a:solidFill>
                  <a:srgbClr val="C00000"/>
                </a:solidFill>
                <a:latin typeface="Microsoft YaHei" panose="020B0503020204020204" pitchFamily="34" charset="-122"/>
                <a:ea typeface="Microsoft YaHei" panose="020B0503020204020204" pitchFamily="34" charset="-122"/>
              </a:rPr>
              <a:t>  前序</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(2)</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err="1">
                <a:solidFill>
                  <a:srgbClr val="C00000"/>
                </a:solidFill>
                <a:latin typeface="Microsoft YaHei" panose="020B0503020204020204" pitchFamily="34" charset="-122"/>
                <a:ea typeface="Microsoft YaHei" panose="020B0503020204020204" pitchFamily="34" charset="-122"/>
              </a:rPr>
              <a:t>LrR</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a:t>
            </a:r>
            <a:r>
              <a:rPr kumimoji="1" lang="zh-CN" altLang="en-US" sz="2000" dirty="0">
                <a:solidFill>
                  <a:srgbClr val="C00000"/>
                </a:solidFill>
                <a:latin typeface="Microsoft YaHei" panose="020B0503020204020204" pitchFamily="34" charset="-122"/>
                <a:ea typeface="Microsoft YaHei" panose="020B0503020204020204" pitchFamily="34" charset="-122"/>
              </a:rPr>
              <a:t>  中序</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(3)</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err="1">
                <a:solidFill>
                  <a:srgbClr val="C00000"/>
                </a:solidFill>
                <a:latin typeface="Microsoft YaHei" panose="020B0503020204020204" pitchFamily="34" charset="-122"/>
                <a:ea typeface="Microsoft YaHei" panose="020B0503020204020204" pitchFamily="34" charset="-122"/>
              </a:rPr>
              <a:t>LRr</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a:t>
            </a:r>
            <a:r>
              <a:rPr kumimoji="1" lang="zh-CN" altLang="en-US" sz="2000" dirty="0">
                <a:solidFill>
                  <a:srgbClr val="C00000"/>
                </a:solidFill>
                <a:latin typeface="Microsoft YaHei" panose="020B0503020204020204" pitchFamily="34" charset="-122"/>
                <a:ea typeface="Microsoft YaHei" panose="020B0503020204020204" pitchFamily="34" charset="-122"/>
              </a:rPr>
              <a:t>  后序</a:t>
            </a:r>
          </a:p>
        </p:txBody>
      </p:sp>
      <p:sp>
        <p:nvSpPr>
          <p:cNvPr id="28" name="任意多边形: 形状 17">
            <a:extLst>
              <a:ext uri="{FF2B5EF4-FFF2-40B4-BE49-F238E27FC236}">
                <a16:creationId xmlns:a16="http://schemas.microsoft.com/office/drawing/2014/main" id="{EDF9FA6C-9BAF-7D28-1F12-50CCB2C79EB9}"/>
              </a:ext>
            </a:extLst>
          </p:cNvPr>
          <p:cNvSpPr/>
          <p:nvPr/>
        </p:nvSpPr>
        <p:spPr>
          <a:xfrm rot="16200000">
            <a:off x="6895317" y="3904692"/>
            <a:ext cx="548958" cy="580877"/>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dirty="0"/>
          </a:p>
        </p:txBody>
      </p:sp>
      <p:sp>
        <p:nvSpPr>
          <p:cNvPr id="29" name="任意多边形: 形状 19">
            <a:extLst>
              <a:ext uri="{FF2B5EF4-FFF2-40B4-BE49-F238E27FC236}">
                <a16:creationId xmlns:a16="http://schemas.microsoft.com/office/drawing/2014/main" id="{D1B91637-7009-3A1C-CC53-2CFD83C5271A}"/>
              </a:ext>
            </a:extLst>
          </p:cNvPr>
          <p:cNvSpPr/>
          <p:nvPr/>
        </p:nvSpPr>
        <p:spPr>
          <a:xfrm>
            <a:off x="1363103" y="2459459"/>
            <a:ext cx="5243204" cy="3471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3000"/>
              </a:lnSpc>
              <a:spcBef>
                <a:spcPct val="0"/>
              </a:spcBef>
              <a:spcAft>
                <a:spcPts val="600"/>
              </a:spcAft>
            </a:pPr>
            <a:r>
              <a:rPr lang="zh-CN" altLang="en-US" sz="2400" b="1" dirty="0">
                <a:latin typeface="微软雅黑" panose="020B0503020204020204" pitchFamily="34" charset="-122"/>
                <a:ea typeface="微软雅黑" panose="020B0503020204020204" pitchFamily="34" charset="-122"/>
              </a:rPr>
              <a:t>深度优先遍历</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lnSpc>
                <a:spcPts val="3000"/>
              </a:lnSpc>
              <a:spcBef>
                <a:spcPct val="0"/>
              </a:spcBef>
              <a:spcAft>
                <a:spcPts val="600"/>
              </a:spcAft>
              <a:buAutoNum type="arabicParenBoth"/>
            </a:pPr>
            <a:r>
              <a:rPr lang="zh-CN" altLang="en-US" sz="2000" b="1" dirty="0">
                <a:latin typeface="Microsoft YaHei" panose="020B0503020204020204" pitchFamily="34" charset="-122"/>
                <a:ea typeface="Microsoft YaHei" panose="020B0503020204020204" pitchFamily="34" charset="-122"/>
                <a:sym typeface="Wingdings" pitchFamily="2" charset="2"/>
              </a:rPr>
              <a:t>递归思想</a:t>
            </a:r>
            <a:r>
              <a:rPr lang="zh-CN" altLang="en-US" sz="2000" dirty="0">
                <a:latin typeface="Microsoft YaHei" panose="020B0503020204020204" pitchFamily="34" charset="-122"/>
                <a:ea typeface="Microsoft YaHei" panose="020B0503020204020204" pitchFamily="34" charset="-122"/>
                <a:sym typeface="Wingdings" pitchFamily="2" charset="2"/>
              </a:rPr>
              <a:t>：对左子树</a:t>
            </a:r>
            <a:r>
              <a:rPr lang="en-US" altLang="zh-CN" sz="2000" dirty="0">
                <a:latin typeface="Microsoft YaHei" panose="020B0503020204020204" pitchFamily="34" charset="-122"/>
                <a:ea typeface="Microsoft YaHei" panose="020B0503020204020204" pitchFamily="34" charset="-122"/>
                <a:sym typeface="Wingdings" pitchFamily="2" charset="2"/>
              </a:rPr>
              <a:t>L</a:t>
            </a:r>
            <a:r>
              <a:rPr lang="zh-CN" altLang="en-US" sz="2000" dirty="0">
                <a:latin typeface="Microsoft YaHei" panose="020B0503020204020204" pitchFamily="34" charset="-122"/>
                <a:ea typeface="Microsoft YaHei" panose="020B0503020204020204" pitchFamily="34" charset="-122"/>
                <a:sym typeface="Wingdings" pitchFamily="2" charset="2"/>
              </a:rPr>
              <a:t>和右子树</a:t>
            </a:r>
            <a:r>
              <a:rPr lang="en-US" altLang="zh-CN" sz="2000" dirty="0">
                <a:latin typeface="Microsoft YaHei" panose="020B0503020204020204" pitchFamily="34" charset="-122"/>
                <a:ea typeface="Microsoft YaHei" panose="020B0503020204020204" pitchFamily="34" charset="-122"/>
                <a:sym typeface="Wingdings" pitchFamily="2" charset="2"/>
              </a:rPr>
              <a:t>R</a:t>
            </a:r>
            <a:r>
              <a:rPr lang="zh-CN" altLang="en-US" sz="2000" dirty="0">
                <a:latin typeface="Microsoft YaHei" panose="020B0503020204020204" pitchFamily="34" charset="-122"/>
                <a:ea typeface="Microsoft YaHei" panose="020B0503020204020204" pitchFamily="34" charset="-122"/>
                <a:sym typeface="Wingdings" pitchFamily="2" charset="2"/>
              </a:rPr>
              <a:t>按相同的方案进行遍历</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lnSpc>
                <a:spcPts val="3000"/>
              </a:lnSpc>
              <a:spcBef>
                <a:spcPct val="0"/>
              </a:spcBef>
              <a:spcAft>
                <a:spcPts val="600"/>
              </a:spcAft>
              <a:buFontTx/>
              <a:buAutoNum type="arabicParenBoth"/>
            </a:pPr>
            <a:r>
              <a:rPr lang="zh-CN" altLang="en-US" sz="2000" b="1" dirty="0">
                <a:latin typeface="Microsoft YaHei" panose="020B0503020204020204" pitchFamily="34" charset="-122"/>
                <a:ea typeface="Microsoft YaHei" panose="020B0503020204020204" pitchFamily="34" charset="-122"/>
                <a:sym typeface="Wingdings" pitchFamily="2" charset="2"/>
              </a:rPr>
              <a:t>深度原则</a:t>
            </a:r>
            <a:r>
              <a:rPr lang="zh-CN" altLang="en-US" sz="2000" dirty="0">
                <a:latin typeface="Microsoft YaHei" panose="020B0503020204020204" pitchFamily="34" charset="-122"/>
                <a:ea typeface="Microsoft YaHei" panose="020B0503020204020204" pitchFamily="34" charset="-122"/>
                <a:sym typeface="Wingdings" pitchFamily="2" charset="2"/>
              </a:rPr>
              <a:t>：独立处理各分支，即在访问完一个分支的所有结点后，才能开始遍历下一个分支</a:t>
            </a:r>
            <a:endParaRPr lang="en-US" altLang="zh-CN" sz="2000" dirty="0">
              <a:latin typeface="Microsoft YaHei" panose="020B0503020204020204" pitchFamily="34" charset="-122"/>
              <a:ea typeface="Microsoft YaHei" panose="020B0503020204020204" pitchFamily="34" charset="-122"/>
              <a:sym typeface="Wingdings" pitchFamily="2" charset="2"/>
            </a:endParaRPr>
          </a:p>
          <a:p>
            <a:pPr marL="457200" indent="-457200" defTabSz="1155700">
              <a:lnSpc>
                <a:spcPts val="3000"/>
              </a:lnSpc>
              <a:spcBef>
                <a:spcPct val="0"/>
              </a:spcBef>
              <a:spcAft>
                <a:spcPts val="600"/>
              </a:spcAft>
              <a:buFontTx/>
              <a:buAutoNum type="arabicParenBoth"/>
            </a:pPr>
            <a:r>
              <a:rPr lang="zh-CN" altLang="en-US" sz="2000" b="1" dirty="0">
                <a:latin typeface="Microsoft YaHei" panose="020B0503020204020204" pitchFamily="34" charset="-122"/>
                <a:ea typeface="Microsoft YaHei" panose="020B0503020204020204" pitchFamily="34" charset="-122"/>
                <a:sym typeface="Wingdings" pitchFamily="2" charset="2"/>
              </a:rPr>
              <a:t>限制子树的遍历顺序</a:t>
            </a:r>
            <a:r>
              <a:rPr lang="zh-CN" altLang="en-US" sz="2000" dirty="0">
                <a:latin typeface="Microsoft YaHei" panose="020B0503020204020204" pitchFamily="34" charset="-122"/>
                <a:ea typeface="Microsoft YaHei" panose="020B0503020204020204" pitchFamily="34" charset="-122"/>
                <a:sym typeface="Wingdings" pitchFamily="2" charset="2"/>
              </a:rPr>
              <a:t>：对子树的遍历始终按从左向右的顺序进行</a:t>
            </a:r>
            <a:endParaRPr lang="en-US" altLang="zh-CN" sz="2000" dirty="0">
              <a:latin typeface="Microsoft YaHei" panose="020B0503020204020204" pitchFamily="34" charset="-122"/>
              <a:ea typeface="Microsoft YaHei" panose="020B0503020204020204" pitchFamily="34" charset="-122"/>
              <a:sym typeface="Wingdings" pitchFamily="2" charset="2"/>
            </a:endParaRPr>
          </a:p>
        </p:txBody>
      </p:sp>
    </p:spTree>
    <p:extLst>
      <p:ext uri="{BB962C8B-B14F-4D97-AF65-F5344CB8AC3E}">
        <p14:creationId xmlns:p14="http://schemas.microsoft.com/office/powerpoint/2010/main" val="762706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5.4.2</a:t>
            </a:r>
            <a:r>
              <a:rPr lang="zh-CN" altLang="en-US" sz="2800" dirty="0"/>
              <a:t> 二叉树遍历的递归算法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3" name="任意多边形: 形状 19">
            <a:extLst>
              <a:ext uri="{FF2B5EF4-FFF2-40B4-BE49-F238E27FC236}">
                <a16:creationId xmlns:a16="http://schemas.microsoft.com/office/drawing/2014/main" id="{57988AE9-A6B8-48BE-1713-D28658DED14C}"/>
              </a:ext>
            </a:extLst>
          </p:cNvPr>
          <p:cNvSpPr/>
          <p:nvPr/>
        </p:nvSpPr>
        <p:spPr>
          <a:xfrm>
            <a:off x="1473225" y="3598231"/>
            <a:ext cx="2755875" cy="18416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前序遍历方案</a:t>
            </a:r>
            <a:endParaRPr lang="en-US" altLang="zh-CN" sz="20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访问根结点</a:t>
            </a:r>
            <a:r>
              <a:rPr lang="en-US" altLang="zh-CN" sz="2000" dirty="0">
                <a:latin typeface="微软雅黑" panose="020B0503020204020204" pitchFamily="34" charset="-122"/>
                <a:ea typeface="微软雅黑" panose="020B0503020204020204" pitchFamily="34" charset="-122"/>
                <a:sym typeface="Wingdings" pitchFamily="2" charset="2"/>
              </a:rPr>
              <a:t>r</a:t>
            </a: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前序遍历左子树</a:t>
            </a:r>
            <a:r>
              <a:rPr lang="en-US" altLang="zh-CN" sz="2000" dirty="0">
                <a:latin typeface="微软雅黑" panose="020B0503020204020204" pitchFamily="34" charset="-122"/>
                <a:ea typeface="微软雅黑" panose="020B0503020204020204" pitchFamily="34" charset="-122"/>
                <a:sym typeface="Wingdings" pitchFamily="2" charset="2"/>
              </a:rPr>
              <a:t>L</a:t>
            </a: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前序遍历右子树</a:t>
            </a:r>
            <a:r>
              <a:rPr lang="en-US" altLang="zh-CN" sz="2000" dirty="0">
                <a:latin typeface="微软雅黑" panose="020B0503020204020204" pitchFamily="34" charset="-122"/>
                <a:ea typeface="微软雅黑" panose="020B0503020204020204" pitchFamily="34" charset="-122"/>
                <a:sym typeface="Wingdings" pitchFamily="2" charset="2"/>
              </a:rPr>
              <a:t>R</a:t>
            </a:r>
            <a:endParaRPr lang="en-US" altLang="zh-CN" sz="2000" dirty="0">
              <a:latin typeface="Microsoft YaHei" panose="020B0503020204020204" pitchFamily="34" charset="-122"/>
              <a:ea typeface="Microsoft YaHei" panose="020B0503020204020204" pitchFamily="34" charset="-122"/>
              <a:sym typeface="Wingdings" pitchFamily="2" charset="2"/>
            </a:endParaRPr>
          </a:p>
        </p:txBody>
      </p:sp>
      <p:sp>
        <p:nvSpPr>
          <p:cNvPr id="15" name="椭圆 14">
            <a:extLst>
              <a:ext uri="{FF2B5EF4-FFF2-40B4-BE49-F238E27FC236}">
                <a16:creationId xmlns:a16="http://schemas.microsoft.com/office/drawing/2014/main" id="{8EA02D41-D88F-FDDB-140F-0F16757DD02E}"/>
              </a:ext>
            </a:extLst>
          </p:cNvPr>
          <p:cNvSpPr/>
          <p:nvPr/>
        </p:nvSpPr>
        <p:spPr>
          <a:xfrm>
            <a:off x="6142217" y="1299347"/>
            <a:ext cx="404917" cy="4049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solidFill>
                  <a:schemeClr val="bg1"/>
                </a:solidFill>
              </a:rPr>
              <a:t>r</a:t>
            </a:r>
            <a:endParaRPr kumimoji="1" lang="zh-CN" altLang="en-US" sz="2800" dirty="0">
              <a:solidFill>
                <a:schemeClr val="bg1"/>
              </a:solidFill>
            </a:endParaRPr>
          </a:p>
        </p:txBody>
      </p:sp>
      <p:sp>
        <p:nvSpPr>
          <p:cNvPr id="16" name="三角形 15">
            <a:extLst>
              <a:ext uri="{FF2B5EF4-FFF2-40B4-BE49-F238E27FC236}">
                <a16:creationId xmlns:a16="http://schemas.microsoft.com/office/drawing/2014/main" id="{249B6F9F-9394-E11D-8CB6-24A2AD598D24}"/>
              </a:ext>
            </a:extLst>
          </p:cNvPr>
          <p:cNvSpPr/>
          <p:nvPr/>
        </p:nvSpPr>
        <p:spPr>
          <a:xfrm>
            <a:off x="5448584" y="1981375"/>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L</a:t>
            </a:r>
            <a:endParaRPr kumimoji="1" lang="zh-CN" altLang="en-US" sz="2800" dirty="0"/>
          </a:p>
        </p:txBody>
      </p:sp>
      <p:sp>
        <p:nvSpPr>
          <p:cNvPr id="17" name="三角形 16">
            <a:extLst>
              <a:ext uri="{FF2B5EF4-FFF2-40B4-BE49-F238E27FC236}">
                <a16:creationId xmlns:a16="http://schemas.microsoft.com/office/drawing/2014/main" id="{E0264643-26A9-6C43-9CE9-CCDBA7D0D0CC}"/>
              </a:ext>
            </a:extLst>
          </p:cNvPr>
          <p:cNvSpPr/>
          <p:nvPr/>
        </p:nvSpPr>
        <p:spPr>
          <a:xfrm>
            <a:off x="6534434" y="1981375"/>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R</a:t>
            </a:r>
            <a:endParaRPr kumimoji="1" lang="zh-CN" altLang="en-US" sz="2800" dirty="0"/>
          </a:p>
        </p:txBody>
      </p:sp>
      <p:cxnSp>
        <p:nvCxnSpPr>
          <p:cNvPr id="19" name="直线连接符 18">
            <a:extLst>
              <a:ext uri="{FF2B5EF4-FFF2-40B4-BE49-F238E27FC236}">
                <a16:creationId xmlns:a16="http://schemas.microsoft.com/office/drawing/2014/main" id="{934C83DC-CE19-4132-C8CB-4C9ED1B79749}"/>
              </a:ext>
            </a:extLst>
          </p:cNvPr>
          <p:cNvCxnSpPr>
            <a:cxnSpLocks/>
            <a:stCxn id="15" idx="3"/>
            <a:endCxn id="16" idx="0"/>
          </p:cNvCxnSpPr>
          <p:nvPr/>
        </p:nvCxnSpPr>
        <p:spPr>
          <a:xfrm flipH="1">
            <a:off x="5854984" y="1644965"/>
            <a:ext cx="346532" cy="3364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373A870E-7582-B06B-3646-0C9B156BB6E4}"/>
              </a:ext>
            </a:extLst>
          </p:cNvPr>
          <p:cNvCxnSpPr>
            <a:cxnSpLocks/>
            <a:stCxn id="15" idx="5"/>
            <a:endCxn id="17" idx="0"/>
          </p:cNvCxnSpPr>
          <p:nvPr/>
        </p:nvCxnSpPr>
        <p:spPr>
          <a:xfrm>
            <a:off x="6487835" y="1644965"/>
            <a:ext cx="452999" cy="3364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任意多边形: 形状 19">
            <a:extLst>
              <a:ext uri="{FF2B5EF4-FFF2-40B4-BE49-F238E27FC236}">
                <a16:creationId xmlns:a16="http://schemas.microsoft.com/office/drawing/2014/main" id="{566D3F0A-92FE-B274-0C93-88840644BC09}"/>
              </a:ext>
            </a:extLst>
          </p:cNvPr>
          <p:cNvSpPr/>
          <p:nvPr/>
        </p:nvSpPr>
        <p:spPr>
          <a:xfrm>
            <a:off x="4650312" y="3598231"/>
            <a:ext cx="2755875" cy="18416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中序遍历方案</a:t>
            </a:r>
            <a:endParaRPr lang="en-US" altLang="zh-CN" sz="20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中序遍历左子树</a:t>
            </a:r>
            <a:r>
              <a:rPr lang="en-US" altLang="zh-CN" sz="2000" dirty="0">
                <a:latin typeface="微软雅黑" panose="020B0503020204020204" pitchFamily="34" charset="-122"/>
                <a:ea typeface="微软雅黑" panose="020B0503020204020204" pitchFamily="34" charset="-122"/>
                <a:sym typeface="Wingdings" pitchFamily="2" charset="2"/>
              </a:rPr>
              <a:t>L</a:t>
            </a: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访问根结点</a:t>
            </a:r>
            <a:r>
              <a:rPr lang="en-US" altLang="zh-CN" sz="2000" dirty="0">
                <a:latin typeface="微软雅黑" panose="020B0503020204020204" pitchFamily="34" charset="-122"/>
                <a:ea typeface="微软雅黑" panose="020B0503020204020204" pitchFamily="34" charset="-122"/>
                <a:sym typeface="Wingdings" pitchFamily="2" charset="2"/>
              </a:rPr>
              <a:t>r</a:t>
            </a: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中序遍历右子树</a:t>
            </a:r>
            <a:r>
              <a:rPr lang="en-US" altLang="zh-CN" sz="2000" dirty="0">
                <a:latin typeface="微软雅黑" panose="020B0503020204020204" pitchFamily="34" charset="-122"/>
                <a:ea typeface="微软雅黑" panose="020B0503020204020204" pitchFamily="34" charset="-122"/>
                <a:sym typeface="Wingdings" pitchFamily="2" charset="2"/>
              </a:rPr>
              <a:t>R</a:t>
            </a:r>
            <a:endParaRPr lang="en-US" altLang="zh-CN" sz="2000" dirty="0">
              <a:latin typeface="Microsoft YaHei" panose="020B0503020204020204" pitchFamily="34" charset="-122"/>
              <a:ea typeface="Microsoft YaHei" panose="020B0503020204020204" pitchFamily="34" charset="-122"/>
              <a:sym typeface="Wingdings" pitchFamily="2" charset="2"/>
            </a:endParaRPr>
          </a:p>
        </p:txBody>
      </p:sp>
      <p:sp>
        <p:nvSpPr>
          <p:cNvPr id="7" name="任意多边形: 形状 19">
            <a:extLst>
              <a:ext uri="{FF2B5EF4-FFF2-40B4-BE49-F238E27FC236}">
                <a16:creationId xmlns:a16="http://schemas.microsoft.com/office/drawing/2014/main" id="{59C65DD5-AE1A-5FEB-5E6C-3DD9C12B4AE5}"/>
              </a:ext>
            </a:extLst>
          </p:cNvPr>
          <p:cNvSpPr/>
          <p:nvPr/>
        </p:nvSpPr>
        <p:spPr>
          <a:xfrm>
            <a:off x="7827399" y="3598231"/>
            <a:ext cx="2755875" cy="18416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后序遍历方案</a:t>
            </a:r>
            <a:endParaRPr lang="en-US" altLang="zh-CN" sz="20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后序遍历左子树</a:t>
            </a:r>
            <a:r>
              <a:rPr lang="en-US" altLang="zh-CN" sz="2000" dirty="0">
                <a:latin typeface="微软雅黑" panose="020B0503020204020204" pitchFamily="34" charset="-122"/>
                <a:ea typeface="微软雅黑" panose="020B0503020204020204" pitchFamily="34" charset="-122"/>
                <a:sym typeface="Wingdings" pitchFamily="2" charset="2"/>
              </a:rPr>
              <a:t>L</a:t>
            </a: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后序遍历右子树</a:t>
            </a:r>
            <a:r>
              <a:rPr lang="en-US" altLang="zh-CN" sz="2000" dirty="0">
                <a:latin typeface="微软雅黑" panose="020B0503020204020204" pitchFamily="34" charset="-122"/>
                <a:ea typeface="微软雅黑" panose="020B0503020204020204" pitchFamily="34" charset="-122"/>
                <a:sym typeface="Wingdings" pitchFamily="2" charset="2"/>
              </a:rPr>
              <a:t>R</a:t>
            </a: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sym typeface="Wingdings" pitchFamily="2" charset="2"/>
              </a:rPr>
              <a:t>访问根结点</a:t>
            </a:r>
            <a:r>
              <a:rPr lang="en-US" altLang="zh-CN" sz="2000" dirty="0">
                <a:latin typeface="微软雅黑" panose="020B0503020204020204" pitchFamily="34" charset="-122"/>
                <a:ea typeface="微软雅黑" panose="020B0503020204020204" pitchFamily="34" charset="-122"/>
                <a:sym typeface="Wingdings" pitchFamily="2" charset="2"/>
              </a:rPr>
              <a:t>r</a:t>
            </a:r>
          </a:p>
        </p:txBody>
      </p:sp>
    </p:spTree>
    <p:extLst>
      <p:ext uri="{BB962C8B-B14F-4D97-AF65-F5344CB8AC3E}">
        <p14:creationId xmlns:p14="http://schemas.microsoft.com/office/powerpoint/2010/main" val="1327553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5.4.2</a:t>
            </a:r>
            <a:r>
              <a:rPr lang="zh-CN" altLang="en-US" sz="2800" dirty="0"/>
              <a:t> 二叉树遍历的递归算法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6" name="图片 5">
            <a:extLst>
              <a:ext uri="{FF2B5EF4-FFF2-40B4-BE49-F238E27FC236}">
                <a16:creationId xmlns:a16="http://schemas.microsoft.com/office/drawing/2014/main" id="{297534EF-0189-FAAB-BAD3-A295EEA6B4D1}"/>
              </a:ext>
            </a:extLst>
          </p:cNvPr>
          <p:cNvPicPr>
            <a:picLocks noChangeAspect="1"/>
          </p:cNvPicPr>
          <p:nvPr/>
        </p:nvPicPr>
        <p:blipFill>
          <a:blip r:embed="rId2"/>
          <a:stretch>
            <a:fillRect/>
          </a:stretch>
        </p:blipFill>
        <p:spPr>
          <a:xfrm>
            <a:off x="437382" y="1936750"/>
            <a:ext cx="4372640" cy="2984500"/>
          </a:xfrm>
          <a:prstGeom prst="rect">
            <a:avLst/>
          </a:prstGeom>
        </p:spPr>
      </p:pic>
      <p:sp>
        <p:nvSpPr>
          <p:cNvPr id="9" name="文本框 8">
            <a:extLst>
              <a:ext uri="{FF2B5EF4-FFF2-40B4-BE49-F238E27FC236}">
                <a16:creationId xmlns:a16="http://schemas.microsoft.com/office/drawing/2014/main" id="{4730EB65-9EC3-027B-D4EC-0E63185E55BD}"/>
              </a:ext>
            </a:extLst>
          </p:cNvPr>
          <p:cNvSpPr txBox="1"/>
          <p:nvPr/>
        </p:nvSpPr>
        <p:spPr>
          <a:xfrm>
            <a:off x="5229417" y="2561712"/>
            <a:ext cx="6096000" cy="283732"/>
          </a:xfrm>
          <a:prstGeom prst="rect">
            <a:avLst/>
          </a:prstGeom>
          <a:noFill/>
        </p:spPr>
        <p:txBody>
          <a:bodyPr wrap="square">
            <a:spAutoFit/>
          </a:bodyPr>
          <a:lstStyle/>
          <a:p>
            <a:pPr lvl="0">
              <a:lnSpc>
                <a:spcPts val="1200"/>
              </a:lnSpc>
            </a:pP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前序遍历：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&lt;A, B, D, H, I, E, J, C, F, K&gt;</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11" name="文本框 10">
            <a:extLst>
              <a:ext uri="{FF2B5EF4-FFF2-40B4-BE49-F238E27FC236}">
                <a16:creationId xmlns:a16="http://schemas.microsoft.com/office/drawing/2014/main" id="{8C054DD6-CAF3-4AB2-1709-02F6FED84A0E}"/>
              </a:ext>
            </a:extLst>
          </p:cNvPr>
          <p:cNvSpPr txBox="1"/>
          <p:nvPr/>
        </p:nvSpPr>
        <p:spPr>
          <a:xfrm>
            <a:off x="5229417" y="3240712"/>
            <a:ext cx="6096000" cy="283732"/>
          </a:xfrm>
          <a:prstGeom prst="rect">
            <a:avLst/>
          </a:prstGeom>
          <a:noFill/>
        </p:spPr>
        <p:txBody>
          <a:bodyPr wrap="square">
            <a:spAutoFit/>
          </a:bodyPr>
          <a:lstStyle/>
          <a:p>
            <a:pPr lvl="0">
              <a:lnSpc>
                <a:spcPts val="1200"/>
              </a:lnSpc>
            </a:pP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中序遍历：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&lt;H, D, I, B, E, J, A, F, K, C&gt;</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14" name="文本框 13">
            <a:extLst>
              <a:ext uri="{FF2B5EF4-FFF2-40B4-BE49-F238E27FC236}">
                <a16:creationId xmlns:a16="http://schemas.microsoft.com/office/drawing/2014/main" id="{8C23ED37-0C87-E6F3-8772-A9744F01C55E}"/>
              </a:ext>
            </a:extLst>
          </p:cNvPr>
          <p:cNvSpPr txBox="1"/>
          <p:nvPr/>
        </p:nvSpPr>
        <p:spPr>
          <a:xfrm>
            <a:off x="5257800" y="3935714"/>
            <a:ext cx="6096000" cy="283732"/>
          </a:xfrm>
          <a:prstGeom prst="rect">
            <a:avLst/>
          </a:prstGeom>
          <a:noFill/>
        </p:spPr>
        <p:txBody>
          <a:bodyPr wrap="square">
            <a:spAutoFit/>
          </a:bodyPr>
          <a:lstStyle/>
          <a:p>
            <a:pPr lvl="0">
              <a:lnSpc>
                <a:spcPts val="1200"/>
              </a:lnSpc>
            </a:pP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后序遍历：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&lt;H, I, D, J, E, B, K, F, C, A&gt;</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21" name="任意多边形: 形状 19">
            <a:extLst>
              <a:ext uri="{FF2B5EF4-FFF2-40B4-BE49-F238E27FC236}">
                <a16:creationId xmlns:a16="http://schemas.microsoft.com/office/drawing/2014/main" id="{C3F3E653-B395-A6AD-EB49-307A592C544C}"/>
              </a:ext>
            </a:extLst>
          </p:cNvPr>
          <p:cNvSpPr/>
          <p:nvPr/>
        </p:nvSpPr>
        <p:spPr>
          <a:xfrm>
            <a:off x="5229417" y="4614714"/>
            <a:ext cx="5876733" cy="162568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根结点</a:t>
            </a:r>
            <a:r>
              <a:rPr lang="zh-CN" altLang="en-US" sz="2000" b="1" kern="100" dirty="0">
                <a:latin typeface="Microsoft YaHei" panose="020B0503020204020204" pitchFamily="34" charset="-122"/>
                <a:ea typeface="Microsoft YaHei" panose="020B0503020204020204" pitchFamily="34" charset="-122"/>
                <a:cs typeface="Times New Roman" panose="02020603050405020304" pitchFamily="18" charset="0"/>
              </a:rPr>
              <a:t>位置：</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defTabSz="1155700">
              <a:spcBef>
                <a:spcPct val="0"/>
              </a:spcBef>
              <a:spcAft>
                <a:spcPct val="35000"/>
              </a:spcAft>
              <a:buFont typeface="Arial" panose="020B0604020202020204" pitchFamily="34" charset="0"/>
              <a:buChar char="•"/>
            </a:pPr>
            <a:r>
              <a:rPr lang="zh-CN" alt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前序遍历的最前</a:t>
            </a:r>
            <a:endParaRPr lang="en-US"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defTabSz="1155700">
              <a:spcBef>
                <a:spcPct val="0"/>
              </a:spcBef>
              <a:spcAft>
                <a:spcPct val="35000"/>
              </a:spcAft>
              <a:buFont typeface="Arial" panose="020B0604020202020204" pitchFamily="34" charset="0"/>
              <a:buChar char="•"/>
            </a:pPr>
            <a:r>
              <a:rPr lang="zh-CN" alt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后序遍历的最后</a:t>
            </a:r>
            <a:endParaRPr lang="en-US"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defTabSz="1155700">
              <a:spcBef>
                <a:spcPct val="0"/>
              </a:spcBef>
              <a:spcAft>
                <a:spcPct val="35000"/>
              </a:spcAft>
              <a:buFont typeface="Arial" panose="020B0604020202020204" pitchFamily="34" charset="0"/>
              <a:buChar char="•"/>
            </a:pPr>
            <a:r>
              <a:rPr lang="zh-CN" alt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中序遍历出现在左子树和右子树遍历结果之间</a:t>
            </a:r>
          </a:p>
        </p:txBody>
      </p:sp>
      <p:sp>
        <p:nvSpPr>
          <p:cNvPr id="23" name="文本框 22">
            <a:extLst>
              <a:ext uri="{FF2B5EF4-FFF2-40B4-BE49-F238E27FC236}">
                <a16:creationId xmlns:a16="http://schemas.microsoft.com/office/drawing/2014/main" id="{CC9650EB-7700-87B2-900D-385C0AE01A84}"/>
              </a:ext>
            </a:extLst>
          </p:cNvPr>
          <p:cNvSpPr txBox="1"/>
          <p:nvPr/>
        </p:nvSpPr>
        <p:spPr>
          <a:xfrm>
            <a:off x="3493462" y="1583976"/>
            <a:ext cx="4493538" cy="461665"/>
          </a:xfrm>
          <a:prstGeom prst="rect">
            <a:avLst/>
          </a:prstGeom>
          <a:noFill/>
        </p:spPr>
        <p:txBody>
          <a:bodyPr wrap="none" rtlCol="0">
            <a:spAutoFit/>
          </a:bodyPr>
          <a:lstStyle/>
          <a:p>
            <a:r>
              <a:rPr kumimoji="1" lang="zh-CN" altLang="en-US" sz="2400" dirty="0">
                <a:solidFill>
                  <a:srgbClr val="C00000"/>
                </a:solidFill>
                <a:latin typeface="Microsoft YaHei" panose="020B0503020204020204" pitchFamily="34" charset="-122"/>
                <a:ea typeface="Microsoft YaHei" panose="020B0503020204020204" pitchFamily="34" charset="-122"/>
              </a:rPr>
              <a:t>遍历二叉树并按序输出结点数据</a:t>
            </a:r>
          </a:p>
        </p:txBody>
      </p:sp>
    </p:spTree>
    <p:extLst>
      <p:ext uri="{BB962C8B-B14F-4D97-AF65-F5344CB8AC3E}">
        <p14:creationId xmlns:p14="http://schemas.microsoft.com/office/powerpoint/2010/main" val="2395389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递归算法</a:t>
            </a:r>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5" name="文本框 4">
            <a:extLst>
              <a:ext uri="{FF2B5EF4-FFF2-40B4-BE49-F238E27FC236}">
                <a16:creationId xmlns:a16="http://schemas.microsoft.com/office/drawing/2014/main" id="{EDE846D3-0FF8-F723-2BA5-B5BF68C112BF}"/>
              </a:ext>
            </a:extLst>
          </p:cNvPr>
          <p:cNvSpPr txBox="1"/>
          <p:nvPr/>
        </p:nvSpPr>
        <p:spPr>
          <a:xfrm>
            <a:off x="613453" y="1194160"/>
            <a:ext cx="5238356" cy="2523768"/>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算法</a:t>
            </a:r>
            <a:r>
              <a:rPr lang="en-US" altLang="zh-CN" sz="2000" b="1" dirty="0">
                <a:solidFill>
                  <a:schemeClr val="bg1"/>
                </a:solidFill>
                <a:latin typeface="Times New Roman" panose="02020603050405020304" pitchFamily="18" charset="0"/>
                <a:cs typeface="Times New Roman" panose="02020603050405020304" pitchFamily="18" charset="0"/>
              </a:rPr>
              <a:t>5-2</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前序遍历二叉树 </a:t>
            </a:r>
            <a:r>
              <a:rPr lang="en" altLang="zh-CN" dirty="0" err="1">
                <a:solidFill>
                  <a:schemeClr val="bg1"/>
                </a:solidFill>
                <a:latin typeface="Times New Roman" panose="02020603050405020304" pitchFamily="18" charset="0"/>
                <a:cs typeface="Times New Roman" panose="02020603050405020304" pitchFamily="18" charset="0"/>
              </a:rPr>
              <a:t>PreOrder</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100"/>
              </a:spcAft>
            </a:pPr>
            <a:endParaRPr lang="en" altLang="zh-CN" sz="24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if</a:t>
            </a:r>
            <a:r>
              <a:rPr lang="en"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 </a:t>
            </a:r>
            <a:r>
              <a:rPr lang="en" altLang="zh-CN" sz="2000" b="1" dirty="0">
                <a:solidFill>
                  <a:schemeClr val="bg1"/>
                </a:solidFill>
                <a:latin typeface="Times New Roman" panose="02020603050405020304" pitchFamily="18" charset="0"/>
                <a:cs typeface="Times New Roman" panose="02020603050405020304" pitchFamily="18" charset="0"/>
              </a:rPr>
              <a:t>then</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空树不做处理，直接返回</a:t>
            </a: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Visit(</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访问根结点</a:t>
            </a: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PreOrder</a:t>
            </a:r>
            <a:r>
              <a:rPr lang="en"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前序遍历左子树</a:t>
            </a: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PreOrder</a:t>
            </a:r>
            <a:r>
              <a:rPr lang="en"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前序遍历右子树</a:t>
            </a: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end</a:t>
            </a:r>
          </a:p>
        </p:txBody>
      </p:sp>
      <p:cxnSp>
        <p:nvCxnSpPr>
          <p:cNvPr id="7" name="直线连接符 6">
            <a:extLst>
              <a:ext uri="{FF2B5EF4-FFF2-40B4-BE49-F238E27FC236}">
                <a16:creationId xmlns:a16="http://schemas.microsoft.com/office/drawing/2014/main" id="{E74C9350-9492-45FD-AC26-D833D5F8907C}"/>
              </a:ext>
            </a:extLst>
          </p:cNvPr>
          <p:cNvCxnSpPr/>
          <p:nvPr/>
        </p:nvCxnSpPr>
        <p:spPr>
          <a:xfrm>
            <a:off x="613454" y="1676400"/>
            <a:ext cx="5238355"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8" name="文本框 7">
            <a:extLst>
              <a:ext uri="{FF2B5EF4-FFF2-40B4-BE49-F238E27FC236}">
                <a16:creationId xmlns:a16="http://schemas.microsoft.com/office/drawing/2014/main" id="{380A1A33-0CF2-D2D1-79C1-DED0BE6D1173}"/>
              </a:ext>
            </a:extLst>
          </p:cNvPr>
          <p:cNvSpPr txBox="1"/>
          <p:nvPr/>
        </p:nvSpPr>
        <p:spPr>
          <a:xfrm>
            <a:off x="6299200" y="1205900"/>
            <a:ext cx="5238356" cy="2400657"/>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算法</a:t>
            </a:r>
            <a:r>
              <a:rPr lang="en-US" altLang="zh-CN" sz="2000" b="1" dirty="0">
                <a:solidFill>
                  <a:schemeClr val="bg1"/>
                </a:solidFill>
                <a:latin typeface="Times New Roman" panose="02020603050405020304" pitchFamily="18" charset="0"/>
                <a:cs typeface="Times New Roman" panose="02020603050405020304" pitchFamily="18" charset="0"/>
              </a:rPr>
              <a:t>5-3</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中序遍历二叉树 </a:t>
            </a:r>
            <a:r>
              <a:rPr lang="en" altLang="zh-CN" sz="2000" dirty="0" err="1">
                <a:solidFill>
                  <a:schemeClr val="bg1"/>
                </a:solidFill>
                <a:latin typeface="Times New Roman" panose="02020603050405020304" pitchFamily="18" charset="0"/>
                <a:cs typeface="Times New Roman" panose="02020603050405020304" pitchFamily="18" charset="0"/>
              </a:rPr>
              <a:t>In</a:t>
            </a:r>
            <a:r>
              <a:rPr lang="en" altLang="zh-CN" dirty="0" err="1">
                <a:solidFill>
                  <a:schemeClr val="bg1"/>
                </a:solidFill>
                <a:latin typeface="Times New Roman" panose="02020603050405020304" pitchFamily="18" charset="0"/>
                <a:cs typeface="Times New Roman" panose="02020603050405020304" pitchFamily="18" charset="0"/>
              </a:rPr>
              <a:t>Order</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100"/>
              </a:spcAft>
            </a:pPr>
            <a:endParaRPr lang="en"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if</a:t>
            </a:r>
            <a:r>
              <a:rPr lang="en"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 </a:t>
            </a:r>
            <a:r>
              <a:rPr lang="en" altLang="zh-CN" sz="2000" b="1" dirty="0">
                <a:solidFill>
                  <a:schemeClr val="bg1"/>
                </a:solidFill>
                <a:latin typeface="Times New Roman" panose="02020603050405020304" pitchFamily="18" charset="0"/>
                <a:cs typeface="Times New Roman" panose="02020603050405020304" pitchFamily="18" charset="0"/>
              </a:rPr>
              <a:t>then</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err="1">
                <a:solidFill>
                  <a:schemeClr val="bg1"/>
                </a:solidFill>
                <a:latin typeface="Times New Roman" panose="02020603050405020304" pitchFamily="18" charset="0"/>
                <a:cs typeface="Times New Roman" panose="02020603050405020304" pitchFamily="18" charset="0"/>
              </a:rPr>
              <a:t>Inorder</a:t>
            </a:r>
            <a:r>
              <a:rPr lang="en-US"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中序遍历左子树</a:t>
            </a:r>
            <a:endParaRPr lang="en-US"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Visit(</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访问根结点</a:t>
            </a: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InOrder</a:t>
            </a:r>
            <a:r>
              <a:rPr lang="en"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中序遍历右子树</a:t>
            </a: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end</a:t>
            </a:r>
          </a:p>
        </p:txBody>
      </p:sp>
      <p:cxnSp>
        <p:nvCxnSpPr>
          <p:cNvPr id="9" name="直线连接符 8">
            <a:extLst>
              <a:ext uri="{FF2B5EF4-FFF2-40B4-BE49-F238E27FC236}">
                <a16:creationId xmlns:a16="http://schemas.microsoft.com/office/drawing/2014/main" id="{529A5856-599E-685E-323D-040EE7FFE708}"/>
              </a:ext>
            </a:extLst>
          </p:cNvPr>
          <p:cNvCxnSpPr/>
          <p:nvPr/>
        </p:nvCxnSpPr>
        <p:spPr>
          <a:xfrm>
            <a:off x="6299200" y="1676400"/>
            <a:ext cx="5238355"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0" name="文本框 9">
            <a:extLst>
              <a:ext uri="{FF2B5EF4-FFF2-40B4-BE49-F238E27FC236}">
                <a16:creationId xmlns:a16="http://schemas.microsoft.com/office/drawing/2014/main" id="{871354BE-3918-044B-EC4D-75C14698ABFF}"/>
              </a:ext>
            </a:extLst>
          </p:cNvPr>
          <p:cNvSpPr txBox="1"/>
          <p:nvPr/>
        </p:nvSpPr>
        <p:spPr>
          <a:xfrm>
            <a:off x="3489522" y="3916122"/>
            <a:ext cx="5238356" cy="2369880"/>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算法</a:t>
            </a:r>
            <a:r>
              <a:rPr lang="en-US" altLang="zh-CN" sz="2000" b="1" dirty="0">
                <a:solidFill>
                  <a:schemeClr val="bg1"/>
                </a:solidFill>
                <a:latin typeface="Times New Roman" panose="02020603050405020304" pitchFamily="18" charset="0"/>
                <a:cs typeface="Times New Roman" panose="02020603050405020304" pitchFamily="18" charset="0"/>
              </a:rPr>
              <a:t>5-4</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后序遍历二叉树 </a:t>
            </a:r>
            <a:r>
              <a:rPr lang="en" altLang="zh-CN" sz="2000" dirty="0" err="1">
                <a:solidFill>
                  <a:schemeClr val="bg1"/>
                </a:solidFill>
                <a:latin typeface="Times New Roman" panose="02020603050405020304" pitchFamily="18" charset="0"/>
                <a:cs typeface="Times New Roman" panose="02020603050405020304" pitchFamily="18" charset="0"/>
              </a:rPr>
              <a:t>Post</a:t>
            </a:r>
            <a:r>
              <a:rPr lang="en" altLang="zh-CN" dirty="0" err="1">
                <a:solidFill>
                  <a:schemeClr val="bg1"/>
                </a:solidFill>
                <a:latin typeface="Times New Roman" panose="02020603050405020304" pitchFamily="18" charset="0"/>
                <a:cs typeface="Times New Roman" panose="02020603050405020304" pitchFamily="18" charset="0"/>
              </a:rPr>
              <a:t>Order</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100"/>
              </a:spcAft>
            </a:pPr>
            <a:endParaRPr lang="en" altLang="zh-CN"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if</a:t>
            </a:r>
            <a:r>
              <a:rPr lang="en" altLang="zh-CN" sz="2000" dirty="0">
                <a:solidFill>
                  <a:schemeClr val="bg1"/>
                </a:solidFill>
                <a:latin typeface="Times New Roman" panose="02020603050405020304" pitchFamily="18" charset="0"/>
                <a:cs typeface="Times New Roman" panose="02020603050405020304" pitchFamily="18" charset="0"/>
              </a:rPr>
              <a:t> 𝑡𝑟𝑒𝑒</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 </a:t>
            </a:r>
            <a:r>
              <a:rPr lang="en" altLang="zh-CN" sz="2000" b="1" dirty="0">
                <a:solidFill>
                  <a:schemeClr val="bg1"/>
                </a:solidFill>
                <a:latin typeface="Times New Roman" panose="02020603050405020304" pitchFamily="18" charset="0"/>
                <a:cs typeface="Times New Roman" panose="02020603050405020304" pitchFamily="18" charset="0"/>
              </a:rPr>
              <a:t>then</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err="1">
                <a:solidFill>
                  <a:schemeClr val="bg1"/>
                </a:solidFill>
                <a:latin typeface="Times New Roman" panose="02020603050405020304" pitchFamily="18" charset="0"/>
                <a:cs typeface="Times New Roman" panose="02020603050405020304" pitchFamily="18" charset="0"/>
              </a:rPr>
              <a:t>Postorder</a:t>
            </a:r>
            <a:r>
              <a:rPr lang="en-US"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后序遍历左子树</a:t>
            </a:r>
            <a:endParaRPr lang="en-US"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PostOrder</a:t>
            </a:r>
            <a:r>
              <a:rPr lang="en"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后序遍历右子树</a:t>
            </a:r>
            <a:endParaRPr lang="en-US"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Visit(</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访问根结点</a:t>
            </a: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end</a:t>
            </a:r>
          </a:p>
        </p:txBody>
      </p:sp>
      <p:cxnSp>
        <p:nvCxnSpPr>
          <p:cNvPr id="11" name="直线连接符 10">
            <a:extLst>
              <a:ext uri="{FF2B5EF4-FFF2-40B4-BE49-F238E27FC236}">
                <a16:creationId xmlns:a16="http://schemas.microsoft.com/office/drawing/2014/main" id="{3B9C08AD-7369-FDA0-F43A-B06ECB98EE2B}"/>
              </a:ext>
            </a:extLst>
          </p:cNvPr>
          <p:cNvCxnSpPr/>
          <p:nvPr/>
        </p:nvCxnSpPr>
        <p:spPr>
          <a:xfrm>
            <a:off x="3489522" y="4392508"/>
            <a:ext cx="5238355"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8128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后序遍历递归算法的应用</a:t>
            </a:r>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640111" y="1450253"/>
            <a:ext cx="7089578" cy="4034438"/>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400" b="1" dirty="0">
                <a:solidFill>
                  <a:schemeClr val="bg1"/>
                </a:solidFill>
                <a:latin typeface="Times New Roman" panose="02020603050405020304" pitchFamily="18" charset="0"/>
                <a:cs typeface="Times New Roman" panose="02020603050405020304" pitchFamily="18" charset="0"/>
              </a:rPr>
              <a:t>算法</a:t>
            </a:r>
            <a:r>
              <a:rPr lang="en-US" altLang="zh-CN" sz="2400" b="1" dirty="0">
                <a:solidFill>
                  <a:schemeClr val="bg1"/>
                </a:solidFill>
                <a:latin typeface="Times New Roman" panose="02020603050405020304" pitchFamily="18" charset="0"/>
                <a:cs typeface="Times New Roman" panose="02020603050405020304" pitchFamily="18" charset="0"/>
              </a:rPr>
              <a:t>5-5</a:t>
            </a:r>
            <a:r>
              <a:rPr lang="en-US"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latin typeface="Times New Roman" panose="02020603050405020304" pitchFamily="18" charset="0"/>
                <a:cs typeface="Times New Roman" panose="02020603050405020304" pitchFamily="18" charset="0"/>
              </a:rPr>
              <a:t>计算二叉树高度 </a:t>
            </a:r>
            <a:r>
              <a:rPr lang="en-US" altLang="zh-CN" sz="2400" dirty="0">
                <a:solidFill>
                  <a:schemeClr val="bg1"/>
                </a:solidFill>
                <a:latin typeface="Times New Roman" panose="02020603050405020304" pitchFamily="18" charset="0"/>
                <a:cs typeface="Times New Roman" panose="02020603050405020304" pitchFamily="18" charset="0"/>
              </a:rPr>
              <a:t>Height</a:t>
            </a:r>
            <a:r>
              <a:rPr lang="en" altLang="zh-CN" sz="2400" dirty="0">
                <a:solidFill>
                  <a:schemeClr val="bg1"/>
                </a:solidFill>
                <a:latin typeface="Times New Roman" panose="02020603050405020304" pitchFamily="18" charset="0"/>
                <a:cs typeface="Times New Roman" panose="02020603050405020304" pitchFamily="18" charset="0"/>
              </a:rPr>
              <a:t>(</a:t>
            </a:r>
            <a:r>
              <a:rPr lang="en" altLang="zh-CN" sz="2400" i="1" dirty="0">
                <a:solidFill>
                  <a:schemeClr val="bg1"/>
                </a:solidFill>
                <a:latin typeface="Times New Roman" panose="02020603050405020304" pitchFamily="18" charset="0"/>
                <a:cs typeface="Times New Roman" panose="02020603050405020304" pitchFamily="18" charset="0"/>
              </a:rPr>
              <a:t>tree</a:t>
            </a:r>
            <a:r>
              <a:rPr lang="en" altLang="zh-CN" sz="2400"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100"/>
              </a:spcAft>
            </a:pPr>
            <a:r>
              <a:rPr lang="zh-CN" altLang="en-US" sz="2400" b="1" dirty="0">
                <a:solidFill>
                  <a:schemeClr val="bg1"/>
                </a:solidFill>
                <a:latin typeface="Times New Roman" panose="02020603050405020304" pitchFamily="18" charset="0"/>
                <a:cs typeface="Times New Roman" panose="02020603050405020304" pitchFamily="18" charset="0"/>
              </a:rPr>
              <a:t>输入</a:t>
            </a:r>
            <a:r>
              <a:rPr lang="zh-CN" altLang="en-US" sz="2400" dirty="0">
                <a:solidFill>
                  <a:schemeClr val="bg1"/>
                </a:solidFill>
                <a:latin typeface="Times New Roman" panose="02020603050405020304" pitchFamily="18" charset="0"/>
                <a:cs typeface="Times New Roman" panose="02020603050405020304" pitchFamily="18" charset="0"/>
              </a:rPr>
              <a:t>：二叉树</a:t>
            </a:r>
            <a:r>
              <a:rPr lang="en" altLang="zh-CN" sz="2400" i="1" dirty="0">
                <a:solidFill>
                  <a:schemeClr val="bg1"/>
                </a:solidFill>
                <a:latin typeface="Times New Roman" panose="02020603050405020304" pitchFamily="18" charset="0"/>
                <a:cs typeface="Times New Roman" panose="02020603050405020304" pitchFamily="18" charset="0"/>
              </a:rPr>
              <a:t>tree</a:t>
            </a:r>
          </a:p>
          <a:p>
            <a:pPr>
              <a:spcBef>
                <a:spcPts val="100"/>
              </a:spcBef>
              <a:spcAft>
                <a:spcPts val="1000"/>
              </a:spcAft>
            </a:pPr>
            <a:r>
              <a:rPr lang="zh-CN" altLang="en-US" sz="2400" b="1" dirty="0">
                <a:solidFill>
                  <a:schemeClr val="bg1"/>
                </a:solidFill>
                <a:latin typeface="Times New Roman" panose="02020603050405020304" pitchFamily="18" charset="0"/>
                <a:cs typeface="Times New Roman" panose="02020603050405020304" pitchFamily="18" charset="0"/>
              </a:rPr>
              <a:t>输出</a:t>
            </a:r>
            <a:r>
              <a:rPr lang="zh-CN" altLang="en-US" sz="2400" dirty="0">
                <a:solidFill>
                  <a:schemeClr val="bg1"/>
                </a:solidFill>
                <a:latin typeface="Times New Roman" panose="02020603050405020304" pitchFamily="18" charset="0"/>
                <a:cs typeface="Times New Roman" panose="02020603050405020304" pitchFamily="18" charset="0"/>
              </a:rPr>
              <a:t>：二叉树的高度值</a:t>
            </a: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if </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a:t>
            </a:r>
            <a:r>
              <a:rPr lang="en" altLang="zh-CN" sz="2000" b="1" dirty="0">
                <a:solidFill>
                  <a:schemeClr val="bg1"/>
                </a:solidFill>
                <a:latin typeface="Times New Roman" panose="02020603050405020304" pitchFamily="18" charset="0"/>
                <a:cs typeface="Times New Roman" panose="02020603050405020304" pitchFamily="18" charset="0"/>
              </a:rPr>
              <a:t> then  //</a:t>
            </a:r>
            <a:r>
              <a:rPr lang="zh-CN" altLang="en-US" sz="2000" b="1" dirty="0">
                <a:solidFill>
                  <a:schemeClr val="bg1"/>
                </a:solidFill>
                <a:latin typeface="Times New Roman" panose="02020603050405020304" pitchFamily="18" charset="0"/>
                <a:cs typeface="Times New Roman" panose="02020603050405020304" pitchFamily="18" charset="0"/>
              </a:rPr>
              <a:t>空树</a:t>
            </a:r>
          </a:p>
          <a:p>
            <a:pPr>
              <a:spcBef>
                <a:spcPts val="100"/>
              </a:spcBef>
              <a:spcAft>
                <a:spcPts val="1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return </a:t>
            </a:r>
            <a:r>
              <a:rPr lang="en" altLang="zh-CN" sz="2000" dirty="0">
                <a:solidFill>
                  <a:schemeClr val="bg1"/>
                </a:solidFill>
                <a:latin typeface="Times New Roman" panose="02020603050405020304" pitchFamily="18" charset="0"/>
                <a:cs typeface="Times New Roman" panose="02020603050405020304" pitchFamily="18" charset="0"/>
              </a:rPr>
              <a:t>0</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空树的高度为</a:t>
            </a:r>
            <a:r>
              <a:rPr lang="en-US" altLang="zh-CN" sz="2000" b="1" dirty="0">
                <a:solidFill>
                  <a:schemeClr val="bg1"/>
                </a:solidFill>
                <a:latin typeface="Times New Roman" panose="02020603050405020304" pitchFamily="18" charset="0"/>
                <a:cs typeface="Times New Roman" panose="02020603050405020304" pitchFamily="18" charset="0"/>
              </a:rPr>
              <a:t>0</a:t>
            </a: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else</a:t>
            </a: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h_left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Height(</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遍历左子树，求子树的高度</a:t>
            </a:r>
          </a:p>
          <a:p>
            <a:pPr>
              <a:spcBef>
                <a:spcPts val="100"/>
              </a:spcBef>
              <a:spcAft>
                <a:spcPts val="1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h_right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Height(</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遍历右子树，求子树的高度</a:t>
            </a:r>
          </a:p>
          <a:p>
            <a:pPr>
              <a:spcBef>
                <a:spcPts val="100"/>
              </a:spcBef>
              <a:spcAft>
                <a:spcPts val="1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return </a:t>
            </a:r>
            <a:r>
              <a:rPr lang="en" altLang="zh-CN" sz="2000" dirty="0">
                <a:solidFill>
                  <a:schemeClr val="bg1"/>
                </a:solidFill>
                <a:latin typeface="Times New Roman" panose="02020603050405020304" pitchFamily="18" charset="0"/>
                <a:cs typeface="Times New Roman" panose="02020603050405020304" pitchFamily="18" charset="0"/>
              </a:rPr>
              <a:t>Max</a:t>
            </a:r>
            <a:r>
              <a:rPr lang="en" altLang="zh-CN" sz="2000" b="1" dirty="0">
                <a:solidFill>
                  <a:schemeClr val="bg1"/>
                </a:solidFill>
                <a:latin typeface="Times New Roman" panose="02020603050405020304" pitchFamily="18" charset="0"/>
                <a:cs typeface="Times New Roman" panose="02020603050405020304" pitchFamily="18" charset="0"/>
              </a:rPr>
              <a:t>(</a:t>
            </a:r>
            <a:r>
              <a:rPr lang="en" altLang="zh-CN" sz="2000" i="1" dirty="0" err="1">
                <a:solidFill>
                  <a:schemeClr val="bg1"/>
                </a:solidFill>
                <a:latin typeface="Times New Roman" panose="02020603050405020304" pitchFamily="18" charset="0"/>
                <a:cs typeface="Times New Roman" panose="02020603050405020304" pitchFamily="18" charset="0"/>
              </a:rPr>
              <a:t>h_left</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h_right</a:t>
            </a:r>
            <a:r>
              <a:rPr lang="en" altLang="zh-CN" sz="2000" b="1" dirty="0">
                <a:solidFill>
                  <a:schemeClr val="bg1"/>
                </a:solidFill>
                <a:latin typeface="Times New Roman" panose="02020603050405020304" pitchFamily="18" charset="0"/>
                <a:cs typeface="Times New Roman" panose="02020603050405020304" pitchFamily="18" charset="0"/>
              </a:rPr>
              <a:t>) + 1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树的高度等于左右子树高度</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 的较大值加</a:t>
            </a:r>
            <a:r>
              <a:rPr lang="en-US" altLang="zh-CN" sz="2000" b="1" dirty="0">
                <a:solidFill>
                  <a:schemeClr val="bg1"/>
                </a:solidFill>
                <a:latin typeface="Times New Roman" panose="02020603050405020304" pitchFamily="18" charset="0"/>
                <a:cs typeface="Times New Roman" panose="02020603050405020304" pitchFamily="18" charset="0"/>
              </a:rPr>
              <a:t>1</a:t>
            </a:r>
          </a:p>
          <a:p>
            <a:pPr>
              <a:spcBef>
                <a:spcPts val="100"/>
              </a:spcBef>
              <a:spcAft>
                <a:spcPts val="100"/>
              </a:spcAft>
            </a:pPr>
            <a:r>
              <a:rPr lang="en" altLang="zh-CN" sz="2000" b="1" dirty="0">
                <a:solidFill>
                  <a:schemeClr val="bg1"/>
                </a:solidFill>
                <a:latin typeface="Times New Roman" panose="02020603050405020304" pitchFamily="18" charset="0"/>
                <a:cs typeface="Times New Roman" panose="02020603050405020304" pitchFamily="18" charset="0"/>
              </a:rPr>
              <a:t>end</a:t>
            </a:r>
          </a:p>
        </p:txBody>
      </p:sp>
      <p:cxnSp>
        <p:nvCxnSpPr>
          <p:cNvPr id="11" name="直线连接符 10">
            <a:extLst>
              <a:ext uri="{FF2B5EF4-FFF2-40B4-BE49-F238E27FC236}">
                <a16:creationId xmlns:a16="http://schemas.microsoft.com/office/drawing/2014/main" id="{3B9C08AD-7369-FDA0-F43A-B06ECB98EE2B}"/>
              </a:ext>
            </a:extLst>
          </p:cNvPr>
          <p:cNvCxnSpPr>
            <a:cxnSpLocks/>
          </p:cNvCxnSpPr>
          <p:nvPr/>
        </p:nvCxnSpPr>
        <p:spPr>
          <a:xfrm>
            <a:off x="2640111" y="2713079"/>
            <a:ext cx="7089578"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 name="直线连接符 2">
            <a:extLst>
              <a:ext uri="{FF2B5EF4-FFF2-40B4-BE49-F238E27FC236}">
                <a16:creationId xmlns:a16="http://schemas.microsoft.com/office/drawing/2014/main" id="{83E1E183-B570-8ABE-8C18-748205074362}"/>
              </a:ext>
            </a:extLst>
          </p:cNvPr>
          <p:cNvCxnSpPr>
            <a:cxnSpLocks/>
          </p:cNvCxnSpPr>
          <p:nvPr/>
        </p:nvCxnSpPr>
        <p:spPr>
          <a:xfrm>
            <a:off x="2640111" y="1887579"/>
            <a:ext cx="7089578"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9166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a:extLst>
              <a:ext uri="{FF2B5EF4-FFF2-40B4-BE49-F238E27FC236}">
                <a16:creationId xmlns:a16="http://schemas.microsoft.com/office/drawing/2014/main" id="{D547CF15-DAC5-093E-4853-DEEB384E21A0}"/>
              </a:ext>
            </a:extLst>
          </p:cNvPr>
          <p:cNvSpPr txBox="1">
            <a:spLocks/>
          </p:cNvSpPr>
          <p:nvPr/>
        </p:nvSpPr>
        <p:spPr>
          <a:xfrm>
            <a:off x="568337" y="1377651"/>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算术表达式</a:t>
            </a:r>
            <a:r>
              <a:rPr lang="zh-CN" altLang="en-US" sz="2400" dirty="0"/>
              <a:t>：</a:t>
            </a:r>
            <a:r>
              <a:rPr lang="zh-CN" altLang="zh-CN"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由常数、运算符和括号组成</a:t>
            </a:r>
            <a:r>
              <a:rPr lang="zh-CN" altLang="en-US"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，有前缀、中缀、后缀三种表示法</a:t>
            </a:r>
            <a:r>
              <a:rPr lang="zh-CN" altLang="zh-CN" sz="2800" dirty="0">
                <a:effectLst/>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7" name="文本框 6">
            <a:extLst>
              <a:ext uri="{FF2B5EF4-FFF2-40B4-BE49-F238E27FC236}">
                <a16:creationId xmlns:a16="http://schemas.microsoft.com/office/drawing/2014/main" id="{B5DAD5FD-9B4F-D41A-F47F-1D3E5401E2DD}"/>
              </a:ext>
            </a:extLst>
          </p:cNvPr>
          <p:cNvSpPr txBox="1"/>
          <p:nvPr/>
        </p:nvSpPr>
        <p:spPr>
          <a:xfrm>
            <a:off x="1752600" y="1994462"/>
            <a:ext cx="4947188"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中缀表示法：</a:t>
            </a:r>
            <a:r>
              <a:rPr lang="en-US" altLang="zh-CN" sz="2000" dirty="0">
                <a:solidFill>
                  <a:srgbClr val="333333"/>
                </a:solidFill>
                <a:effectLst/>
                <a:latin typeface="Times New Roman" panose="02020603050405020304" pitchFamily="18" charset="0"/>
                <a:ea typeface="宋体" panose="02010600030101010101" pitchFamily="2" charset="-122"/>
              </a:rPr>
              <a:t>9</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(6</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3</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2)</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(8</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(5</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3))</a:t>
            </a:r>
            <a:r>
              <a:rPr lang="zh-CN" altLang="zh-CN" sz="2000" dirty="0">
                <a:effectLst/>
              </a:rPr>
              <a:t> </a:t>
            </a:r>
            <a:endParaRPr kumimoji="1" lang="zh-CN" altLang="en-US" sz="2000" dirty="0"/>
          </a:p>
        </p:txBody>
      </p:sp>
      <p:sp>
        <p:nvSpPr>
          <p:cNvPr id="8" name="文本框 7">
            <a:extLst>
              <a:ext uri="{FF2B5EF4-FFF2-40B4-BE49-F238E27FC236}">
                <a16:creationId xmlns:a16="http://schemas.microsoft.com/office/drawing/2014/main" id="{6CFF49FF-460A-9414-C21C-508E54D1F3E4}"/>
              </a:ext>
            </a:extLst>
          </p:cNvPr>
          <p:cNvSpPr txBox="1"/>
          <p:nvPr/>
        </p:nvSpPr>
        <p:spPr>
          <a:xfrm>
            <a:off x="1752600" y="2378203"/>
            <a:ext cx="4570410" cy="707886"/>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dirty="0"/>
              <a:t>前缀表示法：</a:t>
            </a:r>
            <a:r>
              <a:rPr lang="en-US" altLang="zh-CN" sz="18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+ 9 / + 6 * 3 2 / 8 - 5 3</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indent="-342900">
              <a:buFont typeface="Arial" panose="020B0604020202020204" pitchFamily="34" charset="0"/>
              <a:buChar char="•"/>
            </a:pPr>
            <a:r>
              <a:rPr kumimoji="1" lang="zh-CN" altLang="en-US" sz="2000" dirty="0"/>
              <a:t>后缀表示法：</a:t>
            </a:r>
            <a:r>
              <a:rPr lang="en-US" altLang="zh-CN" sz="18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9 6 3 2 * + 8 5 3 - / /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0" name="内容占位符 4">
            <a:extLst>
              <a:ext uri="{FF2B5EF4-FFF2-40B4-BE49-F238E27FC236}">
                <a16:creationId xmlns:a16="http://schemas.microsoft.com/office/drawing/2014/main" id="{05FAD991-6418-8EE1-2A82-2CB528164416}"/>
              </a:ext>
            </a:extLst>
          </p:cNvPr>
          <p:cNvSpPr txBox="1">
            <a:spLocks/>
          </p:cNvSpPr>
          <p:nvPr/>
        </p:nvSpPr>
        <p:spPr>
          <a:xfrm>
            <a:off x="584225" y="3217428"/>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表达式树</a:t>
            </a:r>
            <a:r>
              <a:rPr lang="zh-CN" altLang="en-US" sz="2400" dirty="0"/>
              <a:t>：</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表示算术表达式（非线性）逻辑结构的二叉树</a:t>
            </a:r>
            <a:r>
              <a:rPr lang="zh-CN" altLang="zh-CN" sz="2800" dirty="0">
                <a:effectLst/>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12" name="任意多边形: 形状 13">
            <a:extLst>
              <a:ext uri="{FF2B5EF4-FFF2-40B4-BE49-F238E27FC236}">
                <a16:creationId xmlns:a16="http://schemas.microsoft.com/office/drawing/2014/main" id="{F521A436-7F56-4F53-3CAD-23E8AEA4BBD2}"/>
              </a:ext>
            </a:extLst>
          </p:cNvPr>
          <p:cNvSpPr/>
          <p:nvPr/>
        </p:nvSpPr>
        <p:spPr>
          <a:xfrm>
            <a:off x="1506609" y="4152449"/>
            <a:ext cx="3759777" cy="21230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中缀表达式的递归定义</a:t>
            </a:r>
            <a:endParaRPr lang="zh-CN"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单个常数是表达式</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若</a:t>
            </a:r>
            <a:r>
              <a:rPr lang="en-US" altLang="zh-CN" sz="2000" dirty="0">
                <a:latin typeface="微软雅黑" panose="020B0503020204020204" pitchFamily="34" charset="-122"/>
                <a:ea typeface="微软雅黑" panose="020B0503020204020204" pitchFamily="34" charset="-122"/>
              </a:rPr>
              <a:t>exp1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exp2</a:t>
            </a:r>
            <a:r>
              <a:rPr lang="zh-CN" altLang="en-US" sz="2000" dirty="0">
                <a:latin typeface="微软雅黑" panose="020B0503020204020204" pitchFamily="34" charset="-122"/>
                <a:ea typeface="微软雅黑" panose="020B0503020204020204" pitchFamily="34" charset="-122"/>
              </a:rPr>
              <a:t>是表达式，则 </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(exp1)</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op</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(exp2)</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也是表达式  </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(op</a:t>
            </a:r>
            <a:r>
              <a:rPr lang="zh-CN" altLang="en-US" sz="2000" dirty="0">
                <a:solidFill>
                  <a:schemeClr val="bg1"/>
                </a:solidFill>
                <a:latin typeface="微软雅黑" panose="020B0503020204020204" pitchFamily="34" charset="-122"/>
                <a:ea typeface="微软雅黑" panose="020B0503020204020204" pitchFamily="34" charset="-122"/>
              </a:rPr>
              <a:t>表示运算符</a:t>
            </a:r>
            <a:r>
              <a:rPr lang="en-US" altLang="zh-CN" sz="2000" dirty="0">
                <a:solidFill>
                  <a:schemeClr val="bg1"/>
                </a:solidFill>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13" name="任意多边形: 形状 13">
            <a:extLst>
              <a:ext uri="{FF2B5EF4-FFF2-40B4-BE49-F238E27FC236}">
                <a16:creationId xmlns:a16="http://schemas.microsoft.com/office/drawing/2014/main" id="{9C813B55-7BAB-B79B-594D-912CE2D2F0FD}"/>
              </a:ext>
            </a:extLst>
          </p:cNvPr>
          <p:cNvSpPr/>
          <p:nvPr/>
        </p:nvSpPr>
        <p:spPr>
          <a:xfrm>
            <a:off x="6553166" y="3942975"/>
            <a:ext cx="5402974" cy="2510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表达式树</a:t>
            </a:r>
            <a:endParaRPr lang="zh-CN"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单个常数用单根树表示</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若表达式包含多个常数及运算符，将表达式分解成</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a:t>
            </a:r>
            <a:r>
              <a:rPr lang="en-US" altLang="zh-CN" sz="2000" dirty="0" err="1">
                <a:solidFill>
                  <a:schemeClr val="accent4">
                    <a:lumMod val="20000"/>
                    <a:lumOff val="80000"/>
                  </a:schemeClr>
                </a:solidFill>
                <a:latin typeface="微软雅黑" panose="020B0503020204020204" pitchFamily="34" charset="-122"/>
                <a:ea typeface="微软雅黑" panose="020B0503020204020204" pitchFamily="34" charset="-122"/>
              </a:rPr>
              <a:t>expr_left</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 op (</a:t>
            </a:r>
            <a:r>
              <a:rPr lang="en-US" altLang="zh-CN" sz="2000" dirty="0" err="1">
                <a:solidFill>
                  <a:schemeClr val="accent4">
                    <a:lumMod val="20000"/>
                    <a:lumOff val="80000"/>
                  </a:schemeClr>
                </a:solidFill>
                <a:latin typeface="微软雅黑" panose="020B0503020204020204" pitchFamily="34" charset="-122"/>
                <a:ea typeface="微软雅黑" panose="020B0503020204020204" pitchFamily="34" charset="-122"/>
              </a:rPr>
              <a:t>expr_right</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用根结点表示运算符</a:t>
            </a:r>
            <a:r>
              <a:rPr lang="en-US" altLang="zh-CN" sz="2000" dirty="0">
                <a:latin typeface="微软雅黑" panose="020B0503020204020204" pitchFamily="34" charset="-122"/>
                <a:ea typeface="微软雅黑" panose="020B0503020204020204" pitchFamily="34" charset="-122"/>
              </a:rPr>
              <a:t>op</a:t>
            </a:r>
            <a:r>
              <a:rPr lang="zh-CN" altLang="en-US" sz="2000" dirty="0">
                <a:latin typeface="微软雅黑" panose="020B0503020204020204" pitchFamily="34" charset="-122"/>
                <a:ea typeface="微软雅黑" panose="020B0503020204020204" pitchFamily="34" charset="-122"/>
              </a:rPr>
              <a:t>，并用左右子树分别表示</a:t>
            </a:r>
            <a:r>
              <a:rPr lang="en-US" altLang="zh-CN" sz="2000" dirty="0" err="1">
                <a:latin typeface="微软雅黑" panose="020B0503020204020204" pitchFamily="34" charset="-122"/>
                <a:ea typeface="微软雅黑" panose="020B0503020204020204" pitchFamily="34" charset="-122"/>
              </a:rPr>
              <a:t>expr_left</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expr_right</a:t>
            </a:r>
            <a:r>
              <a:rPr lang="zh-CN" altLang="en-US" sz="2000" dirty="0">
                <a:latin typeface="微软雅黑" panose="020B0503020204020204" pitchFamily="34" charset="-122"/>
                <a:ea typeface="微软雅黑" panose="020B0503020204020204" pitchFamily="34" charset="-122"/>
              </a:rPr>
              <a:t>（</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递归</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16" name="右箭头 15">
            <a:extLst>
              <a:ext uri="{FF2B5EF4-FFF2-40B4-BE49-F238E27FC236}">
                <a16:creationId xmlns:a16="http://schemas.microsoft.com/office/drawing/2014/main" id="{A24E1441-5A51-C4DA-9F1F-A25556C0BA89}"/>
              </a:ext>
            </a:extLst>
          </p:cNvPr>
          <p:cNvSpPr/>
          <p:nvPr/>
        </p:nvSpPr>
        <p:spPr>
          <a:xfrm>
            <a:off x="5448584" y="4766230"/>
            <a:ext cx="912371" cy="864457"/>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转换</a:t>
            </a:r>
          </a:p>
        </p:txBody>
      </p:sp>
    </p:spTree>
    <p:extLst>
      <p:ext uri="{BB962C8B-B14F-4D97-AF65-F5344CB8AC3E}">
        <p14:creationId xmlns:p14="http://schemas.microsoft.com/office/powerpoint/2010/main" val="897512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文本框 5">
            <a:extLst>
              <a:ext uri="{FF2B5EF4-FFF2-40B4-BE49-F238E27FC236}">
                <a16:creationId xmlns:a16="http://schemas.microsoft.com/office/drawing/2014/main" id="{10D0D657-700E-9009-A7AC-0090395B8531}"/>
              </a:ext>
            </a:extLst>
          </p:cNvPr>
          <p:cNvSpPr txBox="1"/>
          <p:nvPr/>
        </p:nvSpPr>
        <p:spPr>
          <a:xfrm>
            <a:off x="1195232" y="2722572"/>
            <a:ext cx="3642344" cy="461665"/>
          </a:xfrm>
          <a:prstGeom prst="rect">
            <a:avLst/>
          </a:prstGeom>
          <a:noFill/>
        </p:spPr>
        <p:txBody>
          <a:bodyPr wrap="none" rtlCol="0">
            <a:spAutoFit/>
          </a:bodyPr>
          <a:lstStyle/>
          <a:p>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pic>
        <p:nvPicPr>
          <p:cNvPr id="9" name="图片 8">
            <a:extLst>
              <a:ext uri="{FF2B5EF4-FFF2-40B4-BE49-F238E27FC236}">
                <a16:creationId xmlns:a16="http://schemas.microsoft.com/office/drawing/2014/main" id="{5D06A5EA-D533-9947-167D-0D1F776E7160}"/>
              </a:ext>
            </a:extLst>
          </p:cNvPr>
          <p:cNvPicPr>
            <a:picLocks noChangeAspect="1"/>
          </p:cNvPicPr>
          <p:nvPr/>
        </p:nvPicPr>
        <p:blipFill>
          <a:blip r:embed="rId2"/>
          <a:stretch>
            <a:fillRect/>
          </a:stretch>
        </p:blipFill>
        <p:spPr>
          <a:xfrm>
            <a:off x="6320846" y="1351830"/>
            <a:ext cx="4675922" cy="3089449"/>
          </a:xfrm>
          <a:prstGeom prst="rect">
            <a:avLst/>
          </a:prstGeom>
        </p:spPr>
      </p:pic>
      <p:sp>
        <p:nvSpPr>
          <p:cNvPr id="11" name="右箭头 10">
            <a:extLst>
              <a:ext uri="{FF2B5EF4-FFF2-40B4-BE49-F238E27FC236}">
                <a16:creationId xmlns:a16="http://schemas.microsoft.com/office/drawing/2014/main" id="{AE92A782-58A9-F85B-13D4-458F34F07596}"/>
              </a:ext>
            </a:extLst>
          </p:cNvPr>
          <p:cNvSpPr/>
          <p:nvPr/>
        </p:nvSpPr>
        <p:spPr>
          <a:xfrm>
            <a:off x="5168578" y="2635904"/>
            <a:ext cx="927422" cy="802782"/>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转换</a:t>
            </a:r>
          </a:p>
        </p:txBody>
      </p:sp>
      <p:sp>
        <p:nvSpPr>
          <p:cNvPr id="14" name="任意多边形: 形状 8">
            <a:extLst>
              <a:ext uri="{FF2B5EF4-FFF2-40B4-BE49-F238E27FC236}">
                <a16:creationId xmlns:a16="http://schemas.microsoft.com/office/drawing/2014/main" id="{2E7320C5-A2E8-64BF-5ED5-485FACBD6C86}"/>
              </a:ext>
            </a:extLst>
          </p:cNvPr>
          <p:cNvSpPr/>
          <p:nvPr/>
        </p:nvSpPr>
        <p:spPr>
          <a:xfrm>
            <a:off x="1894407" y="3438686"/>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中缀表达式</a:t>
            </a:r>
            <a:endParaRPr lang="zh-CN" altLang="en-US" sz="2000" kern="1200" dirty="0">
              <a:latin typeface="微软雅黑" panose="020B0503020204020204" pitchFamily="34" charset="-122"/>
              <a:ea typeface="微软雅黑" panose="020B0503020204020204" pitchFamily="34" charset="-122"/>
            </a:endParaRPr>
          </a:p>
        </p:txBody>
      </p:sp>
      <p:sp>
        <p:nvSpPr>
          <p:cNvPr id="15" name="任意多边形: 形状 8">
            <a:extLst>
              <a:ext uri="{FF2B5EF4-FFF2-40B4-BE49-F238E27FC236}">
                <a16:creationId xmlns:a16="http://schemas.microsoft.com/office/drawing/2014/main" id="{BE6B4F1F-0183-550B-961E-5E18622AB5D4}"/>
              </a:ext>
            </a:extLst>
          </p:cNvPr>
          <p:cNvSpPr/>
          <p:nvPr/>
        </p:nvSpPr>
        <p:spPr>
          <a:xfrm>
            <a:off x="6320846" y="4421528"/>
            <a:ext cx="5024576" cy="204234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表达式树</a:t>
            </a:r>
            <a:endParaRPr lang="en-US" altLang="zh-CN" sz="2000" b="1" dirty="0">
              <a:latin typeface="微软雅黑" panose="020B0503020204020204" pitchFamily="34" charset="-122"/>
              <a:ea typeface="微软雅黑" panose="020B0503020204020204" pitchFamily="34" charset="-122"/>
            </a:endParaRPr>
          </a:p>
          <a:p>
            <a:pPr marL="342900" lvl="0" indent="-342900" defTabSz="1155700">
              <a:lnSpc>
                <a:spcPct val="900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叶结点都对应常数</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ct val="90000"/>
              </a:lnSpc>
              <a:spcBef>
                <a:spcPct val="0"/>
              </a:spcBef>
              <a:spcAft>
                <a:spcPct val="35000"/>
              </a:spcAft>
              <a:buFont typeface="Arial" panose="020B0604020202020204" pitchFamily="34" charset="0"/>
              <a:buChar char="•"/>
            </a:pPr>
            <a:r>
              <a:rPr lang="zh-CN" altLang="en-US" sz="2000" kern="1200" dirty="0">
                <a:latin typeface="微软雅黑" panose="020B0503020204020204" pitchFamily="34" charset="-122"/>
                <a:ea typeface="微软雅黑" panose="020B0503020204020204" pitchFamily="34" charset="-122"/>
              </a:rPr>
              <a:t>每个中间结点都存放一个运算符 </a:t>
            </a:r>
            <a:endParaRPr lang="en-US" altLang="zh-CN" sz="2000" kern="1200" dirty="0">
              <a:latin typeface="微软雅黑" panose="020B0503020204020204" pitchFamily="34" charset="-122"/>
              <a:ea typeface="微软雅黑" panose="020B0503020204020204" pitchFamily="34" charset="-122"/>
            </a:endParaRPr>
          </a:p>
          <a:p>
            <a:pPr marL="342900" indent="-342900" defTabSz="1155700">
              <a:lnSpc>
                <a:spcPct val="90000"/>
              </a:lnSpc>
              <a:spcBef>
                <a:spcPct val="0"/>
              </a:spcBef>
              <a:spcAft>
                <a:spcPct val="35000"/>
              </a:spcAft>
              <a:buFont typeface="Arial" panose="020B0604020202020204" pitchFamily="34" charset="0"/>
              <a:buChar char="•"/>
            </a:pPr>
            <a:r>
              <a:rPr lang="zh-CN" altLang="en-US" sz="2000" kern="1200" dirty="0">
                <a:latin typeface="微软雅黑" panose="020B0503020204020204" pitchFamily="34" charset="-122"/>
                <a:ea typeface="微软雅黑" panose="020B0503020204020204" pitchFamily="34" charset="-122"/>
              </a:rPr>
              <a:t>表达式树是满树</a:t>
            </a:r>
            <a:endParaRPr lang="en-US" altLang="zh-CN" sz="2000" kern="1200" dirty="0">
              <a:latin typeface="微软雅黑" panose="020B0503020204020204" pitchFamily="34" charset="-122"/>
              <a:ea typeface="微软雅黑" panose="020B0503020204020204" pitchFamily="34" charset="-122"/>
            </a:endParaRPr>
          </a:p>
          <a:p>
            <a:pPr marL="342900" indent="-342900" defTabSz="1155700">
              <a:lnSpc>
                <a:spcPct val="900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根结点是表达式中</a:t>
            </a:r>
            <a:r>
              <a:rPr lang="zh-CN" altLang="en-US" sz="2000" dirty="0">
                <a:solidFill>
                  <a:srgbClr val="FFFF00"/>
                </a:solidFill>
                <a:latin typeface="微软雅黑" panose="020B0503020204020204" pitchFamily="34" charset="-122"/>
                <a:ea typeface="微软雅黑" panose="020B0503020204020204" pitchFamily="34" charset="-122"/>
              </a:rPr>
              <a:t>优先级最低</a:t>
            </a:r>
            <a:r>
              <a:rPr lang="zh-CN" altLang="en-US" sz="2000" dirty="0">
                <a:latin typeface="微软雅黑" panose="020B0503020204020204" pitchFamily="34" charset="-122"/>
                <a:ea typeface="微软雅黑" panose="020B0503020204020204" pitchFamily="34" charset="-122"/>
              </a:rPr>
              <a:t>的运算符</a:t>
            </a:r>
            <a:endParaRPr lang="en-US" altLang="zh-CN" sz="20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721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问题引入：商品分类树</a:t>
            </a:r>
          </a:p>
        </p:txBody>
      </p:sp>
      <p:sp>
        <p:nvSpPr>
          <p:cNvPr id="3" name="副标题 2"/>
          <p:cNvSpPr>
            <a:spLocks noGrp="1"/>
          </p:cNvSpPr>
          <p:nvPr>
            <p:ph type="subTitle" idx="1"/>
          </p:nvPr>
        </p:nvSpPr>
        <p:spPr/>
        <p:txBody>
          <a:bodyPr/>
          <a:lstStyle/>
          <a:p>
            <a:r>
              <a:rPr lang="en-US" altLang="zh-CN" dirty="0"/>
              <a:t>5.1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问题</a:t>
            </a:r>
            <a:r>
              <a:rPr lang="zh-CN" altLang="en-US" sz="2400" dirty="0"/>
              <a:t>：如何方便了解超市商品有哪些类别？每个类别可分为哪些更小的类别，以及属于该类别的终端商品有哪些？</a:t>
            </a:r>
            <a:endParaRPr lang="en-US" altLang="zh-CN" sz="2400" dirty="0"/>
          </a:p>
          <a:p>
            <a:pPr>
              <a:lnSpc>
                <a:spcPct val="110000"/>
              </a:lnSpc>
            </a:pPr>
            <a:r>
              <a:rPr lang="zh-CN" altLang="en-US" sz="2400" b="1" dirty="0"/>
              <a:t>关键</a:t>
            </a:r>
            <a:r>
              <a:rPr lang="zh-CN" altLang="en-US" sz="2400" dirty="0"/>
              <a:t>：如何展示商品不同类别之间的层次关系（包含关系）</a:t>
            </a:r>
            <a:endParaRPr lang="en-US" altLang="zh-CN" sz="2400" dirty="0"/>
          </a:p>
          <a:p>
            <a:pPr>
              <a:lnSpc>
                <a:spcPct val="110000"/>
              </a:lnSpc>
            </a:pPr>
            <a:endParaRPr lang="en-US" altLang="zh-CN" sz="2400" b="1" dirty="0"/>
          </a:p>
          <a:p>
            <a:pPr>
              <a:lnSpc>
                <a:spcPct val="110000"/>
              </a:lnSpc>
            </a:pPr>
            <a:endParaRPr lang="en-US" altLang="zh-CN" sz="2400" b="1" dirty="0"/>
          </a:p>
          <a:p>
            <a:pPr>
              <a:lnSpc>
                <a:spcPct val="110000"/>
              </a:lnSpc>
            </a:pPr>
            <a:endParaRPr lang="en-US" altLang="zh-CN" sz="2400" b="1" dirty="0"/>
          </a:p>
          <a:p>
            <a:pPr>
              <a:lnSpc>
                <a:spcPct val="110000"/>
              </a:lnSpc>
            </a:pPr>
            <a:r>
              <a:rPr lang="zh-CN" altLang="en-US" sz="2400" b="1" dirty="0"/>
              <a:t>商品分类树</a:t>
            </a:r>
            <a:r>
              <a:rPr lang="zh-CN" altLang="en-US" sz="2400" dirty="0"/>
              <a:t>：</a:t>
            </a:r>
            <a:endParaRPr lang="zh-CN" altLang="zh-CN" sz="2400" dirty="0"/>
          </a:p>
        </p:txBody>
      </p:sp>
      <p:pic>
        <p:nvPicPr>
          <p:cNvPr id="1027"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a:extLst>
              <a:ext uri="{FF2B5EF4-FFF2-40B4-BE49-F238E27FC236}">
                <a16:creationId xmlns:a16="http://schemas.microsoft.com/office/drawing/2014/main" id="{F5F83A1A-F4BF-4906-BC68-05760B2E5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404" y="2799617"/>
            <a:ext cx="8352919" cy="353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63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9" name="图片 8">
            <a:extLst>
              <a:ext uri="{FF2B5EF4-FFF2-40B4-BE49-F238E27FC236}">
                <a16:creationId xmlns:a16="http://schemas.microsoft.com/office/drawing/2014/main" id="{5D06A5EA-D533-9947-167D-0D1F776E7160}"/>
              </a:ext>
            </a:extLst>
          </p:cNvPr>
          <p:cNvPicPr>
            <a:picLocks noChangeAspect="1"/>
          </p:cNvPicPr>
          <p:nvPr/>
        </p:nvPicPr>
        <p:blipFill>
          <a:blip r:embed="rId2"/>
          <a:stretch>
            <a:fillRect/>
          </a:stretch>
        </p:blipFill>
        <p:spPr>
          <a:xfrm>
            <a:off x="177825" y="2215433"/>
            <a:ext cx="4675922" cy="3089449"/>
          </a:xfrm>
          <a:prstGeom prst="rect">
            <a:avLst/>
          </a:prstGeom>
        </p:spPr>
      </p:pic>
      <p:sp>
        <p:nvSpPr>
          <p:cNvPr id="15" name="任意多边形: 形状 8">
            <a:extLst>
              <a:ext uri="{FF2B5EF4-FFF2-40B4-BE49-F238E27FC236}">
                <a16:creationId xmlns:a16="http://schemas.microsoft.com/office/drawing/2014/main" id="{BE6B4F1F-0183-550B-961E-5E18622AB5D4}"/>
              </a:ext>
            </a:extLst>
          </p:cNvPr>
          <p:cNvSpPr/>
          <p:nvPr/>
        </p:nvSpPr>
        <p:spPr>
          <a:xfrm>
            <a:off x="1100811" y="1421227"/>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表达式树</a:t>
            </a:r>
          </a:p>
        </p:txBody>
      </p:sp>
      <p:sp>
        <p:nvSpPr>
          <p:cNvPr id="5" name="文本框 4">
            <a:extLst>
              <a:ext uri="{FF2B5EF4-FFF2-40B4-BE49-F238E27FC236}">
                <a16:creationId xmlns:a16="http://schemas.microsoft.com/office/drawing/2014/main" id="{3F04EBA3-7A68-17C6-B1EA-D1E8B8CF9DE2}"/>
              </a:ext>
            </a:extLst>
          </p:cNvPr>
          <p:cNvSpPr txBox="1"/>
          <p:nvPr/>
        </p:nvSpPr>
        <p:spPr>
          <a:xfrm>
            <a:off x="4571793" y="2300604"/>
            <a:ext cx="4675922" cy="40011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前序遍历结果</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+ 9 / + 6 * 3 2 / 8 - 5 3</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5DBEECE-CD18-3BBA-7EF7-6BDD794A07C8}"/>
              </a:ext>
            </a:extLst>
          </p:cNvPr>
          <p:cNvSpPr txBox="1"/>
          <p:nvPr/>
        </p:nvSpPr>
        <p:spPr>
          <a:xfrm>
            <a:off x="4571793" y="3012230"/>
            <a:ext cx="4546807" cy="46166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后序遍历结果</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9 6 3 2 * + 8 5 3 - / / +</a:t>
            </a:r>
            <a:r>
              <a:rPr lang="zh-CN" altLang="en-US" sz="2400"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1124664-733C-2B57-7BC6-62B411C2CB5C}"/>
              </a:ext>
            </a:extLst>
          </p:cNvPr>
          <p:cNvSpPr txBox="1"/>
          <p:nvPr/>
        </p:nvSpPr>
        <p:spPr>
          <a:xfrm>
            <a:off x="4571793" y="3745838"/>
            <a:ext cx="6797330" cy="954107"/>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solidFill>
                  <a:srgbClr val="2E75B6"/>
                </a:solidFill>
                <a:latin typeface="Microsoft YaHei" panose="020B0503020204020204" pitchFamily="34" charset="-122"/>
                <a:ea typeface="Microsoft YaHei" panose="020B0503020204020204" pitchFamily="34" charset="-122"/>
              </a:rPr>
              <a:t>中序遍历结果</a:t>
            </a:r>
            <a:r>
              <a:rPr kumimoji="1" lang="zh-CN" altLang="en-US" sz="2000" dirty="0"/>
              <a:t>：</a:t>
            </a:r>
            <a:r>
              <a:rPr lang="en-US" altLang="zh-CN" sz="2000" dirty="0">
                <a:solidFill>
                  <a:srgbClr val="333333"/>
                </a:solidFill>
                <a:effectLst/>
                <a:latin typeface="Times New Roman" panose="02020603050405020304" pitchFamily="18" charset="0"/>
                <a:ea typeface="宋体" panose="02010600030101010101" pitchFamily="2" charset="-122"/>
              </a:rPr>
              <a:t>9</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6</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3</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2</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8</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5</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3</a:t>
            </a:r>
            <a:r>
              <a:rPr lang="zh-CN" altLang="en-US" sz="2000" dirty="0">
                <a:solidFill>
                  <a:srgbClr val="333333"/>
                </a:solidFill>
                <a:effectLst/>
                <a:latin typeface="Times New Roman" panose="02020603050405020304" pitchFamily="18" charset="0"/>
                <a:ea typeface="宋体" panose="02010600030101010101" pitchFamily="2" charset="-122"/>
              </a:rPr>
              <a:t>   </a:t>
            </a:r>
            <a:endParaRPr lang="en-US" altLang="zh-CN" sz="1800" dirty="0">
              <a:solidFill>
                <a:srgbClr val="333333"/>
              </a:solidFill>
              <a:effectLst/>
              <a:latin typeface="Times New Roman" panose="02020603050405020304" pitchFamily="18" charset="0"/>
              <a:ea typeface="宋体" panose="02010600030101010101" pitchFamily="2" charset="-122"/>
            </a:endParaRPr>
          </a:p>
          <a:p>
            <a:r>
              <a:rPr lang="zh-CN" altLang="en-US" dirty="0">
                <a:solidFill>
                  <a:srgbClr val="333333"/>
                </a:solidFill>
                <a:latin typeface="Times New Roman" panose="02020603050405020304" pitchFamily="18" charset="0"/>
                <a:ea typeface="宋体" panose="02010600030101010101" pitchFamily="2" charset="-122"/>
              </a:rPr>
              <a:t>                                                       </a:t>
            </a:r>
            <a:endParaRPr lang="en-US" altLang="zh-CN" dirty="0">
              <a:solidFill>
                <a:srgbClr val="333333"/>
              </a:solidFill>
              <a:latin typeface="Times New Roman" panose="02020603050405020304" pitchFamily="18" charset="0"/>
              <a:ea typeface="宋体" panose="02010600030101010101" pitchFamily="2" charset="-122"/>
            </a:endParaRPr>
          </a:p>
          <a:p>
            <a:r>
              <a:rPr lang="zh-CN" altLang="en-US" dirty="0">
                <a:solidFill>
                  <a:srgbClr val="333333"/>
                </a:solidFill>
                <a:latin typeface="Times New Roman" panose="02020603050405020304" pitchFamily="18" charset="0"/>
                <a:ea typeface="宋体" panose="02010600030101010101" pitchFamily="2" charset="-122"/>
              </a:rPr>
              <a:t>                                                       </a:t>
            </a:r>
            <a:r>
              <a:rPr lang="zh-CN" altLang="en-US" dirty="0">
                <a:solidFill>
                  <a:srgbClr val="2E75B6"/>
                </a:solidFill>
                <a:latin typeface="Microsoft YaHei" panose="020B0503020204020204" pitchFamily="34" charset="-122"/>
                <a:ea typeface="Microsoft YaHei" panose="020B0503020204020204" pitchFamily="34" charset="-122"/>
              </a:rPr>
              <a:t>没有括号，不是正确的中缀表达式！</a:t>
            </a:r>
            <a:endParaRPr lang="zh-CN" altLang="zh-CN" sz="2000" kern="100" dirty="0">
              <a:solidFill>
                <a:srgbClr val="2E75B6"/>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E403A5C6-D6B5-CAA8-BC11-BD9A76E5712B}"/>
              </a:ext>
            </a:extLst>
          </p:cNvPr>
          <p:cNvSpPr txBox="1"/>
          <p:nvPr/>
        </p:nvSpPr>
        <p:spPr>
          <a:xfrm>
            <a:off x="5219984" y="1430595"/>
            <a:ext cx="4873450"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12" name="文本框 11">
            <a:extLst>
              <a:ext uri="{FF2B5EF4-FFF2-40B4-BE49-F238E27FC236}">
                <a16:creationId xmlns:a16="http://schemas.microsoft.com/office/drawing/2014/main" id="{86DC09D0-8034-F0FE-1EC5-4740D7C5A472}"/>
              </a:ext>
            </a:extLst>
          </p:cNvPr>
          <p:cNvSpPr txBox="1"/>
          <p:nvPr/>
        </p:nvSpPr>
        <p:spPr>
          <a:xfrm>
            <a:off x="5102339" y="5085151"/>
            <a:ext cx="4544834"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需要对左右子树生成的表达式加上括号</a:t>
            </a:r>
          </a:p>
        </p:txBody>
      </p:sp>
      <p:sp>
        <p:nvSpPr>
          <p:cNvPr id="16" name="下箭头 15">
            <a:extLst>
              <a:ext uri="{FF2B5EF4-FFF2-40B4-BE49-F238E27FC236}">
                <a16:creationId xmlns:a16="http://schemas.microsoft.com/office/drawing/2014/main" id="{420C49CC-23F8-7A72-7D96-F492F3CF2907}"/>
              </a:ext>
            </a:extLst>
          </p:cNvPr>
          <p:cNvSpPr/>
          <p:nvPr/>
        </p:nvSpPr>
        <p:spPr>
          <a:xfrm>
            <a:off x="7092803" y="4396707"/>
            <a:ext cx="563906" cy="51492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多边形: 形状 8">
            <a:extLst>
              <a:ext uri="{FF2B5EF4-FFF2-40B4-BE49-F238E27FC236}">
                <a16:creationId xmlns:a16="http://schemas.microsoft.com/office/drawing/2014/main" id="{F31BBFE8-C23A-8C5F-D78E-57BBA6CD9847}"/>
              </a:ext>
            </a:extLst>
          </p:cNvPr>
          <p:cNvSpPr/>
          <p:nvPr/>
        </p:nvSpPr>
        <p:spPr>
          <a:xfrm>
            <a:off x="9247715" y="2249951"/>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 前缀表示法</a:t>
            </a:r>
          </a:p>
        </p:txBody>
      </p:sp>
      <p:sp>
        <p:nvSpPr>
          <p:cNvPr id="19" name="任意多边形: 形状 8">
            <a:extLst>
              <a:ext uri="{FF2B5EF4-FFF2-40B4-BE49-F238E27FC236}">
                <a16:creationId xmlns:a16="http://schemas.microsoft.com/office/drawing/2014/main" id="{0CF33CDD-2694-C671-418C-DCFE25376388}"/>
              </a:ext>
            </a:extLst>
          </p:cNvPr>
          <p:cNvSpPr/>
          <p:nvPr/>
        </p:nvSpPr>
        <p:spPr>
          <a:xfrm>
            <a:off x="9231948" y="3000686"/>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 后缀表示法</a:t>
            </a:r>
          </a:p>
        </p:txBody>
      </p:sp>
      <mc:AlternateContent xmlns:mc="http://schemas.openxmlformats.org/markup-compatibility/2006" xmlns:a14="http://schemas.microsoft.com/office/drawing/2010/main">
        <mc:Choice Requires="a14">
          <p:sp>
            <p:nvSpPr>
              <p:cNvPr id="20" name="任意多边形: 形状 8">
                <a:extLst>
                  <a:ext uri="{FF2B5EF4-FFF2-40B4-BE49-F238E27FC236}">
                    <a16:creationId xmlns:a16="http://schemas.microsoft.com/office/drawing/2014/main" id="{8E256848-3B4F-FC21-BD43-B8227FC22EC2}"/>
                  </a:ext>
                </a:extLst>
              </p:cNvPr>
              <p:cNvSpPr/>
              <p:nvPr/>
            </p:nvSpPr>
            <p:spPr>
              <a:xfrm>
                <a:off x="9231947" y="3734936"/>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14:m>
                  <m:oMath xmlns:m="http://schemas.openxmlformats.org/officeDocument/2006/math">
                    <m:r>
                      <a:rPr lang="en-US" altLang="zh-CN" sz="2000" b="0" i="1" kern="1200" smtClean="0">
                        <a:latin typeface="Cambria Math" panose="02040503050406030204" pitchFamily="18" charset="0"/>
                        <a:ea typeface="微软雅黑" panose="020B0503020204020204" pitchFamily="34" charset="-122"/>
                      </a:rPr>
                      <m:t>≠</m:t>
                    </m:r>
                  </m:oMath>
                </a14:m>
                <a:r>
                  <a:rPr lang="zh-CN" altLang="en-US" sz="2000" kern="12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中</a:t>
                </a:r>
                <a:r>
                  <a:rPr lang="zh-CN" altLang="en-US" sz="2000" kern="1200" dirty="0">
                    <a:latin typeface="微软雅黑" panose="020B0503020204020204" pitchFamily="34" charset="-122"/>
                    <a:ea typeface="微软雅黑" panose="020B0503020204020204" pitchFamily="34" charset="-122"/>
                  </a:rPr>
                  <a:t>缀表示法</a:t>
                </a:r>
              </a:p>
            </p:txBody>
          </p:sp>
        </mc:Choice>
        <mc:Fallback xmlns="">
          <p:sp>
            <p:nvSpPr>
              <p:cNvPr id="20" name="任意多边形: 形状 8">
                <a:extLst>
                  <a:ext uri="{FF2B5EF4-FFF2-40B4-BE49-F238E27FC236}">
                    <a16:creationId xmlns:a16="http://schemas.microsoft.com/office/drawing/2014/main" id="{8E256848-3B4F-FC21-BD43-B8227FC22EC2}"/>
                  </a:ext>
                </a:extLst>
              </p:cNvPr>
              <p:cNvSpPr>
                <a:spLocks noRot="1" noChangeAspect="1" noMove="1" noResize="1" noEditPoints="1" noAdjustHandles="1" noChangeArrowheads="1" noChangeShapeType="1" noTextEdit="1"/>
              </p:cNvSpPr>
              <p:nvPr/>
            </p:nvSpPr>
            <p:spPr>
              <a:xfrm>
                <a:off x="9231947" y="3734936"/>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b="-13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5302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将表达式树转换成中缀表达式的算法</a:t>
            </a:r>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043209" y="1156128"/>
            <a:ext cx="8586689" cy="5501506"/>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算法</a:t>
            </a:r>
            <a:r>
              <a:rPr lang="en-US" altLang="zh-CN" sz="2000" b="1" dirty="0">
                <a:solidFill>
                  <a:schemeClr val="bg1"/>
                </a:solidFill>
                <a:latin typeface="Times New Roman" panose="02020603050405020304" pitchFamily="18" charset="0"/>
                <a:cs typeface="Times New Roman" panose="02020603050405020304" pitchFamily="18" charset="0"/>
              </a:rPr>
              <a:t>5-6</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err="1">
                <a:solidFill>
                  <a:schemeClr val="bg1"/>
                </a:solidFill>
                <a:latin typeface="Times New Roman" panose="02020603050405020304" pitchFamily="18" charset="0"/>
                <a:cs typeface="Times New Roman" panose="02020603050405020304" pitchFamily="18" charset="0"/>
              </a:rPr>
              <a:t>PrintInfixExpression</a:t>
            </a:r>
            <a:r>
              <a:rPr lang="en-US"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en-US" altLang="zh-CN" sz="2000"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输入</a:t>
            </a:r>
            <a:r>
              <a:rPr lang="zh-CN" altLang="en-US" sz="2000" dirty="0">
                <a:solidFill>
                  <a:schemeClr val="bg1"/>
                </a:solidFill>
                <a:latin typeface="Times New Roman" panose="02020603050405020304" pitchFamily="18" charset="0"/>
                <a:cs typeface="Times New Roman" panose="02020603050405020304" pitchFamily="18" charset="0"/>
              </a:rPr>
              <a:t>：非空二叉树</a:t>
            </a:r>
            <a:r>
              <a:rPr lang="en" altLang="zh-CN" sz="2000" i="1" dirty="0">
                <a:solidFill>
                  <a:schemeClr val="bg1"/>
                </a:solidFill>
                <a:latin typeface="Times New Roman" panose="02020603050405020304" pitchFamily="18" charset="0"/>
                <a:cs typeface="Times New Roman" panose="02020603050405020304" pitchFamily="18" charset="0"/>
              </a:rPr>
              <a:t>tree</a:t>
            </a:r>
          </a:p>
          <a:p>
            <a:pPr>
              <a:spcBef>
                <a:spcPts val="100"/>
              </a:spcBef>
              <a:spcAft>
                <a:spcPts val="600"/>
              </a:spcAft>
            </a:pPr>
            <a:r>
              <a:rPr lang="zh-CN" altLang="en-US" sz="2000" b="1" dirty="0">
                <a:solidFill>
                  <a:schemeClr val="bg1"/>
                </a:solidFill>
                <a:latin typeface="Times New Roman" panose="02020603050405020304" pitchFamily="18" charset="0"/>
                <a:cs typeface="Times New Roman" panose="02020603050405020304" pitchFamily="18" charset="0"/>
              </a:rPr>
              <a:t>输出</a:t>
            </a:r>
            <a:r>
              <a:rPr lang="zh-CN" altLang="en-US" sz="2000" dirty="0">
                <a:solidFill>
                  <a:schemeClr val="bg1"/>
                </a:solidFill>
                <a:latin typeface="Times New Roman" panose="02020603050405020304" pitchFamily="18" charset="0"/>
                <a:cs typeface="Times New Roman" panose="02020603050405020304" pitchFamily="18" charset="0"/>
              </a:rPr>
              <a:t>：</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中缀表达式（含冗余括号）</a:t>
            </a:r>
            <a:r>
              <a:rPr lang="zh-CN" altLang="zh-CN" sz="2400" dirty="0">
                <a:solidFill>
                  <a:schemeClr val="bg1"/>
                </a:solidFill>
                <a:effectLst/>
              </a:rPr>
              <a:t> </a:t>
            </a:r>
            <a:endParaRPr lang="en-US" altLang="zh-CN" sz="2400" dirty="0">
              <a:solidFill>
                <a:schemeClr val="bg1"/>
              </a:solidFill>
              <a:effectLst/>
            </a:endParaRPr>
          </a:p>
          <a:p>
            <a:pPr>
              <a:spcBef>
                <a:spcPts val="100"/>
              </a:spcBef>
              <a:spcAft>
                <a:spcPts val="600"/>
              </a:spcAft>
            </a:pPr>
            <a:r>
              <a:rPr lang="en" altLang="zh-CN" sz="2000" b="1" dirty="0">
                <a:solidFill>
                  <a:schemeClr val="bg1"/>
                </a:solidFill>
                <a:latin typeface="Times New Roman" panose="02020603050405020304" pitchFamily="18" charset="0"/>
                <a:cs typeface="Times New Roman" panose="02020603050405020304" pitchFamily="18" charset="0"/>
              </a:rPr>
              <a:t>if </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a:t>
            </a:r>
            <a:r>
              <a:rPr lang="en" altLang="zh-CN" sz="2000" b="1" dirty="0">
                <a:solidFill>
                  <a:schemeClr val="bg1"/>
                </a:solidFill>
                <a:latin typeface="Times New Roman" panose="02020603050405020304" pitchFamily="18" charset="0"/>
                <a:cs typeface="Times New Roman" panose="02020603050405020304" pitchFamily="18" charset="0"/>
              </a:rPr>
              <a:t> then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左子树非空</a:t>
            </a: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print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输出左括号</a:t>
            </a: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PrintInfixExpression</a:t>
            </a:r>
            <a:r>
              <a:rPr lang="en" altLang="zh-CN" sz="2000" b="1" dirty="0">
                <a:solidFill>
                  <a:schemeClr val="bg1"/>
                </a:solidFill>
                <a:latin typeface="Times New Roman" panose="02020603050405020304" pitchFamily="18" charset="0"/>
                <a:cs typeface="Times New Roman" panose="02020603050405020304" pitchFamily="18" charset="0"/>
              </a:rPr>
              <a:t>(</a:t>
            </a:r>
            <a:r>
              <a:rPr lang="en" altLang="zh-CN" sz="2000" i="1" dirty="0" err="1">
                <a:solidFill>
                  <a:schemeClr val="bg1"/>
                </a:solidFill>
                <a:latin typeface="Times New Roman" panose="02020603050405020304" pitchFamily="18" charset="0"/>
                <a:cs typeface="Times New Roman" panose="02020603050405020304" pitchFamily="18" charset="0"/>
              </a:rPr>
              <a:t>tree.left</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中序遍历左子树并生成表达式</a:t>
            </a: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print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输出右括号，与前面左括号一起将表达式加上括号</a:t>
            </a:r>
          </a:p>
          <a:p>
            <a:pPr>
              <a:spcBef>
                <a:spcPts val="100"/>
              </a:spcBef>
              <a:spcAft>
                <a:spcPts val="600"/>
              </a:spcAft>
            </a:pP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b="1" dirty="0">
                <a:solidFill>
                  <a:schemeClr val="bg1"/>
                </a:solidFill>
                <a:latin typeface="Times New Roman" panose="02020603050405020304" pitchFamily="18" charset="0"/>
                <a:cs typeface="Times New Roman" panose="02020603050405020304" pitchFamily="18" charset="0"/>
              </a:rPr>
              <a:t>print  </a:t>
            </a:r>
            <a:r>
              <a:rPr lang="en-US" altLang="zh-CN" sz="2000" i="1" dirty="0" err="1">
                <a:solidFill>
                  <a:schemeClr val="bg1"/>
                </a:solidFill>
                <a:latin typeface="Times New Roman" panose="02020603050405020304" pitchFamily="18" charset="0"/>
                <a:cs typeface="Times New Roman" panose="02020603050405020304" pitchFamily="18" charset="0"/>
              </a:rPr>
              <a:t>tree.data</a:t>
            </a:r>
            <a:r>
              <a:rPr lang="en" altLang="zh-CN" sz="2000" i="1" dirty="0">
                <a:solidFill>
                  <a:schemeClr val="bg1"/>
                </a:solidFill>
                <a:latin typeface="Times New Roman" panose="02020603050405020304" pitchFamily="18" charset="0"/>
                <a:cs typeface="Times New Roman" panose="02020603050405020304" pitchFamily="18" charset="0"/>
              </a:rPr>
              <a:t>    </a:t>
            </a:r>
            <a:r>
              <a:rPr lang="zh-CN" altLang="en-US" sz="2000" i="1"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若结点是叶结点，输出常数；否则，输出运算符</a:t>
            </a:r>
          </a:p>
          <a:p>
            <a:pPr>
              <a:spcBef>
                <a:spcPts val="100"/>
              </a:spcBef>
              <a:spcAft>
                <a:spcPts val="600"/>
              </a:spcAft>
            </a:pPr>
            <a:r>
              <a:rPr lang="en" altLang="zh-CN" sz="2000" b="1" dirty="0">
                <a:solidFill>
                  <a:schemeClr val="bg1"/>
                </a:solidFill>
                <a:latin typeface="Times New Roman" panose="02020603050405020304" pitchFamily="18" charset="0"/>
                <a:cs typeface="Times New Roman" panose="02020603050405020304" pitchFamily="18" charset="0"/>
              </a:rPr>
              <a:t>if </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zh-CN" altLang="en-US" sz="2000" i="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a:t>
            </a:r>
            <a:r>
              <a:rPr lang="en" altLang="zh-CN" sz="2000" b="1" dirty="0">
                <a:solidFill>
                  <a:schemeClr val="bg1"/>
                </a:solidFill>
                <a:latin typeface="Times New Roman" panose="02020603050405020304" pitchFamily="18" charset="0"/>
                <a:cs typeface="Times New Roman" panose="02020603050405020304" pitchFamily="18" charset="0"/>
              </a:rPr>
              <a:t> then   //</a:t>
            </a:r>
            <a:r>
              <a:rPr lang="zh-CN" altLang="en-US" sz="2000" b="1" dirty="0">
                <a:solidFill>
                  <a:schemeClr val="bg1"/>
                </a:solidFill>
                <a:latin typeface="Times New Roman" panose="02020603050405020304" pitchFamily="18" charset="0"/>
                <a:cs typeface="Times New Roman" panose="02020603050405020304" pitchFamily="18" charset="0"/>
              </a:rPr>
              <a:t>右子树非空</a:t>
            </a: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print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输出左括号</a:t>
            </a: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PrintInfixExpression</a:t>
            </a:r>
            <a:r>
              <a:rPr lang="en" altLang="zh-CN" sz="2000" b="1" dirty="0">
                <a:solidFill>
                  <a:schemeClr val="bg1"/>
                </a:solidFill>
                <a:latin typeface="Times New Roman" panose="02020603050405020304" pitchFamily="18" charset="0"/>
                <a:cs typeface="Times New Roman" panose="02020603050405020304" pitchFamily="18" charset="0"/>
              </a:rPr>
              <a:t>(</a:t>
            </a:r>
            <a:r>
              <a:rPr lang="en" altLang="zh-CN" sz="2000" i="1" dirty="0" err="1">
                <a:solidFill>
                  <a:schemeClr val="bg1"/>
                </a:solidFill>
                <a:latin typeface="Times New Roman" panose="02020603050405020304" pitchFamily="18" charset="0"/>
                <a:cs typeface="Times New Roman" panose="02020603050405020304" pitchFamily="18" charset="0"/>
              </a:rPr>
              <a:t>tree.right</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中序遍历右子树并生成表达式</a:t>
            </a: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print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输出右括号，与前面左括号一起将表达式加上括号</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 altLang="zh-CN" sz="2000" b="1" dirty="0">
                <a:solidFill>
                  <a:schemeClr val="bg1"/>
                </a:solidFill>
                <a:latin typeface="Times New Roman" panose="02020603050405020304" pitchFamily="18" charset="0"/>
                <a:cs typeface="Times New Roman" panose="02020603050405020304" pitchFamily="18" charset="0"/>
              </a:rPr>
              <a:t>end</a:t>
            </a:r>
          </a:p>
        </p:txBody>
      </p:sp>
      <p:cxnSp>
        <p:nvCxnSpPr>
          <p:cNvPr id="11" name="直线连接符 10">
            <a:extLst>
              <a:ext uri="{FF2B5EF4-FFF2-40B4-BE49-F238E27FC236}">
                <a16:creationId xmlns:a16="http://schemas.microsoft.com/office/drawing/2014/main" id="{3B9C08AD-7369-FDA0-F43A-B06ECB98EE2B}"/>
              </a:ext>
            </a:extLst>
          </p:cNvPr>
          <p:cNvCxnSpPr>
            <a:cxnSpLocks/>
          </p:cNvCxnSpPr>
          <p:nvPr/>
        </p:nvCxnSpPr>
        <p:spPr>
          <a:xfrm>
            <a:off x="2043209" y="2268579"/>
            <a:ext cx="8586689"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 name="直线连接符 2">
            <a:extLst>
              <a:ext uri="{FF2B5EF4-FFF2-40B4-BE49-F238E27FC236}">
                <a16:creationId xmlns:a16="http://schemas.microsoft.com/office/drawing/2014/main" id="{E3C89F0D-DDF5-8F1D-5A03-B2E3193C3013}"/>
              </a:ext>
            </a:extLst>
          </p:cNvPr>
          <p:cNvCxnSpPr>
            <a:cxnSpLocks/>
          </p:cNvCxnSpPr>
          <p:nvPr/>
        </p:nvCxnSpPr>
        <p:spPr>
          <a:xfrm>
            <a:off x="2043209" y="1531979"/>
            <a:ext cx="8586689"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98069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9" name="图片 8">
            <a:extLst>
              <a:ext uri="{FF2B5EF4-FFF2-40B4-BE49-F238E27FC236}">
                <a16:creationId xmlns:a16="http://schemas.microsoft.com/office/drawing/2014/main" id="{5D06A5EA-D533-9947-167D-0D1F776E7160}"/>
              </a:ext>
            </a:extLst>
          </p:cNvPr>
          <p:cNvPicPr>
            <a:picLocks noChangeAspect="1"/>
          </p:cNvPicPr>
          <p:nvPr/>
        </p:nvPicPr>
        <p:blipFill>
          <a:blip r:embed="rId2"/>
          <a:stretch>
            <a:fillRect/>
          </a:stretch>
        </p:blipFill>
        <p:spPr>
          <a:xfrm>
            <a:off x="177825" y="2215433"/>
            <a:ext cx="4675922" cy="3089449"/>
          </a:xfrm>
          <a:prstGeom prst="rect">
            <a:avLst/>
          </a:prstGeom>
        </p:spPr>
      </p:pic>
      <p:sp>
        <p:nvSpPr>
          <p:cNvPr id="15" name="任意多边形: 形状 8">
            <a:extLst>
              <a:ext uri="{FF2B5EF4-FFF2-40B4-BE49-F238E27FC236}">
                <a16:creationId xmlns:a16="http://schemas.microsoft.com/office/drawing/2014/main" id="{BE6B4F1F-0183-550B-961E-5E18622AB5D4}"/>
              </a:ext>
            </a:extLst>
          </p:cNvPr>
          <p:cNvSpPr/>
          <p:nvPr/>
        </p:nvSpPr>
        <p:spPr>
          <a:xfrm>
            <a:off x="1100811" y="1421227"/>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表达式树</a:t>
            </a:r>
          </a:p>
        </p:txBody>
      </p:sp>
      <p:sp>
        <p:nvSpPr>
          <p:cNvPr id="5" name="文本框 4">
            <a:extLst>
              <a:ext uri="{FF2B5EF4-FFF2-40B4-BE49-F238E27FC236}">
                <a16:creationId xmlns:a16="http://schemas.microsoft.com/office/drawing/2014/main" id="{3F04EBA3-7A68-17C6-B1EA-D1E8B8CF9DE2}"/>
              </a:ext>
            </a:extLst>
          </p:cNvPr>
          <p:cNvSpPr txBox="1"/>
          <p:nvPr/>
        </p:nvSpPr>
        <p:spPr>
          <a:xfrm>
            <a:off x="4853747" y="2446822"/>
            <a:ext cx="6385753" cy="40011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前序遍历结果</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+ 9 / + 6 * 3 2 / 8 - 5 3</a:t>
            </a:r>
            <a:r>
              <a:rPr lang="zh-CN" altLang="en-US"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0" dirty="0">
                <a:latin typeface="Times New Roman" panose="02020603050405020304" pitchFamily="18" charset="0"/>
                <a:ea typeface="宋体" panose="02010600030101010101" pitchFamily="2" charset="-122"/>
                <a:cs typeface="Times New Roman" panose="02020603050405020304" pitchFamily="18" charset="0"/>
              </a:rPr>
              <a:t>前</a:t>
            </a:r>
            <a:r>
              <a:rPr lang="zh-CN" altLang="en-US" sz="2000" kern="0" dirty="0">
                <a:effectLst/>
                <a:latin typeface="Times New Roman" panose="02020603050405020304" pitchFamily="18" charset="0"/>
                <a:ea typeface="宋体" panose="02010600030101010101" pitchFamily="2" charset="-122"/>
                <a:cs typeface="Times New Roman" panose="02020603050405020304" pitchFamily="18" charset="0"/>
              </a:rPr>
              <a:t>缀</a:t>
            </a:r>
            <a:r>
              <a:rPr lang="zh-CN" altLang="en-US" sz="2000" kern="0" dirty="0">
                <a:latin typeface="Times New Roman" panose="02020603050405020304" pitchFamily="18" charset="0"/>
                <a:ea typeface="宋体" panose="02010600030101010101" pitchFamily="2" charset="-122"/>
                <a:cs typeface="Times New Roman" panose="02020603050405020304" pitchFamily="18" charset="0"/>
              </a:rPr>
              <a:t>表示法</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5DBEECE-CD18-3BBA-7EF7-6BDD794A07C8}"/>
              </a:ext>
            </a:extLst>
          </p:cNvPr>
          <p:cNvSpPr txBox="1"/>
          <p:nvPr/>
        </p:nvSpPr>
        <p:spPr>
          <a:xfrm>
            <a:off x="4861270" y="3102267"/>
            <a:ext cx="6385753" cy="46166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后序遍历结果</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9 6 3 2 * + 8 5 3 - / / +</a:t>
            </a:r>
            <a:r>
              <a:rPr lang="zh-CN" altLang="en-US" sz="2400"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0" dirty="0">
                <a:effectLst/>
                <a:latin typeface="Times New Roman" panose="02020603050405020304" pitchFamily="18" charset="0"/>
                <a:ea typeface="宋体" panose="02010600030101010101" pitchFamily="2" charset="-122"/>
                <a:cs typeface="Times New Roman" panose="02020603050405020304" pitchFamily="18" charset="0"/>
              </a:rPr>
              <a:t>后缀</a:t>
            </a:r>
            <a:r>
              <a:rPr lang="zh-CN" altLang="en-US" sz="2000" kern="0" dirty="0">
                <a:latin typeface="Times New Roman" panose="02020603050405020304" pitchFamily="18" charset="0"/>
                <a:ea typeface="宋体" panose="02010600030101010101" pitchFamily="2" charset="-122"/>
                <a:cs typeface="Times New Roman" panose="02020603050405020304" pitchFamily="18" charset="0"/>
              </a:rPr>
              <a:t>表示法</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1124664-733C-2B57-7BC6-62B411C2CB5C}"/>
              </a:ext>
            </a:extLst>
          </p:cNvPr>
          <p:cNvSpPr txBox="1"/>
          <p:nvPr/>
        </p:nvSpPr>
        <p:spPr>
          <a:xfrm>
            <a:off x="4853747" y="3786632"/>
            <a:ext cx="6797330" cy="67710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solidFill>
                  <a:srgbClr val="2E75B6"/>
                </a:solidFill>
                <a:latin typeface="Microsoft YaHei" panose="020B0503020204020204" pitchFamily="34" charset="-122"/>
                <a:ea typeface="Microsoft YaHei" panose="020B0503020204020204" pitchFamily="34" charset="-122"/>
              </a:rPr>
              <a:t>算法</a:t>
            </a:r>
            <a:r>
              <a:rPr kumimoji="1" lang="en-US" altLang="zh-CN" sz="2000" dirty="0">
                <a:solidFill>
                  <a:srgbClr val="2E75B6"/>
                </a:solidFill>
                <a:latin typeface="Microsoft YaHei" panose="020B0503020204020204" pitchFamily="34" charset="-122"/>
                <a:ea typeface="Microsoft YaHei" panose="020B0503020204020204" pitchFamily="34" charset="-122"/>
              </a:rPr>
              <a:t>5-6</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(9)+(((6)+((3)*(2)))/((8)/((5)-(3))))</a:t>
            </a:r>
            <a:r>
              <a:rPr lang="zh-CN" altLang="en-US" sz="2000" kern="100" dirty="0">
                <a:latin typeface="DengXian" panose="02010600030101010101" pitchFamily="2" charset="-122"/>
                <a:ea typeface="DengXian" panose="02010600030101010101" pitchFamily="2" charset="-122"/>
                <a:cs typeface="Times New Roman" panose="02020603050405020304" pitchFamily="18" charset="0"/>
              </a:rPr>
              <a:t>   </a:t>
            </a:r>
            <a:r>
              <a:rPr lang="zh-CN" altLang="en-US" sz="2000" kern="100" dirty="0">
                <a:latin typeface="+mn-ea"/>
                <a:cs typeface="Times New Roman" panose="02020603050405020304" pitchFamily="18" charset="0"/>
              </a:rPr>
              <a:t>中缀表示法</a:t>
            </a:r>
            <a:endParaRPr lang="en-US" altLang="zh-CN" sz="2000" dirty="0">
              <a:solidFill>
                <a:srgbClr val="333333"/>
              </a:solidFill>
              <a:effectLst/>
              <a:latin typeface="+mn-ea"/>
            </a:endParaRPr>
          </a:p>
          <a:p>
            <a:r>
              <a:rPr lang="zh-CN" altLang="en-US" dirty="0">
                <a:solidFill>
                  <a:srgbClr val="333333"/>
                </a:solidFill>
                <a:latin typeface="Times New Roman" panose="02020603050405020304" pitchFamily="18" charset="0"/>
                <a:ea typeface="宋体" panose="02010600030101010101" pitchFamily="2" charset="-122"/>
              </a:rPr>
              <a:t>                                                       </a:t>
            </a:r>
            <a:endParaRPr lang="zh-CN" altLang="zh-CN" sz="2000" kern="100" dirty="0">
              <a:solidFill>
                <a:srgbClr val="C00000"/>
              </a:solidFill>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E403A5C6-D6B5-CAA8-BC11-BD9A76E5712B}"/>
              </a:ext>
            </a:extLst>
          </p:cNvPr>
          <p:cNvSpPr txBox="1"/>
          <p:nvPr/>
        </p:nvSpPr>
        <p:spPr>
          <a:xfrm>
            <a:off x="5219984" y="1430595"/>
            <a:ext cx="4873450"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任意多边形: 形状 13">
            <a:extLst>
              <a:ext uri="{FF2B5EF4-FFF2-40B4-BE49-F238E27FC236}">
                <a16:creationId xmlns:a16="http://schemas.microsoft.com/office/drawing/2014/main" id="{C3BDB8BF-797C-A8E1-6E25-860861AB4D61}"/>
              </a:ext>
            </a:extLst>
          </p:cNvPr>
          <p:cNvSpPr/>
          <p:nvPr/>
        </p:nvSpPr>
        <p:spPr>
          <a:xfrm>
            <a:off x="5417865" y="4531234"/>
            <a:ext cx="5257516" cy="17923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通过遍历将表达式树转换为算术表达式的时间复杂度是</a:t>
            </a:r>
            <a:r>
              <a:rPr lang="en-US" altLang="zh-CN" sz="2000" dirty="0">
                <a:latin typeface="微软雅黑" panose="020B0503020204020204" pitchFamily="34" charset="-122"/>
                <a:ea typeface="微软雅黑" panose="020B0503020204020204" pitchFamily="34" charset="-122"/>
              </a:rPr>
              <a:t>O(n),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表示结点数目</a:t>
            </a:r>
            <a:endParaRPr lang="en-US" altLang="zh-CN" sz="2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思考</a:t>
            </a:r>
            <a:r>
              <a:rPr lang="zh-CN" altLang="en-US" sz="2000" dirty="0">
                <a:latin typeface="微软雅黑" panose="020B0503020204020204" pitchFamily="34" charset="-122"/>
                <a:ea typeface="微软雅黑" panose="020B0503020204020204" pitchFamily="34" charset="-122"/>
              </a:rPr>
              <a:t>：如何将算术（中缀）表达式转换为表达式树，分析需要使用的关键数据结构</a:t>
            </a:r>
            <a:endParaRPr lang="zh-CN" altLang="zh-CN" sz="2000" dirty="0">
              <a:latin typeface="微软雅黑" panose="020B0503020204020204" pitchFamily="34" charset="-122"/>
              <a:ea typeface="微软雅黑" panose="020B0503020204020204" pitchFamily="34" charset="-122"/>
            </a:endParaRPr>
          </a:p>
        </p:txBody>
      </p:sp>
      <p:sp>
        <p:nvSpPr>
          <p:cNvPr id="11" name="下箭头 10">
            <a:extLst>
              <a:ext uri="{FF2B5EF4-FFF2-40B4-BE49-F238E27FC236}">
                <a16:creationId xmlns:a16="http://schemas.microsoft.com/office/drawing/2014/main" id="{74D13BBC-DC9B-842B-5A46-90ACB9413FB0}"/>
              </a:ext>
            </a:extLst>
          </p:cNvPr>
          <p:cNvSpPr/>
          <p:nvPr/>
        </p:nvSpPr>
        <p:spPr>
          <a:xfrm>
            <a:off x="7803932" y="4259520"/>
            <a:ext cx="509391" cy="217568"/>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55732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5.4.3</a:t>
            </a:r>
            <a:r>
              <a:rPr lang="zh-CN" altLang="en-US" sz="2800" dirty="0"/>
              <a:t> 二叉树遍历的非递归算法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353AA1BB-7AF9-18EE-C5B8-EDCFB0701D1D}"/>
              </a:ext>
            </a:extLst>
          </p:cNvPr>
          <p:cNvSpPr txBox="1">
            <a:spLocks/>
          </p:cNvSpPr>
          <p:nvPr/>
        </p:nvSpPr>
        <p:spPr>
          <a:xfrm>
            <a:off x="5683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递归算法的问题：</a:t>
            </a:r>
            <a:endParaRPr lang="en-US" altLang="zh-CN" sz="2400" b="1" dirty="0"/>
          </a:p>
          <a:p>
            <a:pPr>
              <a:lnSpc>
                <a:spcPct val="110000"/>
              </a:lnSpc>
            </a:pPr>
            <a:r>
              <a:rPr lang="zh-CN" altLang="en-US" sz="2400" b="1" dirty="0"/>
              <a:t>   </a:t>
            </a:r>
            <a:r>
              <a:rPr lang="en-US" altLang="zh-CN" sz="2400" dirty="0"/>
              <a:t>(1)</a:t>
            </a:r>
            <a:r>
              <a:rPr lang="zh-CN" altLang="en-US" sz="2400" dirty="0"/>
              <a:t> 存在不支持递归算法的程序设计语言</a:t>
            </a:r>
            <a:endParaRPr lang="en-US" altLang="zh-CN" sz="2400" dirty="0"/>
          </a:p>
          <a:p>
            <a:pPr>
              <a:lnSpc>
                <a:spcPct val="110000"/>
              </a:lnSpc>
            </a:pPr>
            <a:r>
              <a:rPr lang="zh-CN" altLang="en-US" sz="2400" dirty="0"/>
              <a:t>   </a:t>
            </a:r>
            <a:r>
              <a:rPr lang="en-US" altLang="zh-CN" sz="2400" dirty="0"/>
              <a:t>(2)</a:t>
            </a:r>
            <a:r>
              <a:rPr lang="zh-CN" altLang="en-US" sz="2400" dirty="0"/>
              <a:t> 递归算法在运行中，需要系统在内存栈中分配空间保存函数的参数、返回地址以及局部变量等，运行效率较低</a:t>
            </a:r>
            <a:endParaRPr lang="en-US" altLang="zh-CN" sz="2400" dirty="0"/>
          </a:p>
          <a:p>
            <a:pPr>
              <a:lnSpc>
                <a:spcPct val="110000"/>
              </a:lnSpc>
            </a:pPr>
            <a:r>
              <a:rPr lang="zh-CN" altLang="en-US" sz="2400" dirty="0"/>
              <a:t>   </a:t>
            </a:r>
            <a:r>
              <a:rPr lang="en-US" altLang="zh-CN" sz="2400" dirty="0"/>
              <a:t>(3)</a:t>
            </a:r>
            <a:r>
              <a:rPr lang="zh-CN" altLang="en-US" sz="2400" dirty="0"/>
              <a:t>系统对每个进程分配的栈容量有限，如果二叉树的深度太大造成递归调用的层次太高，容易导致栈溢出</a:t>
            </a:r>
            <a:endParaRPr lang="en-US" altLang="zh-CN" sz="2400" dirty="0"/>
          </a:p>
          <a:p>
            <a:pPr>
              <a:lnSpc>
                <a:spcPct val="110000"/>
              </a:lnSpc>
            </a:pPr>
            <a:endParaRPr lang="en-US" altLang="zh-CN" sz="2400" dirty="0"/>
          </a:p>
          <a:p>
            <a:pPr>
              <a:lnSpc>
                <a:spcPct val="100000"/>
              </a:lnSpc>
            </a:pPr>
            <a:r>
              <a:rPr lang="zh-CN" altLang="en-US" sz="2400" b="1" dirty="0"/>
              <a:t>非递归算法实现的关键：</a:t>
            </a:r>
            <a:r>
              <a:rPr lang="zh-CN" altLang="en-US" sz="2400" dirty="0"/>
              <a:t>使用栈结构模拟函数调用中系统栈的工作原理 </a:t>
            </a:r>
            <a:endParaRPr lang="en-US" altLang="zh-CN" sz="2400" dirty="0"/>
          </a:p>
          <a:p>
            <a:pPr>
              <a:lnSpc>
                <a:spcPct val="100000"/>
              </a:lnSpc>
            </a:pPr>
            <a:endParaRPr lang="zh-CN" altLang="zh-CN" sz="2400" dirty="0"/>
          </a:p>
        </p:txBody>
      </p:sp>
    </p:spTree>
    <p:extLst>
      <p:ext uri="{BB962C8B-B14F-4D97-AF65-F5344CB8AC3E}">
        <p14:creationId xmlns:p14="http://schemas.microsoft.com/office/powerpoint/2010/main" val="4157491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5-7</a:t>
            </a:r>
            <a:r>
              <a:rPr lang="zh-CN" altLang="en-US" dirty="0"/>
              <a:t>：非递归前序遍历 </a:t>
            </a:r>
            <a:r>
              <a:rPr lang="en-US" altLang="zh-CN" dirty="0" err="1"/>
              <a:t>PreOrder</a:t>
            </a:r>
            <a:r>
              <a:rPr lang="en-US" altLang="zh-CN" dirty="0"/>
              <a:t>(</a:t>
            </a:r>
            <a:r>
              <a:rPr lang="en-US" altLang="zh-CN" i="1" dirty="0"/>
              <a:t>tree</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1967009" y="1093664"/>
            <a:ext cx="8586691" cy="5568191"/>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InitStack</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初始化栈</a:t>
            </a:r>
            <a:r>
              <a:rPr lang="en" altLang="zh-CN" sz="2000" dirty="0">
                <a:solidFill>
                  <a:schemeClr val="accent4">
                    <a:lumMod val="20000"/>
                    <a:lumOff val="80000"/>
                  </a:schemeClr>
                </a:solidFill>
                <a:latin typeface="Times New Roman" panose="02020603050405020304" pitchFamily="18" charset="0"/>
                <a:cs typeface="Times New Roman" panose="02020603050405020304" pitchFamily="18" charset="0"/>
              </a:rPr>
              <a:t>stack</a:t>
            </a:r>
            <a:r>
              <a:rPr lang="zh-CN" altLang="en" sz="2000"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用于存放结点</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while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  </a:t>
            </a:r>
            <a:r>
              <a:rPr lang="zh-CN" altLang="en-US" sz="2000" dirty="0">
                <a:solidFill>
                  <a:schemeClr val="bg1"/>
                </a:solidFill>
                <a:latin typeface="Times New Roman" panose="02020603050405020304" pitchFamily="18" charset="0"/>
                <a:cs typeface="Times New Roman" panose="02020603050405020304" pitchFamily="18" charset="0"/>
              </a:rPr>
              <a:t>或  </a:t>
            </a:r>
            <a:r>
              <a:rPr lang="en" altLang="zh-CN" sz="2000" dirty="0" err="1">
                <a:solidFill>
                  <a:schemeClr val="bg1"/>
                </a:solidFill>
                <a:latin typeface="Times New Roman" panose="02020603050405020304" pitchFamily="18" charset="0"/>
                <a:cs typeface="Times New Roman" panose="02020603050405020304" pitchFamily="18" charset="0"/>
              </a:rPr>
              <a:t>IsEmpty</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false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do</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while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 𝐝𝐨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当前结点不是空结点</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dirty="0">
                <a:solidFill>
                  <a:schemeClr val="bg1"/>
                </a:solidFill>
                <a:latin typeface="Times New Roman" panose="02020603050405020304" pitchFamily="18" charset="0"/>
                <a:cs typeface="Times New Roman" panose="02020603050405020304" pitchFamily="18" charset="0"/>
              </a:rPr>
              <a:t>Visit(</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访问结点</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dirty="0">
                <a:solidFill>
                  <a:schemeClr val="bg1"/>
                </a:solidFill>
                <a:latin typeface="Times New Roman" panose="02020603050405020304" pitchFamily="18" charset="0"/>
                <a:cs typeface="Times New Roman" panose="02020603050405020304" pitchFamily="18" charset="0"/>
              </a:rPr>
              <a:t>Push(</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结点压入栈</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err="1">
                <a:solidFill>
                  <a:schemeClr val="bg1"/>
                </a:solidFill>
                <a:latin typeface="Times New Roman" panose="02020603050405020304" pitchFamily="18" charset="0"/>
                <a:cs typeface="Times New Roman" panose="02020603050405020304" pitchFamily="18" charset="0"/>
              </a:rPr>
              <a:t>tree.left</a:t>
            </a:r>
            <a:r>
              <a:rPr lang="en" altLang="zh-CN" sz="2000" i="1" dirty="0">
                <a:solidFill>
                  <a:schemeClr val="bg1"/>
                </a:solidFill>
                <a:latin typeface="Times New Roman" panose="02020603050405020304" pitchFamily="18" charset="0"/>
                <a:cs typeface="Times New Roman" panose="02020603050405020304" pitchFamily="18" charset="0"/>
              </a:rPr>
              <a:t> </a:t>
            </a:r>
            <a:r>
              <a:rPr lang="zh-CN" altLang="en-US" sz="2000" i="1"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沿左分支下移</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if </a:t>
            </a:r>
            <a:r>
              <a:rPr lang="en" altLang="zh-CN" sz="2000" dirty="0" err="1">
                <a:solidFill>
                  <a:schemeClr val="bg1"/>
                </a:solidFill>
                <a:latin typeface="Times New Roman" panose="02020603050405020304" pitchFamily="18" charset="0"/>
                <a:cs typeface="Times New Roman" panose="02020603050405020304" pitchFamily="18" charset="0"/>
              </a:rPr>
              <a:t>IsEmpty</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false then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如果栈不为空</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Top(</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  Pop(</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弹出栈顶结点</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err="1">
                <a:solidFill>
                  <a:schemeClr val="bg1"/>
                </a:solidFill>
                <a:latin typeface="Times New Roman" panose="02020603050405020304" pitchFamily="18" charset="0"/>
                <a:cs typeface="Times New Roman" panose="02020603050405020304" pitchFamily="18" charset="0"/>
              </a:rPr>
              <a:t>tree.right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移到栈顶结点的右子树</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DestroyStack</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p>
        </p:txBody>
      </p:sp>
      <p:sp>
        <p:nvSpPr>
          <p:cNvPr id="2" name="文本框 1">
            <a:extLst>
              <a:ext uri="{FF2B5EF4-FFF2-40B4-BE49-F238E27FC236}">
                <a16:creationId xmlns:a16="http://schemas.microsoft.com/office/drawing/2014/main" id="{D25B6D76-9636-8171-436F-E340933B14B0}"/>
              </a:ext>
            </a:extLst>
          </p:cNvPr>
          <p:cNvSpPr txBox="1"/>
          <p:nvPr/>
        </p:nvSpPr>
        <p:spPr>
          <a:xfrm>
            <a:off x="8065991" y="2514240"/>
            <a:ext cx="2271809" cy="646331"/>
          </a:xfrm>
          <a:prstGeom prst="rect">
            <a:avLst/>
          </a:prstGeom>
          <a:noFill/>
        </p:spPr>
        <p:txBody>
          <a:bodyPr wrap="square" rtlCol="0">
            <a:spAutoFit/>
          </a:bodyPr>
          <a:lstStyle/>
          <a:p>
            <a:r>
              <a:rPr kumimoji="1" lang="zh-CN" altLang="en-US" dirty="0">
                <a:solidFill>
                  <a:schemeClr val="accent4">
                    <a:lumMod val="20000"/>
                    <a:lumOff val="80000"/>
                  </a:schemeClr>
                </a:solidFill>
                <a:latin typeface="Microsoft YaHei" panose="020B0503020204020204" pitchFamily="34" charset="-122"/>
                <a:ea typeface="Microsoft YaHei" panose="020B0503020204020204" pitchFamily="34" charset="-122"/>
              </a:rPr>
              <a:t>沿左分支下移，并将经过的结点压入栈</a:t>
            </a:r>
          </a:p>
        </p:txBody>
      </p:sp>
      <p:sp>
        <p:nvSpPr>
          <p:cNvPr id="3" name="右大括号 2">
            <a:extLst>
              <a:ext uri="{FF2B5EF4-FFF2-40B4-BE49-F238E27FC236}">
                <a16:creationId xmlns:a16="http://schemas.microsoft.com/office/drawing/2014/main" id="{BB1244EC-DC1E-509B-7E60-2B14E8E5BFF3}"/>
              </a:ext>
            </a:extLst>
          </p:cNvPr>
          <p:cNvSpPr/>
          <p:nvPr/>
        </p:nvSpPr>
        <p:spPr>
          <a:xfrm>
            <a:off x="7569200" y="2032000"/>
            <a:ext cx="304800" cy="1676400"/>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544B7533-8F12-2F29-1091-079B57655ABC}"/>
              </a:ext>
            </a:extLst>
          </p:cNvPr>
          <p:cNvSpPr txBox="1"/>
          <p:nvPr/>
        </p:nvSpPr>
        <p:spPr>
          <a:xfrm>
            <a:off x="8065991" y="4385054"/>
            <a:ext cx="2271809" cy="1477328"/>
          </a:xfrm>
          <a:prstGeom prst="rect">
            <a:avLst/>
          </a:prstGeom>
          <a:noFill/>
        </p:spPr>
        <p:txBody>
          <a:bodyPr wrap="square" rtlCol="0">
            <a:spAutoFit/>
          </a:bodyPr>
          <a:lstStyle/>
          <a:p>
            <a:r>
              <a:rPr kumimoji="1" lang="en-US" altLang="zh-CN" dirty="0">
                <a:solidFill>
                  <a:schemeClr val="accent4">
                    <a:lumMod val="20000"/>
                    <a:lumOff val="80000"/>
                  </a:schemeClr>
                </a:solidFill>
                <a:latin typeface="Microsoft YaHei" panose="020B0503020204020204" pitchFamily="34" charset="-122"/>
                <a:ea typeface="Microsoft YaHei" panose="020B0503020204020204" pitchFamily="34" charset="-122"/>
              </a:rPr>
              <a:t>tree=NIL</a:t>
            </a:r>
            <a:r>
              <a:rPr kumimoji="1" lang="zh-CN" altLang="en-US" dirty="0">
                <a:solidFill>
                  <a:schemeClr val="accent4">
                    <a:lumMod val="20000"/>
                    <a:lumOff val="80000"/>
                  </a:schemeClr>
                </a:solidFill>
                <a:latin typeface="Microsoft YaHei" panose="020B0503020204020204" pitchFamily="34" charset="-122"/>
                <a:ea typeface="Microsoft YaHei" panose="020B0503020204020204" pitchFamily="34" charset="-122"/>
              </a:rPr>
              <a:t>表示左子树为空，或者左子树遍历结束，则从栈中弹出结点，开始遍历结点的右子树</a:t>
            </a:r>
          </a:p>
        </p:txBody>
      </p:sp>
      <p:sp>
        <p:nvSpPr>
          <p:cNvPr id="5" name="右大括号 4">
            <a:extLst>
              <a:ext uri="{FF2B5EF4-FFF2-40B4-BE49-F238E27FC236}">
                <a16:creationId xmlns:a16="http://schemas.microsoft.com/office/drawing/2014/main" id="{966F0764-9465-5CF4-9ABE-148CB909FC40}"/>
              </a:ext>
            </a:extLst>
          </p:cNvPr>
          <p:cNvSpPr/>
          <p:nvPr/>
        </p:nvSpPr>
        <p:spPr>
          <a:xfrm>
            <a:off x="7569200" y="4087936"/>
            <a:ext cx="304800" cy="2071564"/>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093798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5-8</a:t>
            </a:r>
            <a:r>
              <a:rPr lang="zh-CN" altLang="en-US" dirty="0"/>
              <a:t>：非递归中序遍历 </a:t>
            </a:r>
            <a:r>
              <a:rPr lang="en-US" altLang="zh-CN" dirty="0" err="1"/>
              <a:t>InOrder</a:t>
            </a:r>
            <a:r>
              <a:rPr lang="en-US" altLang="zh-CN" dirty="0"/>
              <a:t>(</a:t>
            </a:r>
            <a:r>
              <a:rPr lang="en-US" altLang="zh-CN" i="1" dirty="0"/>
              <a:t>tree</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1967009" y="1093664"/>
            <a:ext cx="8586691" cy="5568191"/>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InitStack</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初始化栈</a:t>
            </a:r>
            <a:r>
              <a:rPr lang="en" altLang="zh-CN" sz="2000" dirty="0">
                <a:solidFill>
                  <a:schemeClr val="accent4">
                    <a:lumMod val="20000"/>
                    <a:lumOff val="80000"/>
                  </a:schemeClr>
                </a:solidFill>
                <a:latin typeface="Times New Roman" panose="02020603050405020304" pitchFamily="18" charset="0"/>
                <a:cs typeface="Times New Roman" panose="02020603050405020304" pitchFamily="18" charset="0"/>
              </a:rPr>
              <a:t>stack</a:t>
            </a:r>
            <a:r>
              <a:rPr lang="zh-CN" altLang="en" sz="2000"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用于存放结点</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while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  </a:t>
            </a:r>
            <a:r>
              <a:rPr lang="zh-CN" altLang="en-US" sz="2000" dirty="0">
                <a:solidFill>
                  <a:schemeClr val="bg1"/>
                </a:solidFill>
                <a:latin typeface="Times New Roman" panose="02020603050405020304" pitchFamily="18" charset="0"/>
                <a:cs typeface="Times New Roman" panose="02020603050405020304" pitchFamily="18" charset="0"/>
              </a:rPr>
              <a:t>或  </a:t>
            </a:r>
            <a:r>
              <a:rPr lang="en" altLang="zh-CN" sz="2000" dirty="0" err="1">
                <a:solidFill>
                  <a:schemeClr val="bg1"/>
                </a:solidFill>
                <a:latin typeface="Times New Roman" panose="02020603050405020304" pitchFamily="18" charset="0"/>
                <a:cs typeface="Times New Roman" panose="02020603050405020304" pitchFamily="18" charset="0"/>
              </a:rPr>
              <a:t>IsEmpty</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false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do</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while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 𝐝𝐨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当前结点不是空结点</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dirty="0">
                <a:solidFill>
                  <a:schemeClr val="bg1"/>
                </a:solidFill>
                <a:latin typeface="Times New Roman" panose="02020603050405020304" pitchFamily="18" charset="0"/>
                <a:cs typeface="Times New Roman" panose="02020603050405020304" pitchFamily="18" charset="0"/>
              </a:rPr>
              <a:t>Push(</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结点压入栈</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err="1">
                <a:solidFill>
                  <a:schemeClr val="bg1"/>
                </a:solidFill>
                <a:latin typeface="Times New Roman" panose="02020603050405020304" pitchFamily="18" charset="0"/>
                <a:cs typeface="Times New Roman" panose="02020603050405020304" pitchFamily="18" charset="0"/>
              </a:rPr>
              <a:t>tree.left</a:t>
            </a:r>
            <a:r>
              <a:rPr lang="en" altLang="zh-CN" sz="2000" i="1" dirty="0">
                <a:solidFill>
                  <a:schemeClr val="bg1"/>
                </a:solidFill>
                <a:latin typeface="Times New Roman" panose="02020603050405020304" pitchFamily="18" charset="0"/>
                <a:cs typeface="Times New Roman" panose="02020603050405020304" pitchFamily="18" charset="0"/>
              </a:rPr>
              <a:t> </a:t>
            </a:r>
            <a:r>
              <a:rPr lang="zh-CN" altLang="en-US" sz="2000" i="1"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沿左分支下移</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  if </a:t>
            </a:r>
            <a:r>
              <a:rPr lang="en" altLang="zh-CN" sz="2000" dirty="0" err="1">
                <a:solidFill>
                  <a:schemeClr val="bg1"/>
                </a:solidFill>
                <a:latin typeface="Times New Roman" panose="02020603050405020304" pitchFamily="18" charset="0"/>
                <a:cs typeface="Times New Roman" panose="02020603050405020304" pitchFamily="18" charset="0"/>
              </a:rPr>
              <a:t>IsEmpty</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false then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如果栈不为空</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Top(</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Visit(</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访问栈顶结点</a:t>
            </a:r>
            <a:endParaRPr lang="en" altLang="zh-CN"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  Pop(</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弹出栈顶结点</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err="1">
                <a:solidFill>
                  <a:schemeClr val="bg1"/>
                </a:solidFill>
                <a:latin typeface="Times New Roman" panose="02020603050405020304" pitchFamily="18" charset="0"/>
                <a:cs typeface="Times New Roman" panose="02020603050405020304" pitchFamily="18" charset="0"/>
              </a:rPr>
              <a:t>tree.right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移到栈顶结点的右子树</a:t>
            </a: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DestroyStack</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p>
        </p:txBody>
      </p:sp>
      <p:sp>
        <p:nvSpPr>
          <p:cNvPr id="3" name="右大括号 2">
            <a:extLst>
              <a:ext uri="{FF2B5EF4-FFF2-40B4-BE49-F238E27FC236}">
                <a16:creationId xmlns:a16="http://schemas.microsoft.com/office/drawing/2014/main" id="{BB1244EC-DC1E-509B-7E60-2B14E8E5BFF3}"/>
              </a:ext>
            </a:extLst>
          </p:cNvPr>
          <p:cNvSpPr/>
          <p:nvPr/>
        </p:nvSpPr>
        <p:spPr>
          <a:xfrm>
            <a:off x="7569200" y="1710035"/>
            <a:ext cx="304800" cy="1676400"/>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右大括号 4">
            <a:extLst>
              <a:ext uri="{FF2B5EF4-FFF2-40B4-BE49-F238E27FC236}">
                <a16:creationId xmlns:a16="http://schemas.microsoft.com/office/drawing/2014/main" id="{966F0764-9465-5CF4-9ABE-148CB909FC40}"/>
              </a:ext>
            </a:extLst>
          </p:cNvPr>
          <p:cNvSpPr/>
          <p:nvPr/>
        </p:nvSpPr>
        <p:spPr>
          <a:xfrm>
            <a:off x="7569200" y="3721726"/>
            <a:ext cx="304800" cy="2071564"/>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5B9310CC-65B8-7AAE-97CD-9E12F9CBF55A}"/>
              </a:ext>
            </a:extLst>
          </p:cNvPr>
          <p:cNvSpPr txBox="1"/>
          <p:nvPr/>
        </p:nvSpPr>
        <p:spPr>
          <a:xfrm>
            <a:off x="8065990" y="2274669"/>
            <a:ext cx="2271809" cy="646331"/>
          </a:xfrm>
          <a:prstGeom prst="rect">
            <a:avLst/>
          </a:prstGeom>
          <a:noFill/>
        </p:spPr>
        <p:txBody>
          <a:bodyPr wrap="square" rtlCol="0">
            <a:spAutoFit/>
          </a:bodyPr>
          <a:lstStyle/>
          <a:p>
            <a:r>
              <a:rPr kumimoji="1" lang="zh-CN" altLang="en-US" dirty="0">
                <a:solidFill>
                  <a:schemeClr val="accent4">
                    <a:lumMod val="20000"/>
                    <a:lumOff val="80000"/>
                  </a:schemeClr>
                </a:solidFill>
                <a:latin typeface="Microsoft YaHei" panose="020B0503020204020204" pitchFamily="34" charset="-122"/>
                <a:ea typeface="Microsoft YaHei" panose="020B0503020204020204" pitchFamily="34" charset="-122"/>
              </a:rPr>
              <a:t>沿左分支下移，并将经过的结点压入栈</a:t>
            </a:r>
          </a:p>
        </p:txBody>
      </p:sp>
      <p:sp>
        <p:nvSpPr>
          <p:cNvPr id="7" name="文本框 6">
            <a:extLst>
              <a:ext uri="{FF2B5EF4-FFF2-40B4-BE49-F238E27FC236}">
                <a16:creationId xmlns:a16="http://schemas.microsoft.com/office/drawing/2014/main" id="{2F7CE6E1-6D55-5739-1943-2920BDCFAC51}"/>
              </a:ext>
            </a:extLst>
          </p:cNvPr>
          <p:cNvSpPr txBox="1"/>
          <p:nvPr/>
        </p:nvSpPr>
        <p:spPr>
          <a:xfrm>
            <a:off x="8065989" y="4018844"/>
            <a:ext cx="2271809" cy="1477328"/>
          </a:xfrm>
          <a:prstGeom prst="rect">
            <a:avLst/>
          </a:prstGeom>
          <a:noFill/>
        </p:spPr>
        <p:txBody>
          <a:bodyPr wrap="square" rtlCol="0">
            <a:spAutoFit/>
          </a:bodyPr>
          <a:lstStyle/>
          <a:p>
            <a:r>
              <a:rPr kumimoji="1" lang="en-US" altLang="zh-CN" dirty="0">
                <a:solidFill>
                  <a:schemeClr val="accent4">
                    <a:lumMod val="20000"/>
                    <a:lumOff val="80000"/>
                  </a:schemeClr>
                </a:solidFill>
                <a:latin typeface="Microsoft YaHei" panose="020B0503020204020204" pitchFamily="34" charset="-122"/>
                <a:ea typeface="Microsoft YaHei" panose="020B0503020204020204" pitchFamily="34" charset="-122"/>
              </a:rPr>
              <a:t>tree=NIL</a:t>
            </a:r>
            <a:r>
              <a:rPr kumimoji="1" lang="zh-CN" altLang="en-US" dirty="0">
                <a:solidFill>
                  <a:schemeClr val="accent4">
                    <a:lumMod val="20000"/>
                    <a:lumOff val="80000"/>
                  </a:schemeClr>
                </a:solidFill>
                <a:latin typeface="Microsoft YaHei" panose="020B0503020204020204" pitchFamily="34" charset="-122"/>
                <a:ea typeface="Microsoft YaHei" panose="020B0503020204020204" pitchFamily="34" charset="-122"/>
              </a:rPr>
              <a:t>表示左子树为空，或者左子树遍历结束，则从栈中弹出结点，开始遍历结点的右子树</a:t>
            </a:r>
          </a:p>
        </p:txBody>
      </p:sp>
    </p:spTree>
    <p:extLst>
      <p:ext uri="{BB962C8B-B14F-4D97-AF65-F5344CB8AC3E}">
        <p14:creationId xmlns:p14="http://schemas.microsoft.com/office/powerpoint/2010/main" val="1879469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5.4.3</a:t>
            </a:r>
            <a:r>
              <a:rPr lang="zh-CN" altLang="en-US" sz="2800" dirty="0"/>
              <a:t> 二叉树遍历的非递归算法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353AA1BB-7AF9-18EE-C5B8-EDCFB0701D1D}"/>
              </a:ext>
            </a:extLst>
          </p:cNvPr>
          <p:cNvSpPr txBox="1">
            <a:spLocks/>
          </p:cNvSpPr>
          <p:nvPr/>
        </p:nvSpPr>
        <p:spPr>
          <a:xfrm>
            <a:off x="568337" y="1377650"/>
            <a:ext cx="11055325" cy="8575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后序遍历算法的非递归化</a:t>
            </a:r>
            <a:endParaRPr lang="en-US" altLang="zh-CN" sz="2400" b="1" dirty="0"/>
          </a:p>
          <a:p>
            <a:pPr>
              <a:lnSpc>
                <a:spcPct val="100000"/>
              </a:lnSpc>
            </a:pPr>
            <a:endParaRPr lang="zh-CN" altLang="zh-CN" sz="2400" dirty="0"/>
          </a:p>
        </p:txBody>
      </p:sp>
      <p:pic>
        <p:nvPicPr>
          <p:cNvPr id="5" name="图片 4">
            <a:extLst>
              <a:ext uri="{FF2B5EF4-FFF2-40B4-BE49-F238E27FC236}">
                <a16:creationId xmlns:a16="http://schemas.microsoft.com/office/drawing/2014/main" id="{49632F61-3850-8B2F-CF0C-354AF2F5E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25" y="2368072"/>
            <a:ext cx="6057232" cy="2951406"/>
          </a:xfrm>
          <a:prstGeom prst="rect">
            <a:avLst/>
          </a:prstGeom>
        </p:spPr>
      </p:pic>
      <p:sp>
        <p:nvSpPr>
          <p:cNvPr id="8" name="文本框 7">
            <a:extLst>
              <a:ext uri="{FF2B5EF4-FFF2-40B4-BE49-F238E27FC236}">
                <a16:creationId xmlns:a16="http://schemas.microsoft.com/office/drawing/2014/main" id="{E92EBCFA-52E1-7EB8-6B97-A221BCC8C2DF}"/>
              </a:ext>
            </a:extLst>
          </p:cNvPr>
          <p:cNvSpPr txBox="1"/>
          <p:nvPr/>
        </p:nvSpPr>
        <p:spPr>
          <a:xfrm>
            <a:off x="1003300" y="5646721"/>
            <a:ext cx="4864100" cy="646331"/>
          </a:xfrm>
          <a:prstGeom prst="rect">
            <a:avLst/>
          </a:prstGeom>
          <a:noFill/>
        </p:spPr>
        <p:txBody>
          <a:bodyPr wrap="square">
            <a:spAutoFit/>
          </a:bodyPr>
          <a:lstStyle/>
          <a:p>
            <a:r>
              <a:rPr lang="zh-CN" altLang="zh-CN" sz="18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二叉树所有结点的后序遍历次序，用各结点左边的数字表示</a:t>
            </a:r>
            <a:r>
              <a:rPr lang="zh-CN" altLang="zh-CN" dirty="0">
                <a:solidFill>
                  <a:srgbClr val="C00000"/>
                </a:solidFill>
                <a:effectLst/>
                <a:latin typeface="Microsoft YaHei" panose="020B0503020204020204" pitchFamily="34" charset="-122"/>
                <a:ea typeface="Microsoft YaHei" panose="020B0503020204020204" pitchFamily="34" charset="-122"/>
              </a:rPr>
              <a:t> </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9" name="任意多边形: 形状 13">
            <a:extLst>
              <a:ext uri="{FF2B5EF4-FFF2-40B4-BE49-F238E27FC236}">
                <a16:creationId xmlns:a16="http://schemas.microsoft.com/office/drawing/2014/main" id="{E728321B-3D6B-07A0-9807-8E5F736EC2E1}"/>
              </a:ext>
            </a:extLst>
          </p:cNvPr>
          <p:cNvSpPr/>
          <p:nvPr/>
        </p:nvSpPr>
        <p:spPr>
          <a:xfrm>
            <a:off x="6515384" y="1882665"/>
            <a:ext cx="5257516" cy="39222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solidFill>
                  <a:schemeClr val="accent4">
                    <a:lumMod val="20000"/>
                    <a:lumOff val="80000"/>
                  </a:schemeClr>
                </a:solidFill>
                <a:latin typeface="微软雅黑" panose="020B0503020204020204" pitchFamily="34" charset="-122"/>
                <a:ea typeface="微软雅黑" panose="020B0503020204020204" pitchFamily="34" charset="-122"/>
              </a:rPr>
              <a:t>后序遍历次序的结点序列可分为多个段，用虚线分开，每段中的结点具有以下性质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段中各结点的访问次序是连续的，并且最先访问（次序最小）的结点没有右子结点</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段中若有多个结点，则次序相邻的任意两个结点，次序小的结点是次序大的结点的右子结点 </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段中次序最大的结点如果不是根，则是其父结点的左子结点 </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7616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5-9</a:t>
            </a:r>
            <a:r>
              <a:rPr lang="zh-CN" altLang="en-US" dirty="0"/>
              <a:t>：非递归后序遍历 </a:t>
            </a:r>
            <a:r>
              <a:rPr lang="en-US" altLang="zh-CN" dirty="0" err="1"/>
              <a:t>PostOrder</a:t>
            </a:r>
            <a:r>
              <a:rPr lang="en-US" altLang="zh-CN" dirty="0"/>
              <a:t>(</a:t>
            </a:r>
            <a:r>
              <a:rPr lang="en-US" altLang="zh-CN" i="1" dirty="0"/>
              <a:t>tree</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260600" y="1401849"/>
            <a:ext cx="8586691" cy="3978012"/>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en" altLang="zh-CN" sz="2000" dirty="0" err="1">
                <a:solidFill>
                  <a:schemeClr val="bg1"/>
                </a:solidFill>
                <a:latin typeface="Times New Roman" panose="02020603050405020304" pitchFamily="18" charset="0"/>
                <a:cs typeface="Times New Roman" panose="02020603050405020304" pitchFamily="18" charset="0"/>
              </a:rPr>
              <a:t>InitStack</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600"/>
              </a:spcAft>
            </a:pPr>
            <a:r>
              <a:rPr lang="en" altLang="zh-CN" sz="2000" b="1" dirty="0">
                <a:solidFill>
                  <a:schemeClr val="bg1"/>
                </a:solidFill>
                <a:latin typeface="Times New Roman" panose="02020603050405020304" pitchFamily="18" charset="0"/>
                <a:cs typeface="Times New Roman" panose="02020603050405020304" pitchFamily="18" charset="0"/>
              </a:rPr>
              <a:t>while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 </a:t>
            </a:r>
            <a:r>
              <a:rPr lang="zh-CN" altLang="en-US" sz="2000" dirty="0">
                <a:solidFill>
                  <a:schemeClr val="bg1"/>
                </a:solidFill>
                <a:latin typeface="Times New Roman" panose="02020603050405020304" pitchFamily="18" charset="0"/>
                <a:cs typeface="Times New Roman" panose="02020603050405020304" pitchFamily="18" charset="0"/>
              </a:rPr>
              <a:t>或 </a:t>
            </a:r>
            <a:r>
              <a:rPr lang="en" altLang="zh-CN" sz="2000" dirty="0" err="1">
                <a:solidFill>
                  <a:schemeClr val="bg1"/>
                </a:solidFill>
                <a:latin typeface="Times New Roman" panose="02020603050405020304" pitchFamily="18" charset="0"/>
                <a:cs typeface="Times New Roman" panose="02020603050405020304" pitchFamily="18" charset="0"/>
              </a:rPr>
              <a:t>IsEmpty</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false do</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while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NIL </a:t>
            </a:r>
            <a:r>
              <a:rPr lang="en" altLang="zh-CN" sz="2000" b="1" dirty="0">
                <a:solidFill>
                  <a:schemeClr val="bg1"/>
                </a:solidFill>
                <a:latin typeface="Times New Roman" panose="02020603050405020304" pitchFamily="18" charset="0"/>
                <a:cs typeface="Times New Roman" panose="02020603050405020304" pitchFamily="18" charset="0"/>
              </a:rPr>
              <a:t>𝐝𝐨</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当前结点不是空结点</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dirty="0">
                <a:solidFill>
                  <a:schemeClr val="bg1"/>
                </a:solidFill>
                <a:latin typeface="Times New Roman" panose="02020603050405020304" pitchFamily="18" charset="0"/>
                <a:cs typeface="Times New Roman" panose="02020603050405020304" pitchFamily="18" charset="0"/>
              </a:rPr>
              <a:t>Push(</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结点压入栈</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err="1">
                <a:solidFill>
                  <a:schemeClr val="bg1"/>
                </a:solidFill>
                <a:latin typeface="Times New Roman" panose="02020603050405020304" pitchFamily="18" charset="0"/>
                <a:cs typeface="Times New Roman" panose="02020603050405020304" pitchFamily="18" charset="0"/>
              </a:rPr>
              <a:t>tree.left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沿左分支下移</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r>
              <a:rPr lang="en" altLang="zh-CN" sz="2000" dirty="0">
                <a:solidFill>
                  <a:schemeClr val="bg1"/>
                </a:solidFill>
                <a:latin typeface="Times New Roman" panose="02020603050405020304" pitchFamily="18" charset="0"/>
                <a:cs typeface="Times New Roman" panose="02020603050405020304" pitchFamily="18" charset="0"/>
              </a:rPr>
              <a:t>     </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a:t>
            </a:r>
            <a:endParaRPr lang="en"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top</a:t>
            </a:r>
            <a:r>
              <a:rPr lang="en" altLang="zh-CN" sz="2000" dirty="0">
                <a:solidFill>
                  <a:schemeClr val="bg1"/>
                </a:solidFill>
                <a:latin typeface="Times New Roman" panose="02020603050405020304" pitchFamily="18" charset="0"/>
                <a:cs typeface="Times New Roman" panose="02020603050405020304" pitchFamily="18" charset="0"/>
              </a:rPr>
              <a:t> ← Top(</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zh-CN" altLang="en-US" sz="2000" dirty="0">
                <a:solidFill>
                  <a:schemeClr val="bg1"/>
                </a:solidFill>
                <a:latin typeface="Times New Roman" panose="02020603050405020304" pitchFamily="18" charset="0"/>
                <a:cs typeface="Times New Roman" panose="02020603050405020304" pitchFamily="18" charset="0"/>
              </a:rPr>
              <a:t>非空，</a:t>
            </a:r>
            <a:r>
              <a:rPr lang="en" altLang="zh-CN" sz="2000" i="1" dirty="0">
                <a:solidFill>
                  <a:schemeClr val="bg1"/>
                </a:solidFill>
                <a:latin typeface="Times New Roman" panose="02020603050405020304" pitchFamily="18" charset="0"/>
                <a:cs typeface="Times New Roman" panose="02020603050405020304" pitchFamily="18" charset="0"/>
              </a:rPr>
              <a:t>top</a:t>
            </a:r>
            <a:r>
              <a:rPr lang="zh-CN" altLang="en-US" sz="2000" dirty="0">
                <a:solidFill>
                  <a:schemeClr val="bg1"/>
                </a:solidFill>
                <a:latin typeface="Times New Roman" panose="02020603050405020304" pitchFamily="18" charset="0"/>
                <a:cs typeface="Times New Roman" panose="02020603050405020304" pitchFamily="18" charset="0"/>
              </a:rPr>
              <a:t>指向栈顶结点</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pre_top</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NIL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初始化 </a:t>
            </a:r>
            <a:r>
              <a:rPr lang="en" altLang="zh-CN" sz="2000" i="1" dirty="0" err="1">
                <a:solidFill>
                  <a:schemeClr val="bg1"/>
                </a:solidFill>
                <a:latin typeface="Times New Roman" panose="02020603050405020304" pitchFamily="18" charset="0"/>
                <a:cs typeface="Times New Roman" panose="02020603050405020304" pitchFamily="18" charset="0"/>
              </a:rPr>
              <a:t>pre_top</a:t>
            </a:r>
            <a:endParaRPr lang="en" altLang="zh-CN" sz="2000"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i="1" dirty="0">
                <a:solidFill>
                  <a:schemeClr val="bg1"/>
                </a:solidFill>
                <a:latin typeface="Times New Roman" panose="02020603050405020304" pitchFamily="18" charset="0"/>
                <a:cs typeface="Times New Roman" panose="02020603050405020304" pitchFamily="18" charset="0"/>
              </a:rPr>
              <a:t>|</a:t>
            </a:r>
            <a:r>
              <a:rPr lang="zh-CN" altLang="en-US"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如果栈顶结点的右子树为空，开始从栈弹出结点</a:t>
            </a:r>
            <a:endParaRPr lang="en" altLang="zh-CN" sz="20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25B6D76-9636-8171-436F-E340933B14B0}"/>
              </a:ext>
            </a:extLst>
          </p:cNvPr>
          <p:cNvSpPr txBox="1"/>
          <p:nvPr/>
        </p:nvSpPr>
        <p:spPr>
          <a:xfrm>
            <a:off x="8256491" y="2411153"/>
            <a:ext cx="1865409" cy="923330"/>
          </a:xfrm>
          <a:prstGeom prst="rect">
            <a:avLst/>
          </a:prstGeom>
          <a:noFill/>
        </p:spPr>
        <p:txBody>
          <a:bodyPr wrap="square" rtlCol="0">
            <a:spAutoFit/>
          </a:bodyPr>
          <a:lstStyle/>
          <a:p>
            <a:r>
              <a:rPr kumimoji="1" lang="zh-CN" altLang="en-US" dirty="0">
                <a:solidFill>
                  <a:schemeClr val="accent4">
                    <a:lumMod val="20000"/>
                    <a:lumOff val="80000"/>
                  </a:schemeClr>
                </a:solidFill>
                <a:latin typeface="Microsoft YaHei" panose="020B0503020204020204" pitchFamily="34" charset="-122"/>
                <a:ea typeface="Microsoft YaHei" panose="020B0503020204020204" pitchFamily="34" charset="-122"/>
              </a:rPr>
              <a:t>沿左分支下移，并将经过的结点压入栈</a:t>
            </a:r>
          </a:p>
        </p:txBody>
      </p:sp>
      <p:sp>
        <p:nvSpPr>
          <p:cNvPr id="3" name="右大括号 2">
            <a:extLst>
              <a:ext uri="{FF2B5EF4-FFF2-40B4-BE49-F238E27FC236}">
                <a16:creationId xmlns:a16="http://schemas.microsoft.com/office/drawing/2014/main" id="{BB1244EC-DC1E-509B-7E60-2B14E8E5BFF3}"/>
              </a:ext>
            </a:extLst>
          </p:cNvPr>
          <p:cNvSpPr/>
          <p:nvPr/>
        </p:nvSpPr>
        <p:spPr>
          <a:xfrm>
            <a:off x="7761191" y="2032000"/>
            <a:ext cx="304800" cy="1676400"/>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FC0919F-93D6-59CE-862E-A5EB1AE8133E}"/>
              </a:ext>
            </a:extLst>
          </p:cNvPr>
          <p:cNvSpPr txBox="1"/>
          <p:nvPr/>
        </p:nvSpPr>
        <p:spPr>
          <a:xfrm>
            <a:off x="7875491" y="4603404"/>
            <a:ext cx="2590800" cy="369332"/>
          </a:xfrm>
          <a:prstGeom prst="rect">
            <a:avLst/>
          </a:prstGeom>
          <a:noFill/>
        </p:spPr>
        <p:txBody>
          <a:bodyPr wrap="square" rtlCol="0">
            <a:spAutoFit/>
          </a:bodyPr>
          <a:lstStyle/>
          <a:p>
            <a:r>
              <a:rPr kumimoji="1" lang="zh-CN" altLang="en-US" dirty="0">
                <a:solidFill>
                  <a:schemeClr val="accent4">
                    <a:lumMod val="20000"/>
                    <a:lumOff val="80000"/>
                  </a:schemeClr>
                </a:solidFill>
                <a:latin typeface="Microsoft YaHei" panose="020B0503020204020204" pitchFamily="34" charset="-122"/>
                <a:ea typeface="Microsoft YaHei" panose="020B0503020204020204" pitchFamily="34" charset="-122"/>
              </a:rPr>
              <a:t>开始时，</a:t>
            </a:r>
            <a:r>
              <a:rPr kumimoji="1" lang="en-US" altLang="zh-CN" sz="1800" i="1" dirty="0" err="1">
                <a:solidFill>
                  <a:schemeClr val="accent4">
                    <a:lumMod val="20000"/>
                    <a:lumOff val="80000"/>
                  </a:schemeClr>
                </a:solidFill>
                <a:latin typeface="Times New Roman" panose="02020603050405020304" pitchFamily="18" charset="0"/>
                <a:ea typeface="Microsoft YaHei" panose="020B0503020204020204" pitchFamily="34" charset="-122"/>
                <a:cs typeface="Times New Roman" panose="02020603050405020304" pitchFamily="18" charset="0"/>
              </a:rPr>
              <a:t>pre_top</a:t>
            </a:r>
            <a:r>
              <a:rPr kumimoji="1" lang="zh-CN" altLang="en-US" sz="1800" i="1" dirty="0">
                <a:solidFill>
                  <a:schemeClr val="accent4">
                    <a:lumMod val="20000"/>
                    <a:lumOff val="8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800" dirty="0">
                <a:solidFill>
                  <a:schemeClr val="accent4">
                    <a:lumMod val="20000"/>
                    <a:lumOff val="80000"/>
                  </a:schemeClr>
                </a:solidFill>
                <a:latin typeface="Times New Roman" panose="02020603050405020304" pitchFamily="18" charset="0"/>
                <a:ea typeface="Microsoft YaHei" panose="020B0503020204020204" pitchFamily="34" charset="-122"/>
                <a:cs typeface="Times New Roman" panose="02020603050405020304" pitchFamily="18" charset="0"/>
              </a:rPr>
              <a:t>=</a:t>
            </a:r>
            <a:r>
              <a:rPr kumimoji="1" lang="zh-CN" altLang="en-US" sz="1800" dirty="0">
                <a:solidFill>
                  <a:schemeClr val="accent4">
                    <a:lumMod val="20000"/>
                    <a:lumOff val="8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800" dirty="0">
                <a:solidFill>
                  <a:schemeClr val="accent4">
                    <a:lumMod val="20000"/>
                    <a:lumOff val="80000"/>
                  </a:schemeClr>
                </a:solidFill>
                <a:latin typeface="Times New Roman" panose="02020603050405020304" pitchFamily="18" charset="0"/>
                <a:ea typeface="Microsoft YaHei" panose="020B0503020204020204" pitchFamily="34" charset="-122"/>
                <a:cs typeface="Times New Roman" panose="02020603050405020304" pitchFamily="18" charset="0"/>
              </a:rPr>
              <a:t>NIL</a:t>
            </a:r>
            <a:endParaRPr kumimoji="1" lang="zh-CN" altLang="en-US" dirty="0">
              <a:solidFill>
                <a:schemeClr val="accent4">
                  <a:lumMod val="20000"/>
                  <a:lumOff val="8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1F33AE03-38DF-B2AE-BAFC-7653B14BAA9A}"/>
              </a:ext>
            </a:extLst>
          </p:cNvPr>
          <p:cNvSpPr txBox="1"/>
          <p:nvPr/>
        </p:nvSpPr>
        <p:spPr>
          <a:xfrm>
            <a:off x="9092215" y="5533193"/>
            <a:ext cx="1469633" cy="461665"/>
          </a:xfrm>
          <a:prstGeom prst="rect">
            <a:avLst/>
          </a:prstGeom>
          <a:noFill/>
        </p:spPr>
        <p:txBody>
          <a:bodyPr wrap="none" rtlCol="0">
            <a:spAutoFit/>
          </a:bodyPr>
          <a:lstStyle/>
          <a:p>
            <a:r>
              <a:rPr kumimoji="1" lang="en-US" altLang="zh-CN" sz="2400" dirty="0">
                <a:solidFill>
                  <a:schemeClr val="accent4">
                    <a:lumMod val="40000"/>
                    <a:lumOff val="60000"/>
                  </a:schemeClr>
                </a:solidFill>
              </a:rPr>
              <a:t>(continue)</a:t>
            </a:r>
          </a:p>
        </p:txBody>
      </p:sp>
      <p:sp>
        <p:nvSpPr>
          <p:cNvPr id="9" name="下箭头 8">
            <a:extLst>
              <a:ext uri="{FF2B5EF4-FFF2-40B4-BE49-F238E27FC236}">
                <a16:creationId xmlns:a16="http://schemas.microsoft.com/office/drawing/2014/main" id="{C165E56F-F22A-E493-D7AE-59F83CCDE07C}"/>
              </a:ext>
            </a:extLst>
          </p:cNvPr>
          <p:cNvSpPr/>
          <p:nvPr/>
        </p:nvSpPr>
        <p:spPr>
          <a:xfrm>
            <a:off x="9687331" y="5963053"/>
            <a:ext cx="279400" cy="266242"/>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76760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146300" y="701414"/>
            <a:ext cx="8586691" cy="5965736"/>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while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IsEmpty</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false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且 </a:t>
            </a:r>
            <a:r>
              <a:rPr lang="en" altLang="zh-CN" sz="2000" i="1" dirty="0" err="1">
                <a:solidFill>
                  <a:schemeClr val="bg1"/>
                </a:solidFill>
                <a:latin typeface="Times New Roman" panose="02020603050405020304" pitchFamily="18" charset="0"/>
                <a:cs typeface="Times New Roman" panose="02020603050405020304" pitchFamily="18" charset="0"/>
              </a:rPr>
              <a:t>top.right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pre_top</a:t>
            </a:r>
            <a:r>
              <a:rPr lang="en" altLang="zh-CN" sz="2000" i="1" dirty="0">
                <a:solidFill>
                  <a:schemeClr val="bg1"/>
                </a:solidFill>
                <a:latin typeface="Times New Roman" panose="02020603050405020304" pitchFamily="18" charset="0"/>
                <a:cs typeface="Times New Roman" panose="02020603050405020304" pitchFamily="18" charset="0"/>
              </a:rPr>
              <a:t> </a:t>
            </a:r>
            <a:r>
              <a:rPr lang="zh-CN" altLang="en-US" sz="2000" i="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do</a:t>
            </a:r>
            <a:endParaRPr lang="en"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Visit(</a:t>
            </a:r>
            <a:r>
              <a:rPr lang="en" altLang="zh-CN" sz="2000" i="1" dirty="0">
                <a:solidFill>
                  <a:schemeClr val="bg1"/>
                </a:solidFill>
                <a:latin typeface="Times New Roman" panose="02020603050405020304" pitchFamily="18" charset="0"/>
                <a:cs typeface="Times New Roman" panose="02020603050405020304" pitchFamily="18" charset="0"/>
              </a:rPr>
              <a:t>top</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访问当前栈顶结点</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err="1">
                <a:solidFill>
                  <a:schemeClr val="bg1"/>
                </a:solidFill>
                <a:latin typeface="Times New Roman" panose="02020603050405020304" pitchFamily="18" charset="0"/>
                <a:cs typeface="Times New Roman" panose="02020603050405020304" pitchFamily="18" charset="0"/>
              </a:rPr>
              <a:t>pre_top</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top</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栈顶结点传给</a:t>
            </a:r>
            <a:r>
              <a:rPr lang="en" altLang="zh-CN" sz="2000" i="1" dirty="0" err="1">
                <a:solidFill>
                  <a:schemeClr val="bg1"/>
                </a:solidFill>
                <a:latin typeface="Times New Roman" panose="02020603050405020304" pitchFamily="18" charset="0"/>
                <a:cs typeface="Times New Roman" panose="02020603050405020304" pitchFamily="18" charset="0"/>
              </a:rPr>
              <a:t>pre_top</a:t>
            </a:r>
            <a:endParaRPr lang="en" altLang="zh-CN" sz="2000"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Pop(</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弹出栈顶结点</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if</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IsEmpty</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false then</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  </a:t>
            </a:r>
            <a:r>
              <a:rPr lang="en" altLang="zh-CN" sz="2000" i="1" dirty="0">
                <a:solidFill>
                  <a:schemeClr val="bg1"/>
                </a:solidFill>
                <a:latin typeface="Times New Roman" panose="02020603050405020304" pitchFamily="18" charset="0"/>
                <a:cs typeface="Times New Roman" panose="02020603050405020304" pitchFamily="18" charset="0"/>
              </a:rPr>
              <a:t>top</a:t>
            </a:r>
            <a:r>
              <a:rPr lang="en" altLang="zh-CN" sz="2000" dirty="0">
                <a:solidFill>
                  <a:schemeClr val="bg1"/>
                </a:solidFill>
                <a:latin typeface="Times New Roman" panose="02020603050405020304" pitchFamily="18" charset="0"/>
                <a:cs typeface="Times New Roman" panose="02020603050405020304" pitchFamily="18" charset="0"/>
              </a:rPr>
              <a:t> ← Top(</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栈非空，</a:t>
            </a:r>
            <a:r>
              <a:rPr lang="en" altLang="zh-CN" sz="2000" dirty="0">
                <a:solidFill>
                  <a:schemeClr val="bg1"/>
                </a:solidFill>
                <a:latin typeface="Times New Roman" panose="02020603050405020304" pitchFamily="18" charset="0"/>
                <a:cs typeface="Times New Roman" panose="02020603050405020304" pitchFamily="18" charset="0"/>
              </a:rPr>
              <a:t>top</a:t>
            </a:r>
            <a:r>
              <a:rPr lang="zh-CN" altLang="en-US" sz="2000" dirty="0">
                <a:solidFill>
                  <a:schemeClr val="bg1"/>
                </a:solidFill>
                <a:latin typeface="Times New Roman" panose="02020603050405020304" pitchFamily="18" charset="0"/>
                <a:cs typeface="Times New Roman" panose="02020603050405020304" pitchFamily="18" charset="0"/>
              </a:rPr>
              <a:t>指向新的栈顶结点</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else</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  </a:t>
            </a:r>
            <a:r>
              <a:rPr lang="en" altLang="zh-CN" sz="2000" i="1" dirty="0">
                <a:solidFill>
                  <a:schemeClr val="bg1"/>
                </a:solidFill>
                <a:latin typeface="Times New Roman" panose="02020603050405020304" pitchFamily="18" charset="0"/>
                <a:cs typeface="Times New Roman" panose="02020603050405020304" pitchFamily="18" charset="0"/>
              </a:rPr>
              <a:t>top</a:t>
            </a:r>
            <a:r>
              <a:rPr lang="en" altLang="zh-CN" sz="2000" dirty="0">
                <a:solidFill>
                  <a:schemeClr val="bg1"/>
                </a:solidFill>
                <a:latin typeface="Times New Roman" panose="02020603050405020304" pitchFamily="18" charset="0"/>
                <a:cs typeface="Times New Roman" panose="02020603050405020304" pitchFamily="18" charset="0"/>
              </a:rPr>
              <a:t> ← NIL      //</a:t>
            </a:r>
            <a:r>
              <a:rPr lang="zh-CN" altLang="en-US" sz="2000" dirty="0">
                <a:solidFill>
                  <a:schemeClr val="bg1"/>
                </a:solidFill>
                <a:latin typeface="Times New Roman" panose="02020603050405020304" pitchFamily="18" charset="0"/>
                <a:cs typeface="Times New Roman" panose="02020603050405020304" pitchFamily="18" charset="0"/>
              </a:rPr>
              <a:t>空栈，</a:t>
            </a:r>
            <a:r>
              <a:rPr lang="en" altLang="zh-CN" sz="2000" dirty="0">
                <a:solidFill>
                  <a:schemeClr val="bg1"/>
                </a:solidFill>
                <a:latin typeface="Times New Roman" panose="02020603050405020304" pitchFamily="18" charset="0"/>
                <a:cs typeface="Times New Roman" panose="02020603050405020304" pitchFamily="18" charset="0"/>
              </a:rPr>
              <a:t>top</a:t>
            </a:r>
            <a:r>
              <a:rPr lang="zh-CN" altLang="en-US" sz="2000" dirty="0">
                <a:solidFill>
                  <a:schemeClr val="bg1"/>
                </a:solidFill>
                <a:latin typeface="Times New Roman" panose="02020603050405020304" pitchFamily="18" charset="0"/>
                <a:cs typeface="Times New Roman" panose="02020603050405020304" pitchFamily="18" charset="0"/>
              </a:rPr>
              <a:t>赋值</a:t>
            </a:r>
            <a:r>
              <a:rPr lang="en" altLang="zh-CN" sz="2000" dirty="0">
                <a:solidFill>
                  <a:schemeClr val="bg1"/>
                </a:solidFill>
                <a:latin typeface="Times New Roman" panose="02020603050405020304" pitchFamily="18" charset="0"/>
                <a:cs typeface="Times New Roman" panose="02020603050405020304" pitchFamily="18" charset="0"/>
              </a:rPr>
              <a:t>NIL</a:t>
            </a:r>
            <a:r>
              <a:rPr lang="zh-CN" altLang="en-US" sz="2000" dirty="0">
                <a:solidFill>
                  <a:schemeClr val="bg1"/>
                </a:solidFill>
                <a:latin typeface="Times New Roman" panose="02020603050405020304" pitchFamily="18" charset="0"/>
                <a:cs typeface="Times New Roman" panose="02020603050405020304" pitchFamily="18" charset="0"/>
              </a:rPr>
              <a:t>，结束遍历</a:t>
            </a:r>
            <a:endParaRPr lang="en"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end</a:t>
            </a:r>
            <a:r>
              <a:rPr lang="en" altLang="zh-CN" sz="2000" dirty="0">
                <a:solidFill>
                  <a:schemeClr val="bg1"/>
                </a:solidFill>
                <a:latin typeface="Times New Roman" panose="02020603050405020304" pitchFamily="18" charset="0"/>
                <a:cs typeface="Times New Roman" panose="02020603050405020304" pitchFamily="18" charset="0"/>
              </a:rPr>
              <a:t>         </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if</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top</a:t>
            </a:r>
            <a:r>
              <a:rPr lang="en" altLang="zh-CN" sz="2000" dirty="0">
                <a:solidFill>
                  <a:schemeClr val="bg1"/>
                </a:solidFill>
                <a:latin typeface="Times New Roman" panose="02020603050405020304" pitchFamily="18" charset="0"/>
                <a:cs typeface="Times New Roman" panose="02020603050405020304" pitchFamily="18" charset="0"/>
              </a:rPr>
              <a:t> ≠ NIL </a:t>
            </a:r>
            <a:r>
              <a:rPr lang="en" altLang="zh-CN" sz="2000" b="1" dirty="0">
                <a:solidFill>
                  <a:schemeClr val="bg1"/>
                </a:solidFill>
                <a:latin typeface="Times New Roman" panose="02020603050405020304" pitchFamily="18" charset="0"/>
                <a:cs typeface="Times New Roman" panose="02020603050405020304" pitchFamily="18" charset="0"/>
              </a:rPr>
              <a:t>then    </a:t>
            </a:r>
            <a:r>
              <a:rPr lang="en" altLang="zh-CN" sz="2000" dirty="0">
                <a:solidFill>
                  <a:schemeClr val="bg1"/>
                </a:solidFill>
                <a:latin typeface="Times New Roman" panose="02020603050405020304" pitchFamily="18" charset="0"/>
                <a:cs typeface="Times New Roman" panose="02020603050405020304" pitchFamily="18" charset="0"/>
              </a:rPr>
              <a:t>  </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i="1" dirty="0">
                <a:solidFill>
                  <a:schemeClr val="bg1"/>
                </a:solidFill>
                <a:latin typeface="Times New Roman" panose="02020603050405020304" pitchFamily="18" charset="0"/>
                <a:cs typeface="Times New Roman" panose="02020603050405020304" pitchFamily="18" charset="0"/>
              </a:rPr>
              <a:t>tree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top.rig</a:t>
            </a:r>
            <a:r>
              <a:rPr lang="en" altLang="zh-CN" sz="2000" dirty="0" err="1">
                <a:solidFill>
                  <a:schemeClr val="bg1"/>
                </a:solidFill>
                <a:latin typeface="Times New Roman" panose="02020603050405020304" pitchFamily="18" charset="0"/>
                <a:cs typeface="Times New Roman" panose="02020603050405020304" pitchFamily="18" charset="0"/>
              </a:rPr>
              <a:t>ht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移到栈顶结点的右子树并开始遍历</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dirty="0" err="1">
                <a:solidFill>
                  <a:schemeClr val="bg1"/>
                </a:solidFill>
                <a:latin typeface="Times New Roman" panose="02020603050405020304" pitchFamily="18" charset="0"/>
                <a:cs typeface="Times New Roman" panose="02020603050405020304" pitchFamily="18" charset="0"/>
              </a:rPr>
              <a:t>DestroyStack</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stack</a:t>
            </a:r>
            <a:r>
              <a:rPr lang="en" altLang="zh-CN" sz="2000" dirty="0">
                <a:solidFill>
                  <a:schemeClr val="bg1"/>
                </a:solidFill>
                <a:latin typeface="Times New Roman" panose="02020603050405020304" pitchFamily="18" charset="0"/>
                <a:cs typeface="Times New Roman" panose="02020603050405020304" pitchFamily="18" charset="0"/>
              </a:rPr>
              <a:t>) </a:t>
            </a:r>
          </a:p>
        </p:txBody>
      </p:sp>
      <p:sp>
        <p:nvSpPr>
          <p:cNvPr id="2" name="文本框 1">
            <a:extLst>
              <a:ext uri="{FF2B5EF4-FFF2-40B4-BE49-F238E27FC236}">
                <a16:creationId xmlns:a16="http://schemas.microsoft.com/office/drawing/2014/main" id="{D25B6D76-9636-8171-436F-E340933B14B0}"/>
              </a:ext>
            </a:extLst>
          </p:cNvPr>
          <p:cNvSpPr txBox="1"/>
          <p:nvPr/>
        </p:nvSpPr>
        <p:spPr>
          <a:xfrm>
            <a:off x="8841437" y="1358660"/>
            <a:ext cx="1597963" cy="1200329"/>
          </a:xfrm>
          <a:prstGeom prst="rect">
            <a:avLst/>
          </a:prstGeom>
          <a:noFill/>
        </p:spPr>
        <p:txBody>
          <a:bodyPr wrap="square" rtlCol="0">
            <a:spAutoFit/>
          </a:bodyPr>
          <a:lstStyle/>
          <a:p>
            <a:r>
              <a:rPr kumimoji="1" lang="zh-CN" altLang="en-US" dirty="0">
                <a:solidFill>
                  <a:schemeClr val="accent4">
                    <a:lumMod val="20000"/>
                    <a:lumOff val="80000"/>
                  </a:schemeClr>
                </a:solidFill>
                <a:latin typeface="Microsoft YaHei" panose="020B0503020204020204" pitchFamily="34" charset="-122"/>
                <a:ea typeface="Microsoft YaHei" panose="020B0503020204020204" pitchFamily="34" charset="-122"/>
              </a:rPr>
              <a:t>从右子树为空的结点开始。依次弹出各段中的结点</a:t>
            </a:r>
          </a:p>
        </p:txBody>
      </p:sp>
      <p:sp>
        <p:nvSpPr>
          <p:cNvPr id="3" name="右大括号 2">
            <a:extLst>
              <a:ext uri="{FF2B5EF4-FFF2-40B4-BE49-F238E27FC236}">
                <a16:creationId xmlns:a16="http://schemas.microsoft.com/office/drawing/2014/main" id="{BB1244EC-DC1E-509B-7E60-2B14E8E5BFF3}"/>
              </a:ext>
            </a:extLst>
          </p:cNvPr>
          <p:cNvSpPr/>
          <p:nvPr/>
        </p:nvSpPr>
        <p:spPr>
          <a:xfrm>
            <a:off x="8370793" y="939800"/>
            <a:ext cx="304425" cy="3568699"/>
          </a:xfrm>
          <a:prstGeom prst="rightBrace">
            <a:avLst>
              <a:gd name="adj1" fmla="val 0"/>
              <a:gd name="adj2" fmla="val 50000"/>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8BF6AF91-4CC4-3A92-C5E5-5C33DF1CDA5D}"/>
              </a:ext>
            </a:extLst>
          </p:cNvPr>
          <p:cNvSpPr txBox="1"/>
          <p:nvPr/>
        </p:nvSpPr>
        <p:spPr>
          <a:xfrm>
            <a:off x="8841437" y="2828835"/>
            <a:ext cx="1725335" cy="1200329"/>
          </a:xfrm>
          <a:prstGeom prst="rect">
            <a:avLst/>
          </a:prstGeom>
          <a:noFill/>
        </p:spPr>
        <p:txBody>
          <a:bodyPr wrap="square" rtlCol="0">
            <a:spAutoFit/>
          </a:bodyPr>
          <a:lstStyle/>
          <a:p>
            <a:r>
              <a:rPr kumimoji="1" lang="zh-CN" altLang="en-US" dirty="0">
                <a:solidFill>
                  <a:schemeClr val="accent4">
                    <a:lumMod val="20000"/>
                    <a:lumOff val="80000"/>
                  </a:schemeClr>
                </a:solidFill>
                <a:latin typeface="Microsoft YaHei" panose="020B0503020204020204" pitchFamily="34" charset="-122"/>
                <a:ea typeface="Microsoft YaHei" panose="020B0503020204020204" pitchFamily="34" charset="-122"/>
              </a:rPr>
              <a:t>若弹出的结点是新栈顶结点的右子结点，继续弹出</a:t>
            </a:r>
          </a:p>
        </p:txBody>
      </p:sp>
      <p:sp>
        <p:nvSpPr>
          <p:cNvPr id="12" name="下箭头 11">
            <a:extLst>
              <a:ext uri="{FF2B5EF4-FFF2-40B4-BE49-F238E27FC236}">
                <a16:creationId xmlns:a16="http://schemas.microsoft.com/office/drawing/2014/main" id="{C9D8ADCF-89B7-4632-C4BE-82153F540EC3}"/>
              </a:ext>
            </a:extLst>
          </p:cNvPr>
          <p:cNvSpPr/>
          <p:nvPr/>
        </p:nvSpPr>
        <p:spPr>
          <a:xfrm>
            <a:off x="9364546" y="2571689"/>
            <a:ext cx="326858" cy="269846"/>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9332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5.4.3</a:t>
            </a:r>
            <a:r>
              <a:rPr lang="zh-CN" altLang="en-US" sz="2800" dirty="0"/>
              <a:t> 二叉树遍历的非递归算法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353AA1BB-7AF9-18EE-C5B8-EDCFB0701D1D}"/>
              </a:ext>
            </a:extLst>
          </p:cNvPr>
          <p:cNvSpPr txBox="1">
            <a:spLocks/>
          </p:cNvSpPr>
          <p:nvPr/>
        </p:nvSpPr>
        <p:spPr>
          <a:xfrm>
            <a:off x="390537" y="1377650"/>
            <a:ext cx="11055325" cy="491540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递归算法的问题：</a:t>
            </a:r>
            <a:endParaRPr lang="en-US" altLang="zh-CN" sz="2400" b="1" dirty="0"/>
          </a:p>
          <a:p>
            <a:pPr>
              <a:lnSpc>
                <a:spcPct val="110000"/>
              </a:lnSpc>
            </a:pPr>
            <a:r>
              <a:rPr lang="zh-CN" altLang="en-US" sz="2400" b="1" dirty="0"/>
              <a:t>   </a:t>
            </a:r>
            <a:r>
              <a:rPr lang="en-US" altLang="zh-CN" sz="2400" dirty="0"/>
              <a:t>(1)</a:t>
            </a:r>
            <a:r>
              <a:rPr lang="zh-CN" altLang="en-US" sz="2400" dirty="0"/>
              <a:t> 存在不支持递归算法的程序设计语言</a:t>
            </a:r>
            <a:endParaRPr lang="en-US" altLang="zh-CN" sz="2400" dirty="0"/>
          </a:p>
          <a:p>
            <a:pPr>
              <a:lnSpc>
                <a:spcPct val="110000"/>
              </a:lnSpc>
            </a:pPr>
            <a:r>
              <a:rPr lang="zh-CN" altLang="en-US" sz="2400" dirty="0"/>
              <a:t>   </a:t>
            </a:r>
            <a:r>
              <a:rPr lang="en-US" altLang="zh-CN" sz="2400" dirty="0"/>
              <a:t>(2)</a:t>
            </a:r>
            <a:r>
              <a:rPr lang="zh-CN" altLang="en-US" sz="2400" dirty="0"/>
              <a:t> 递归算法在运行中，需要系统在内存栈中分配空间保存函数的参数、返回地址以及局部变量等，运行效率较低</a:t>
            </a:r>
            <a:endParaRPr lang="en-US" altLang="zh-CN" sz="2400" dirty="0"/>
          </a:p>
          <a:p>
            <a:pPr>
              <a:lnSpc>
                <a:spcPct val="110000"/>
              </a:lnSpc>
            </a:pPr>
            <a:r>
              <a:rPr lang="zh-CN" altLang="en-US" sz="2400" dirty="0"/>
              <a:t>   </a:t>
            </a:r>
            <a:r>
              <a:rPr lang="en-US" altLang="zh-CN" sz="2400" dirty="0"/>
              <a:t>(3)</a:t>
            </a:r>
            <a:r>
              <a:rPr lang="zh-CN" altLang="en-US" sz="2400" dirty="0"/>
              <a:t>系统对每个进程分配的栈容量有限，如果二叉树的深度太大造成递归调用的层次太高，容易导致栈溢出</a:t>
            </a:r>
            <a:endParaRPr lang="en-US" altLang="zh-CN" sz="2400" dirty="0"/>
          </a:p>
          <a:p>
            <a:pPr>
              <a:lnSpc>
                <a:spcPct val="100000"/>
              </a:lnSpc>
            </a:pPr>
            <a:endParaRPr lang="en-US" altLang="zh-CN" sz="2400" b="1" dirty="0"/>
          </a:p>
          <a:p>
            <a:pPr>
              <a:lnSpc>
                <a:spcPct val="100000"/>
              </a:lnSpc>
            </a:pPr>
            <a:r>
              <a:rPr lang="zh-CN" altLang="en-US" sz="2400" b="1" dirty="0"/>
              <a:t>非递归算法实现的关键：</a:t>
            </a:r>
            <a:r>
              <a:rPr lang="zh-CN" altLang="en-US" sz="2400" dirty="0"/>
              <a:t>使用栈结构模拟函数调用中系统栈的工作原理 </a:t>
            </a:r>
            <a:endParaRPr lang="en-US" altLang="zh-CN" sz="2400" dirty="0"/>
          </a:p>
          <a:p>
            <a:pPr>
              <a:lnSpc>
                <a:spcPct val="100000"/>
              </a:lnSpc>
            </a:pPr>
            <a:endParaRPr lang="en-US" altLang="zh-CN" sz="2400" dirty="0"/>
          </a:p>
          <a:p>
            <a:pPr>
              <a:lnSpc>
                <a:spcPct val="100000"/>
              </a:lnSpc>
            </a:pPr>
            <a:r>
              <a:rPr lang="zh-CN" altLang="en-US" sz="2400" b="1" dirty="0"/>
              <a:t>非递归算法分析：</a:t>
            </a:r>
            <a:r>
              <a:rPr lang="zh-CN" altLang="en-US" sz="2400" dirty="0"/>
              <a:t>前序、中序和后序的非递归算法均使用一个存放结点的栈实现，并且在遍历过程中每个结点都有且仅有</a:t>
            </a:r>
            <a:r>
              <a:rPr lang="en-US" altLang="zh-CN" sz="2400" dirty="0"/>
              <a:t>1</a:t>
            </a:r>
            <a:r>
              <a:rPr lang="zh-CN" altLang="en-US" sz="2400" dirty="0"/>
              <a:t>次入栈和</a:t>
            </a:r>
            <a:r>
              <a:rPr lang="en-US" altLang="zh-CN" sz="2400" dirty="0"/>
              <a:t>1</a:t>
            </a:r>
            <a:r>
              <a:rPr lang="zh-CN" altLang="en-US" sz="2400" dirty="0"/>
              <a:t>次出栈的机会，因此算法的时间复杂度和空间复杂度都是</a:t>
            </a:r>
            <a:r>
              <a:rPr lang="en" altLang="zh-CN" sz="2400" dirty="0"/>
              <a:t>O(n)</a:t>
            </a:r>
            <a:r>
              <a:rPr lang="zh-CN" altLang="en" sz="2400" dirty="0"/>
              <a:t>，</a:t>
            </a:r>
            <a:r>
              <a:rPr lang="zh-CN" altLang="en-US" sz="2400" dirty="0"/>
              <a:t>其中</a:t>
            </a:r>
            <a:r>
              <a:rPr lang="en" altLang="zh-CN" sz="2400" dirty="0"/>
              <a:t>n</a:t>
            </a:r>
            <a:r>
              <a:rPr lang="zh-CN" altLang="en-US" sz="2400" dirty="0"/>
              <a:t>表示二叉树的结点数 </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spTree>
    <p:extLst>
      <p:ext uri="{BB962C8B-B14F-4D97-AF65-F5344CB8AC3E}">
        <p14:creationId xmlns:p14="http://schemas.microsoft.com/office/powerpoint/2010/main" val="95978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问题引入：商品分类树</a:t>
            </a:r>
          </a:p>
        </p:txBody>
      </p:sp>
      <p:sp>
        <p:nvSpPr>
          <p:cNvPr id="3" name="副标题 2"/>
          <p:cNvSpPr>
            <a:spLocks noGrp="1"/>
          </p:cNvSpPr>
          <p:nvPr>
            <p:ph type="subTitle" idx="1"/>
          </p:nvPr>
        </p:nvSpPr>
        <p:spPr/>
        <p:txBody>
          <a:bodyPr/>
          <a:lstStyle/>
          <a:p>
            <a:r>
              <a:rPr lang="en-US" altLang="zh-CN" dirty="0"/>
              <a:t>5.1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商品</a:t>
            </a:r>
            <a:r>
              <a:rPr lang="zh-CN" altLang="en-US" sz="2400" b="1" dirty="0"/>
              <a:t>分类树</a:t>
            </a:r>
            <a:endParaRPr lang="en-US" altLang="zh-CN" sz="2400" b="1" dirty="0"/>
          </a:p>
          <a:p>
            <a:pPr>
              <a:lnSpc>
                <a:spcPct val="110000"/>
              </a:lnSpc>
            </a:pPr>
            <a:r>
              <a:rPr lang="zh-CN" altLang="en-US" sz="2400" b="1" dirty="0"/>
              <a:t>   </a:t>
            </a:r>
            <a:r>
              <a:rPr lang="zh-CN" altLang="en-US" sz="2400" dirty="0"/>
              <a:t>结构与倒立的树相似，展示对数以千万计的商品由上至下、由粗到细的分类</a:t>
            </a:r>
          </a:p>
          <a:p>
            <a:pPr>
              <a:lnSpc>
                <a:spcPct val="110000"/>
              </a:lnSpc>
            </a:pPr>
            <a:endParaRPr lang="en-US" altLang="zh-CN" sz="2400" dirty="0"/>
          </a:p>
          <a:p>
            <a:pPr>
              <a:lnSpc>
                <a:spcPct val="110000"/>
              </a:lnSpc>
            </a:pPr>
            <a:endParaRPr lang="en-US" altLang="zh-CN" sz="2400" b="1" dirty="0"/>
          </a:p>
          <a:p>
            <a:pPr>
              <a:lnSpc>
                <a:spcPct val="110000"/>
              </a:lnSpc>
            </a:pPr>
            <a:r>
              <a:rPr lang="zh-CN" altLang="en-US" sz="2400" b="1" dirty="0"/>
              <a:t>     </a:t>
            </a:r>
            <a:endParaRPr lang="en-US" altLang="zh-CN" sz="2400" b="1"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p:txBody>
      </p:sp>
      <p:pic>
        <p:nvPicPr>
          <p:cNvPr id="6"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a:extLst>
              <a:ext uri="{FF2B5EF4-FFF2-40B4-BE49-F238E27FC236}">
                <a16:creationId xmlns:a16="http://schemas.microsoft.com/office/drawing/2014/main" id="{6C6E0BD6-4B7C-B810-C093-CC330740CE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5"/>
          <a:stretch/>
        </p:blipFill>
        <p:spPr bwMode="auto">
          <a:xfrm>
            <a:off x="2796882" y="2575806"/>
            <a:ext cx="6630009" cy="3455318"/>
          </a:xfrm>
          <a:prstGeom prst="rect">
            <a:avLst/>
          </a:prstGeom>
          <a:noFill/>
          <a:extLst>
            <a:ext uri="{909E8E84-426E-40DD-AFC4-6F175D3DCCD1}">
              <a14:hiddenFill xmlns:a14="http://schemas.microsoft.com/office/drawing/2010/main">
                <a:solidFill>
                  <a:srgbClr val="FFFFFF"/>
                </a:solidFill>
              </a14:hiddenFill>
            </a:ext>
          </a:extLst>
        </p:spPr>
      </p:pic>
      <p:sp>
        <p:nvSpPr>
          <p:cNvPr id="13" name="对话气泡: 圆角矩形 15">
            <a:extLst>
              <a:ext uri="{FF2B5EF4-FFF2-40B4-BE49-F238E27FC236}">
                <a16:creationId xmlns:a16="http://schemas.microsoft.com/office/drawing/2014/main" id="{8234E837-8672-B7C0-3A7D-DC245BF69A67}"/>
              </a:ext>
            </a:extLst>
          </p:cNvPr>
          <p:cNvSpPr/>
          <p:nvPr/>
        </p:nvSpPr>
        <p:spPr>
          <a:xfrm>
            <a:off x="6783912" y="2575806"/>
            <a:ext cx="2499539" cy="503141"/>
          </a:xfrm>
          <a:prstGeom prst="wedgeRoundRectCallout">
            <a:avLst>
              <a:gd name="adj1" fmla="val -57985"/>
              <a:gd name="adj2" fmla="val 24938"/>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根结点（所有商品）</a:t>
            </a:r>
          </a:p>
        </p:txBody>
      </p:sp>
      <p:sp>
        <p:nvSpPr>
          <p:cNvPr id="14" name="对话气泡: 圆角矩形 15">
            <a:extLst>
              <a:ext uri="{FF2B5EF4-FFF2-40B4-BE49-F238E27FC236}">
                <a16:creationId xmlns:a16="http://schemas.microsoft.com/office/drawing/2014/main" id="{477BF0FD-7EAE-6EAC-680E-756333AA96FA}"/>
              </a:ext>
            </a:extLst>
          </p:cNvPr>
          <p:cNvSpPr/>
          <p:nvPr/>
        </p:nvSpPr>
        <p:spPr>
          <a:xfrm>
            <a:off x="8621525" y="5459523"/>
            <a:ext cx="2732275" cy="485731"/>
          </a:xfrm>
          <a:prstGeom prst="wedgeRoundRectCallout">
            <a:avLst>
              <a:gd name="adj1" fmla="val -53321"/>
              <a:gd name="adj2" fmla="val 26147"/>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叶结点（终端商品）</a:t>
            </a:r>
            <a:endParaRPr lang="zh-CN" altLang="en-US" sz="2000" dirty="0">
              <a:latin typeface="微软雅黑" panose="020B0503020204020204" pitchFamily="34" charset="-122"/>
              <a:ea typeface="微软雅黑" panose="020B0503020204020204" pitchFamily="34" charset="-122"/>
            </a:endParaRPr>
          </a:p>
        </p:txBody>
      </p:sp>
      <p:sp>
        <p:nvSpPr>
          <p:cNvPr id="20" name="对话气泡: 圆角矩形 15">
            <a:extLst>
              <a:ext uri="{FF2B5EF4-FFF2-40B4-BE49-F238E27FC236}">
                <a16:creationId xmlns:a16="http://schemas.microsoft.com/office/drawing/2014/main" id="{0CC8A7F2-24B6-1867-6F48-45B4B775D9D4}"/>
              </a:ext>
            </a:extLst>
          </p:cNvPr>
          <p:cNvSpPr/>
          <p:nvPr/>
        </p:nvSpPr>
        <p:spPr>
          <a:xfrm>
            <a:off x="1193800" y="4289297"/>
            <a:ext cx="2691674" cy="1035033"/>
          </a:xfrm>
          <a:prstGeom prst="wedgeRoundRectCallout">
            <a:avLst>
              <a:gd name="adj1" fmla="val 82879"/>
              <a:gd name="adj2" fmla="val 11084"/>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相邻两层结点用边连接，表示父子关系（包含关系）</a:t>
            </a:r>
          </a:p>
        </p:txBody>
      </p:sp>
      <p:sp>
        <p:nvSpPr>
          <p:cNvPr id="22" name="对话气泡: 圆角矩形 15">
            <a:extLst>
              <a:ext uri="{FF2B5EF4-FFF2-40B4-BE49-F238E27FC236}">
                <a16:creationId xmlns:a16="http://schemas.microsoft.com/office/drawing/2014/main" id="{A858083B-3450-DD95-37F5-28D3C2E74E27}"/>
              </a:ext>
            </a:extLst>
          </p:cNvPr>
          <p:cNvSpPr/>
          <p:nvPr/>
        </p:nvSpPr>
        <p:spPr>
          <a:xfrm>
            <a:off x="584223" y="5516774"/>
            <a:ext cx="2954756" cy="1035033"/>
          </a:xfrm>
          <a:prstGeom prst="wedgeRoundRectCallout">
            <a:avLst>
              <a:gd name="adj1" fmla="val -21714"/>
              <a:gd name="adj2" fmla="val -65365"/>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除树根外，每个结点都有且仅有一个父结点</a:t>
            </a:r>
          </a:p>
        </p:txBody>
      </p:sp>
      <p:sp>
        <p:nvSpPr>
          <p:cNvPr id="27" name="对话气泡: 圆角矩形 15">
            <a:extLst>
              <a:ext uri="{FF2B5EF4-FFF2-40B4-BE49-F238E27FC236}">
                <a16:creationId xmlns:a16="http://schemas.microsoft.com/office/drawing/2014/main" id="{C6B14D5C-D734-FBF3-6600-13C717E1E15F}"/>
              </a:ext>
            </a:extLst>
          </p:cNvPr>
          <p:cNvSpPr/>
          <p:nvPr/>
        </p:nvSpPr>
        <p:spPr>
          <a:xfrm>
            <a:off x="1193800" y="4289297"/>
            <a:ext cx="2691674" cy="1035033"/>
          </a:xfrm>
          <a:prstGeom prst="wedgeRoundRectCallout">
            <a:avLst>
              <a:gd name="adj1" fmla="val 118266"/>
              <a:gd name="adj2" fmla="val -89531"/>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相邻两层结点有边连接，表示父子关系</a:t>
            </a:r>
          </a:p>
        </p:txBody>
      </p:sp>
    </p:spTree>
    <p:extLst>
      <p:ext uri="{BB962C8B-B14F-4D97-AF65-F5344CB8AC3E}">
        <p14:creationId xmlns:p14="http://schemas.microsoft.com/office/powerpoint/2010/main" val="3998104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层序遍历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内容占位符 4">
            <a:extLst>
              <a:ext uri="{FF2B5EF4-FFF2-40B4-BE49-F238E27FC236}">
                <a16:creationId xmlns:a16="http://schemas.microsoft.com/office/drawing/2014/main" id="{35A8A08E-DEC1-45B9-5121-50D7C2E269FE}"/>
              </a:ext>
            </a:extLst>
          </p:cNvPr>
          <p:cNvSpPr txBox="1">
            <a:spLocks/>
          </p:cNvSpPr>
          <p:nvPr/>
        </p:nvSpPr>
        <p:spPr>
          <a:xfrm>
            <a:off x="390537" y="13776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广度优先遍历：</a:t>
            </a:r>
            <a:r>
              <a:rPr lang="zh-CN" altLang="en-US" sz="2400" dirty="0"/>
              <a:t>从根结点开始，从上至下按层访问每个结点，并且每层的结点按照从左向右的顺序进行处理</a:t>
            </a:r>
            <a:endParaRPr lang="en-US" altLang="zh-CN" sz="2400" dirty="0"/>
          </a:p>
          <a:p>
            <a:pPr>
              <a:lnSpc>
                <a:spcPct val="100000"/>
              </a:lnSpc>
            </a:pPr>
            <a:endParaRPr lang="zh-CN" altLang="zh-CN" sz="2400" dirty="0"/>
          </a:p>
        </p:txBody>
      </p:sp>
      <p:sp>
        <p:nvSpPr>
          <p:cNvPr id="12" name="任意多边形: 形状 13">
            <a:extLst>
              <a:ext uri="{FF2B5EF4-FFF2-40B4-BE49-F238E27FC236}">
                <a16:creationId xmlns:a16="http://schemas.microsoft.com/office/drawing/2014/main" id="{05A0765C-5559-0445-E70F-8939F5176762}"/>
              </a:ext>
            </a:extLst>
          </p:cNvPr>
          <p:cNvSpPr/>
          <p:nvPr/>
        </p:nvSpPr>
        <p:spPr>
          <a:xfrm>
            <a:off x="2190962" y="5350644"/>
            <a:ext cx="7454474" cy="72796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层序遍历方案通常设计成非递归的算法，可以用队列结构来实现 </a:t>
            </a:r>
            <a:endParaRPr lang="en-US" altLang="zh-CN" sz="20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9E363D1F-E718-009E-161A-F13CF9D22BCE}"/>
              </a:ext>
            </a:extLst>
          </p:cNvPr>
          <p:cNvPicPr>
            <a:picLocks noChangeAspect="1"/>
          </p:cNvPicPr>
          <p:nvPr/>
        </p:nvPicPr>
        <p:blipFill>
          <a:blip r:embed="rId2"/>
          <a:stretch>
            <a:fillRect/>
          </a:stretch>
        </p:blipFill>
        <p:spPr>
          <a:xfrm>
            <a:off x="1075944" y="2169856"/>
            <a:ext cx="4372640" cy="2984500"/>
          </a:xfrm>
          <a:prstGeom prst="rect">
            <a:avLst/>
          </a:prstGeom>
        </p:spPr>
      </p:pic>
      <p:sp>
        <p:nvSpPr>
          <p:cNvPr id="14" name="文本框 13">
            <a:extLst>
              <a:ext uri="{FF2B5EF4-FFF2-40B4-BE49-F238E27FC236}">
                <a16:creationId xmlns:a16="http://schemas.microsoft.com/office/drawing/2014/main" id="{42454589-03BF-32F6-1D41-86EB832BC79C}"/>
              </a:ext>
            </a:extLst>
          </p:cNvPr>
          <p:cNvSpPr txBox="1"/>
          <p:nvPr/>
        </p:nvSpPr>
        <p:spPr>
          <a:xfrm>
            <a:off x="5823163" y="3750893"/>
            <a:ext cx="6096000" cy="287258"/>
          </a:xfrm>
          <a:prstGeom prst="rect">
            <a:avLst/>
          </a:prstGeom>
          <a:noFill/>
        </p:spPr>
        <p:txBody>
          <a:bodyPr wrap="square">
            <a:spAutoFit/>
          </a:bodyPr>
          <a:lstStyle/>
          <a:p>
            <a:pPr>
              <a:lnSpc>
                <a:spcPts val="1200"/>
              </a:lnSpc>
            </a:pPr>
            <a:r>
              <a:rPr lang="zh-CN" altLang="en-US" sz="2400" kern="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层</a:t>
            </a: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序遍历：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&lt;A, B, C, D, E, F, H, I, J, K &gt;</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spTree>
    <p:extLst>
      <p:ext uri="{BB962C8B-B14F-4D97-AF65-F5344CB8AC3E}">
        <p14:creationId xmlns:p14="http://schemas.microsoft.com/office/powerpoint/2010/main" val="1984033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5-10</a:t>
            </a:r>
            <a:r>
              <a:rPr lang="zh-CN" altLang="en-US" dirty="0"/>
              <a:t>：层序遍历二叉树 </a:t>
            </a:r>
            <a:r>
              <a:rPr lang="en-US" altLang="zh-CN" dirty="0" err="1"/>
              <a:t>LevelOrder</a:t>
            </a:r>
            <a:r>
              <a:rPr lang="en-US" altLang="zh-CN" dirty="0"/>
              <a:t>(</a:t>
            </a:r>
            <a:r>
              <a:rPr lang="en-US" altLang="zh-CN" i="1" dirty="0"/>
              <a:t>tree</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298700" y="1377650"/>
            <a:ext cx="8586691" cy="4773102"/>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en" altLang="zh-CN" sz="2000" dirty="0" err="1">
                <a:solidFill>
                  <a:schemeClr val="bg1"/>
                </a:solidFill>
                <a:latin typeface="Times New Roman" panose="02020603050405020304" pitchFamily="18" charset="0"/>
                <a:cs typeface="Times New Roman" panose="02020603050405020304" pitchFamily="18" charset="0"/>
              </a:rPr>
              <a:t>InitQueue</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queue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accent4">
                    <a:lumMod val="40000"/>
                    <a:lumOff val="60000"/>
                  </a:schemeClr>
                </a:solidFill>
                <a:latin typeface="Times New Roman" panose="02020603050405020304" pitchFamily="18" charset="0"/>
                <a:cs typeface="Times New Roman" panose="02020603050405020304" pitchFamily="18" charset="0"/>
              </a:rPr>
              <a:t>初始化队列</a:t>
            </a:r>
            <a:r>
              <a:rPr lang="en" altLang="zh-CN" sz="2000" dirty="0">
                <a:solidFill>
                  <a:schemeClr val="accent4">
                    <a:lumMod val="40000"/>
                    <a:lumOff val="60000"/>
                  </a:schemeClr>
                </a:solidFill>
                <a:latin typeface="Times New Roman" panose="02020603050405020304" pitchFamily="18" charset="0"/>
                <a:cs typeface="Times New Roman" panose="02020603050405020304" pitchFamily="18" charset="0"/>
              </a:rPr>
              <a:t>queue</a:t>
            </a:r>
            <a:r>
              <a:rPr lang="zh-CN" altLang="en" sz="20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2000" dirty="0">
                <a:solidFill>
                  <a:schemeClr val="accent4">
                    <a:lumMod val="40000"/>
                    <a:lumOff val="60000"/>
                  </a:schemeClr>
                </a:solidFill>
                <a:latin typeface="Times New Roman" panose="02020603050405020304" pitchFamily="18" charset="0"/>
                <a:cs typeface="Times New Roman" panose="02020603050405020304" pitchFamily="18" charset="0"/>
              </a:rPr>
              <a:t>用于存放结点</a:t>
            </a:r>
          </a:p>
          <a:p>
            <a:pPr>
              <a:spcBef>
                <a:spcPts val="100"/>
              </a:spcBef>
              <a:spcAft>
                <a:spcPts val="600"/>
              </a:spcAft>
            </a:pPr>
            <a:r>
              <a:rPr lang="en" altLang="zh-CN" sz="2000" dirty="0" err="1">
                <a:solidFill>
                  <a:schemeClr val="bg1"/>
                </a:solidFill>
                <a:latin typeface="Times New Roman" panose="02020603050405020304" pitchFamily="18" charset="0"/>
                <a:cs typeface="Times New Roman" panose="02020603050405020304" pitchFamily="18" charset="0"/>
              </a:rPr>
              <a:t>EnQueue</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queue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树根结点入队</a:t>
            </a:r>
          </a:p>
          <a:p>
            <a:pPr>
              <a:spcBef>
                <a:spcPts val="100"/>
              </a:spcBef>
              <a:spcAft>
                <a:spcPts val="600"/>
              </a:spcAft>
            </a:pPr>
            <a:r>
              <a:rPr lang="en" altLang="zh-CN" sz="2000" b="1" dirty="0">
                <a:solidFill>
                  <a:schemeClr val="bg1"/>
                </a:solidFill>
                <a:latin typeface="Times New Roman" panose="02020603050405020304" pitchFamily="18" charset="0"/>
                <a:cs typeface="Times New Roman" panose="02020603050405020304" pitchFamily="18" charset="0"/>
              </a:rPr>
              <a:t>while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IsEmpty</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queue</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false do </a:t>
            </a: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node_ptr</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GetFront</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queue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取出队首结点</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DeQueue</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queue</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队首出队</a:t>
            </a:r>
            <a:endParaRPr lang="en"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if </a:t>
            </a:r>
            <a:r>
              <a:rPr lang="en" altLang="zh-CN" sz="2000" i="1" dirty="0" err="1">
                <a:solidFill>
                  <a:schemeClr val="bg1"/>
                </a:solidFill>
                <a:latin typeface="Times New Roman" panose="02020603050405020304" pitchFamily="18" charset="0"/>
                <a:cs typeface="Times New Roman" panose="02020603050405020304" pitchFamily="18" charset="0"/>
              </a:rPr>
              <a:t>node_ptr</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NIL </a:t>
            </a:r>
            <a:r>
              <a:rPr lang="en" altLang="zh-CN" sz="2000" b="1" dirty="0">
                <a:solidFill>
                  <a:schemeClr val="bg1"/>
                </a:solidFill>
                <a:latin typeface="Times New Roman" panose="02020603050405020304" pitchFamily="18" charset="0"/>
                <a:cs typeface="Times New Roman" panose="02020603050405020304" pitchFamily="18" charset="0"/>
              </a:rPr>
              <a:t>then</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结点非空</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dirty="0">
                <a:solidFill>
                  <a:schemeClr val="bg1"/>
                </a:solidFill>
                <a:latin typeface="Times New Roman" panose="02020603050405020304" pitchFamily="18" charset="0"/>
                <a:cs typeface="Times New Roman" panose="02020603050405020304" pitchFamily="18" charset="0"/>
              </a:rPr>
              <a:t>Visit(</a:t>
            </a:r>
            <a:r>
              <a:rPr lang="en" altLang="zh-CN" sz="2000" i="1" dirty="0" err="1">
                <a:solidFill>
                  <a:schemeClr val="bg1"/>
                </a:solidFill>
                <a:latin typeface="Times New Roman" panose="02020603050405020304" pitchFamily="18" charset="0"/>
                <a:cs typeface="Times New Roman" panose="02020603050405020304" pitchFamily="18" charset="0"/>
              </a:rPr>
              <a:t>node_ptr</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访问结点</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dirty="0" err="1">
                <a:solidFill>
                  <a:schemeClr val="bg1"/>
                </a:solidFill>
                <a:latin typeface="Times New Roman" panose="02020603050405020304" pitchFamily="18" charset="0"/>
                <a:cs typeface="Times New Roman" panose="02020603050405020304" pitchFamily="18" charset="0"/>
              </a:rPr>
              <a:t>EnQueue</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queue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node_ptr.left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左子结点入队 </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 altLang="zh-CN" sz="2000" dirty="0" err="1">
                <a:solidFill>
                  <a:schemeClr val="bg1"/>
                </a:solidFill>
                <a:latin typeface="Times New Roman" panose="02020603050405020304" pitchFamily="18" charset="0"/>
                <a:cs typeface="Times New Roman" panose="02020603050405020304" pitchFamily="18" charset="0"/>
              </a:rPr>
              <a:t>EnQueue</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queue</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node_ptr.right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右子结点入队</a:t>
            </a: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600"/>
              </a:spcAft>
            </a:pPr>
            <a:r>
              <a:rPr lang="en" altLang="zh-CN" sz="2000" b="1" dirty="0">
                <a:solidFill>
                  <a:schemeClr val="bg1"/>
                </a:solidFill>
                <a:latin typeface="Times New Roman" panose="02020603050405020304" pitchFamily="18" charset="0"/>
                <a:cs typeface="Times New Roman" panose="02020603050405020304" pitchFamily="18" charset="0"/>
              </a:rPr>
              <a:t>end</a:t>
            </a:r>
            <a:r>
              <a:rPr lang="en" altLang="zh-CN" sz="2000" dirty="0">
                <a:solidFill>
                  <a:schemeClr val="bg1"/>
                </a:solidFill>
                <a:latin typeface="Times New Roman" panose="02020603050405020304" pitchFamily="18" charset="0"/>
                <a:cs typeface="Times New Roman" panose="02020603050405020304" pitchFamily="18" charset="0"/>
              </a:rPr>
              <a:t>    </a:t>
            </a:r>
          </a:p>
          <a:p>
            <a:pPr>
              <a:spcBef>
                <a:spcPts val="100"/>
              </a:spcBef>
              <a:spcAft>
                <a:spcPts val="600"/>
              </a:spcAft>
            </a:pPr>
            <a:r>
              <a:rPr lang="en" altLang="zh-CN" sz="2000" dirty="0" err="1">
                <a:solidFill>
                  <a:schemeClr val="bg1"/>
                </a:solidFill>
                <a:latin typeface="Times New Roman" panose="02020603050405020304" pitchFamily="18" charset="0"/>
                <a:cs typeface="Times New Roman" panose="02020603050405020304" pitchFamily="18" charset="0"/>
              </a:rPr>
              <a:t>DestroyQueue</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a:solidFill>
                  <a:schemeClr val="bg1"/>
                </a:solidFill>
                <a:latin typeface="Times New Roman" panose="02020603050405020304" pitchFamily="18" charset="0"/>
                <a:cs typeface="Times New Roman" panose="02020603050405020304" pitchFamily="18" charset="0"/>
              </a:rPr>
              <a:t>queue</a:t>
            </a:r>
            <a:r>
              <a:rPr lang="en" altLang="zh-CN" sz="2000" dirty="0">
                <a:solidFill>
                  <a:schemeClr val="bg1"/>
                </a:solidFill>
                <a:latin typeface="Times New Roman" panose="02020603050405020304" pitchFamily="18" charset="0"/>
                <a:cs typeface="Times New Roman" panose="02020603050405020304" pitchFamily="18" charset="0"/>
              </a:rPr>
              <a:t>) </a:t>
            </a:r>
            <a:endParaRPr lang="en" altLang="zh-CN" sz="20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5553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层序遍历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内容占位符 4">
            <a:extLst>
              <a:ext uri="{FF2B5EF4-FFF2-40B4-BE49-F238E27FC236}">
                <a16:creationId xmlns:a16="http://schemas.microsoft.com/office/drawing/2014/main" id="{35A8A08E-DEC1-45B9-5121-50D7C2E269FE}"/>
              </a:ext>
            </a:extLst>
          </p:cNvPr>
          <p:cNvSpPr txBox="1">
            <a:spLocks/>
          </p:cNvSpPr>
          <p:nvPr/>
        </p:nvSpPr>
        <p:spPr>
          <a:xfrm>
            <a:off x="390537" y="13776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广度优先遍历：</a:t>
            </a:r>
            <a:r>
              <a:rPr lang="zh-CN" altLang="en-US" sz="2400" dirty="0"/>
              <a:t>从根结点开始，从上至下按层访问每个结点，并且每层的结点按照从左向右的顺序进行处理</a:t>
            </a:r>
            <a:endParaRPr lang="en-US" altLang="zh-CN" sz="2400" dirty="0"/>
          </a:p>
          <a:p>
            <a:pPr>
              <a:lnSpc>
                <a:spcPct val="100000"/>
              </a:lnSpc>
            </a:pPr>
            <a:endParaRPr lang="zh-CN" altLang="zh-CN" sz="2400" dirty="0"/>
          </a:p>
        </p:txBody>
      </p:sp>
      <p:pic>
        <p:nvPicPr>
          <p:cNvPr id="13" name="图片 12">
            <a:extLst>
              <a:ext uri="{FF2B5EF4-FFF2-40B4-BE49-F238E27FC236}">
                <a16:creationId xmlns:a16="http://schemas.microsoft.com/office/drawing/2014/main" id="{9E363D1F-E718-009E-161A-F13CF9D22BCE}"/>
              </a:ext>
            </a:extLst>
          </p:cNvPr>
          <p:cNvPicPr>
            <a:picLocks noChangeAspect="1"/>
          </p:cNvPicPr>
          <p:nvPr/>
        </p:nvPicPr>
        <p:blipFill>
          <a:blip r:embed="rId2"/>
          <a:stretch>
            <a:fillRect/>
          </a:stretch>
        </p:blipFill>
        <p:spPr>
          <a:xfrm>
            <a:off x="1075944" y="2169856"/>
            <a:ext cx="4372640" cy="2984500"/>
          </a:xfrm>
          <a:prstGeom prst="rect">
            <a:avLst/>
          </a:prstGeom>
        </p:spPr>
      </p:pic>
      <p:sp>
        <p:nvSpPr>
          <p:cNvPr id="14" name="文本框 13">
            <a:extLst>
              <a:ext uri="{FF2B5EF4-FFF2-40B4-BE49-F238E27FC236}">
                <a16:creationId xmlns:a16="http://schemas.microsoft.com/office/drawing/2014/main" id="{42454589-03BF-32F6-1D41-86EB832BC79C}"/>
              </a:ext>
            </a:extLst>
          </p:cNvPr>
          <p:cNvSpPr txBox="1"/>
          <p:nvPr/>
        </p:nvSpPr>
        <p:spPr>
          <a:xfrm>
            <a:off x="5823163" y="3750893"/>
            <a:ext cx="6096000" cy="287258"/>
          </a:xfrm>
          <a:prstGeom prst="rect">
            <a:avLst/>
          </a:prstGeom>
          <a:noFill/>
        </p:spPr>
        <p:txBody>
          <a:bodyPr wrap="square">
            <a:spAutoFit/>
          </a:bodyPr>
          <a:lstStyle/>
          <a:p>
            <a:pPr>
              <a:lnSpc>
                <a:spcPts val="1200"/>
              </a:lnSpc>
            </a:pPr>
            <a:r>
              <a:rPr lang="zh-CN" altLang="en-US" sz="2400" kern="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层</a:t>
            </a: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序遍历：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&lt;A, B, C, D, E, F, H, I, J, K &gt;</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5" name="内容占位符 4">
            <a:extLst>
              <a:ext uri="{FF2B5EF4-FFF2-40B4-BE49-F238E27FC236}">
                <a16:creationId xmlns:a16="http://schemas.microsoft.com/office/drawing/2014/main" id="{EE7D7A56-57EF-A994-2AB9-30491C9288B6}"/>
              </a:ext>
            </a:extLst>
          </p:cNvPr>
          <p:cNvSpPr txBox="1">
            <a:spLocks/>
          </p:cNvSpPr>
          <p:nvPr/>
        </p:nvSpPr>
        <p:spPr>
          <a:xfrm>
            <a:off x="390537" y="54803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算法分析：</a:t>
            </a:r>
            <a:r>
              <a:rPr lang="zh-CN" altLang="en-US" sz="2400" dirty="0"/>
              <a:t>二叉树的每个结点都会入队</a:t>
            </a:r>
            <a:r>
              <a:rPr lang="en-US" altLang="zh-CN" sz="2400" dirty="0"/>
              <a:t>1</a:t>
            </a:r>
            <a:r>
              <a:rPr lang="zh-CN" altLang="en-US" sz="2400" dirty="0"/>
              <a:t>次，然后出队</a:t>
            </a:r>
            <a:r>
              <a:rPr lang="en-US" altLang="zh-CN" sz="2400" dirty="0"/>
              <a:t>1</a:t>
            </a:r>
            <a:r>
              <a:rPr lang="zh-CN" altLang="en-US" sz="2400" dirty="0"/>
              <a:t>次，因此层序遍历的时间复杂度为</a:t>
            </a:r>
            <a:r>
              <a:rPr lang="en" altLang="zh-CN" sz="2400" dirty="0"/>
              <a:t>O(n)</a:t>
            </a:r>
            <a:r>
              <a:rPr lang="zh-CN" altLang="en" sz="2400" dirty="0"/>
              <a:t>，</a:t>
            </a:r>
            <a:r>
              <a:rPr lang="zh-CN" altLang="en-US" sz="2400" dirty="0"/>
              <a:t>与深度优先遍历相同 </a:t>
            </a:r>
            <a:endParaRPr lang="en-US" altLang="zh-CN" sz="2400" dirty="0"/>
          </a:p>
          <a:p>
            <a:pPr>
              <a:lnSpc>
                <a:spcPct val="100000"/>
              </a:lnSpc>
            </a:pPr>
            <a:endParaRPr lang="zh-CN" altLang="zh-CN" sz="2400" dirty="0"/>
          </a:p>
        </p:txBody>
      </p:sp>
    </p:spTree>
    <p:extLst>
      <p:ext uri="{BB962C8B-B14F-4D97-AF65-F5344CB8AC3E}">
        <p14:creationId xmlns:p14="http://schemas.microsoft.com/office/powerpoint/2010/main" val="1372633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5.4.4</a:t>
            </a:r>
            <a:r>
              <a:rPr lang="zh-CN" altLang="en-US" sz="2800" dirty="0"/>
              <a:t> 二叉树的序列化与反序列化</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353AA1BB-7AF9-18EE-C5B8-EDCFB0701D1D}"/>
              </a:ext>
            </a:extLst>
          </p:cNvPr>
          <p:cNvSpPr txBox="1">
            <a:spLocks/>
          </p:cNvSpPr>
          <p:nvPr/>
        </p:nvSpPr>
        <p:spPr>
          <a:xfrm>
            <a:off x="3905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二叉树的序列化：</a:t>
            </a:r>
            <a:r>
              <a:rPr lang="zh-CN" altLang="en-US" sz="2400" dirty="0"/>
              <a:t>按某种遍历方案访问所有结点并依次输出结点数据，由此形成结点的线性序列</a:t>
            </a:r>
            <a:endParaRPr lang="en-US" altLang="zh-CN" sz="2400" dirty="0"/>
          </a:p>
          <a:p>
            <a:pPr>
              <a:lnSpc>
                <a:spcPct val="110000"/>
              </a:lnSpc>
            </a:pPr>
            <a:r>
              <a:rPr lang="zh-CN" altLang="en-US" sz="2400" dirty="0"/>
              <a:t> </a:t>
            </a:r>
            <a:endParaRPr lang="en-US" altLang="zh-CN" sz="2400" dirty="0"/>
          </a:p>
          <a:p>
            <a:pPr>
              <a:lnSpc>
                <a:spcPct val="110000"/>
              </a:lnSpc>
            </a:pPr>
            <a:endParaRPr lang="en-US" altLang="zh-CN" sz="2400" dirty="0"/>
          </a:p>
          <a:p>
            <a:pPr>
              <a:lnSpc>
                <a:spcPct val="100000"/>
              </a:lnSpc>
            </a:pPr>
            <a:r>
              <a:rPr lang="zh-CN" altLang="en-US" sz="2400" b="1" dirty="0"/>
              <a:t>二叉树的反序列化：</a:t>
            </a:r>
            <a:r>
              <a:rPr lang="zh-CN" altLang="en-US" sz="2400" dirty="0"/>
              <a:t>根据线性序列重构原始的二叉树</a:t>
            </a:r>
            <a:endParaRPr lang="en-US" altLang="zh-CN" sz="2400" dirty="0"/>
          </a:p>
          <a:p>
            <a:pPr>
              <a:lnSpc>
                <a:spcPct val="100000"/>
              </a:lnSpc>
            </a:pPr>
            <a:endParaRPr lang="en-US" altLang="zh-CN" sz="2400" dirty="0"/>
          </a:p>
          <a:p>
            <a:pPr>
              <a:lnSpc>
                <a:spcPct val="100000"/>
              </a:lnSpc>
            </a:pPr>
            <a:endParaRPr lang="en-US" altLang="zh-CN" sz="2400" b="1" dirty="0"/>
          </a:p>
          <a:p>
            <a:pPr>
              <a:lnSpc>
                <a:spcPct val="100000"/>
              </a:lnSpc>
            </a:pPr>
            <a:r>
              <a:rPr lang="zh-CN" altLang="en-US" sz="2400" b="1" dirty="0"/>
              <a:t>问题：</a:t>
            </a:r>
            <a:endParaRPr lang="en-US" altLang="zh-CN" sz="2400" b="1"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sp>
        <p:nvSpPr>
          <p:cNvPr id="5" name="任意多边形: 形状 13">
            <a:extLst>
              <a:ext uri="{FF2B5EF4-FFF2-40B4-BE49-F238E27FC236}">
                <a16:creationId xmlns:a16="http://schemas.microsoft.com/office/drawing/2014/main" id="{83671B27-0ED7-35B7-4B87-FAD3CED87F48}"/>
              </a:ext>
            </a:extLst>
          </p:cNvPr>
          <p:cNvSpPr/>
          <p:nvPr/>
        </p:nvSpPr>
        <p:spPr>
          <a:xfrm>
            <a:off x="1432172" y="2294332"/>
            <a:ext cx="9921627" cy="72796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序列化的作用</a:t>
            </a:r>
            <a:r>
              <a:rPr lang="zh-CN" altLang="en-US" sz="2000" dirty="0">
                <a:latin typeface="微软雅黑" panose="020B0503020204020204" pitchFamily="34" charset="-122"/>
                <a:ea typeface="微软雅黑" panose="020B0503020204020204" pitchFamily="34" charset="-122"/>
              </a:rPr>
              <a:t>：将树的非线性结构转换成线性结构，便于使用线性表或字符串等存储 </a:t>
            </a:r>
            <a:endParaRPr lang="en-US" altLang="zh-CN" sz="2000" dirty="0">
              <a:latin typeface="微软雅黑" panose="020B0503020204020204" pitchFamily="34" charset="-122"/>
              <a:ea typeface="微软雅黑" panose="020B0503020204020204" pitchFamily="34" charset="-122"/>
            </a:endParaRPr>
          </a:p>
        </p:txBody>
      </p:sp>
      <p:sp>
        <p:nvSpPr>
          <p:cNvPr id="7" name="任意多边形: 形状 13">
            <a:extLst>
              <a:ext uri="{FF2B5EF4-FFF2-40B4-BE49-F238E27FC236}">
                <a16:creationId xmlns:a16="http://schemas.microsoft.com/office/drawing/2014/main" id="{067FD61F-F69B-B61E-BCAF-6EE4D87B469B}"/>
              </a:ext>
            </a:extLst>
          </p:cNvPr>
          <p:cNvSpPr/>
          <p:nvPr/>
        </p:nvSpPr>
        <p:spPr>
          <a:xfrm>
            <a:off x="1736973" y="3920675"/>
            <a:ext cx="4016411" cy="255655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完全二叉树的顺序存储是一种序列化方案，并且可以根据结点间的相对位置确定它们之间的逻辑关系，重构出二叉树</a:t>
            </a:r>
            <a:endParaRPr lang="en-US" altLang="zh-CN" sz="2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但该方法对于一般的二叉树可能造成空间浪费，在最坏情况下，空间复杂度达到</a:t>
            </a:r>
            <a:r>
              <a:rPr lang="en-US" altLang="zh-CN" sz="2000" dirty="0">
                <a:latin typeface="微软雅黑" panose="020B0503020204020204" pitchFamily="34" charset="-122"/>
                <a:ea typeface="微软雅黑" panose="020B0503020204020204" pitchFamily="34" charset="-122"/>
              </a:rPr>
              <a:t>O(2</a:t>
            </a:r>
            <a:r>
              <a:rPr lang="en-US" altLang="zh-CN" sz="2000" baseline="30000"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a:t>
            </a:r>
          </a:p>
        </p:txBody>
      </p:sp>
      <p:sp>
        <p:nvSpPr>
          <p:cNvPr id="8" name="任意多边形: 形状 13">
            <a:extLst>
              <a:ext uri="{FF2B5EF4-FFF2-40B4-BE49-F238E27FC236}">
                <a16:creationId xmlns:a16="http://schemas.microsoft.com/office/drawing/2014/main" id="{E28B460F-076B-36C9-E6EC-B1DE8CAE8A6E}"/>
              </a:ext>
            </a:extLst>
          </p:cNvPr>
          <p:cNvSpPr/>
          <p:nvPr/>
        </p:nvSpPr>
        <p:spPr>
          <a:xfrm>
            <a:off x="6276727" y="3920675"/>
            <a:ext cx="4178300" cy="15202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常用的前序遍历或层序遍历算法，产生的结点序列只包含了树结构的部分信息，通常无法重构二叉树</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868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5.4.4</a:t>
            </a:r>
            <a:r>
              <a:rPr lang="zh-CN" altLang="en-US" sz="2800" dirty="0"/>
              <a:t> 二叉树的序列化与反序列化</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353AA1BB-7AF9-18EE-C5B8-EDCFB0701D1D}"/>
              </a:ext>
            </a:extLst>
          </p:cNvPr>
          <p:cNvSpPr txBox="1">
            <a:spLocks/>
          </p:cNvSpPr>
          <p:nvPr/>
        </p:nvSpPr>
        <p:spPr>
          <a:xfrm>
            <a:off x="3905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二叉树的序列化：</a:t>
            </a:r>
            <a:r>
              <a:rPr lang="zh-CN" altLang="en-US" sz="2400" dirty="0"/>
              <a:t>按某种遍历方案访问所有结点并依次输出结点数据，由此形成结点的线性序列</a:t>
            </a:r>
            <a:endParaRPr lang="en-US" altLang="zh-CN" sz="2400" dirty="0"/>
          </a:p>
          <a:p>
            <a:pPr>
              <a:lnSpc>
                <a:spcPct val="110000"/>
              </a:lnSpc>
            </a:pPr>
            <a:r>
              <a:rPr lang="zh-CN" altLang="en-US" sz="2400" b="1" dirty="0"/>
              <a:t>二叉树的反序列化：</a:t>
            </a:r>
            <a:r>
              <a:rPr lang="zh-CN" altLang="en-US" sz="2400" dirty="0"/>
              <a:t>根据线性序列重构原始的二叉树</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pic>
        <p:nvPicPr>
          <p:cNvPr id="9" name="图片 8">
            <a:extLst>
              <a:ext uri="{FF2B5EF4-FFF2-40B4-BE49-F238E27FC236}">
                <a16:creationId xmlns:a16="http://schemas.microsoft.com/office/drawing/2014/main" id="{4688547D-3CE5-2638-E567-26D7D8D15182}"/>
              </a:ext>
            </a:extLst>
          </p:cNvPr>
          <p:cNvPicPr>
            <a:picLocks noChangeAspect="1"/>
          </p:cNvPicPr>
          <p:nvPr/>
        </p:nvPicPr>
        <p:blipFill>
          <a:blip r:embed="rId2"/>
          <a:stretch>
            <a:fillRect/>
          </a:stretch>
        </p:blipFill>
        <p:spPr>
          <a:xfrm>
            <a:off x="1545559" y="2816381"/>
            <a:ext cx="3903025" cy="2663969"/>
          </a:xfrm>
          <a:prstGeom prst="rect">
            <a:avLst/>
          </a:prstGeom>
        </p:spPr>
      </p:pic>
      <p:sp>
        <p:nvSpPr>
          <p:cNvPr id="10" name="文本框 9">
            <a:extLst>
              <a:ext uri="{FF2B5EF4-FFF2-40B4-BE49-F238E27FC236}">
                <a16:creationId xmlns:a16="http://schemas.microsoft.com/office/drawing/2014/main" id="{533DC022-0628-3DE2-B582-DA692B125702}"/>
              </a:ext>
            </a:extLst>
          </p:cNvPr>
          <p:cNvSpPr txBox="1"/>
          <p:nvPr/>
        </p:nvSpPr>
        <p:spPr>
          <a:xfrm>
            <a:off x="5860140" y="3467051"/>
            <a:ext cx="6096000" cy="283732"/>
          </a:xfrm>
          <a:prstGeom prst="rect">
            <a:avLst/>
          </a:prstGeom>
          <a:noFill/>
        </p:spPr>
        <p:txBody>
          <a:bodyPr wrap="square">
            <a:spAutoFit/>
          </a:bodyPr>
          <a:lstStyle/>
          <a:p>
            <a:pPr lvl="0">
              <a:lnSpc>
                <a:spcPts val="1200"/>
              </a:lnSpc>
            </a:pP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前序遍历：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&lt;A, B, D, H, I, E, J, C, F, K&gt;</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14" name="对话气泡: 圆角矩形 15">
            <a:extLst>
              <a:ext uri="{FF2B5EF4-FFF2-40B4-BE49-F238E27FC236}">
                <a16:creationId xmlns:a16="http://schemas.microsoft.com/office/drawing/2014/main" id="{69E1E140-48AF-D38E-9EEF-015C05973E0F}"/>
              </a:ext>
            </a:extLst>
          </p:cNvPr>
          <p:cNvSpPr/>
          <p:nvPr/>
        </p:nvSpPr>
        <p:spPr>
          <a:xfrm>
            <a:off x="6603606" y="4026785"/>
            <a:ext cx="4153071" cy="1143062"/>
          </a:xfrm>
          <a:prstGeom prst="wedgeRoundRectCallout">
            <a:avLst>
              <a:gd name="adj1" fmla="val -20744"/>
              <a:gd name="adj2" fmla="val -67733"/>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从序列中，最多只能确定</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是根结点，其它信息，如左子树包含哪些结点等无法确定</a:t>
            </a:r>
            <a:endParaRPr lang="en-US" altLang="zh-CN" sz="2000" dirty="0">
              <a:latin typeface="微软雅黑" panose="020B0503020204020204" pitchFamily="34" charset="-122"/>
              <a:ea typeface="微软雅黑" panose="020B0503020204020204" pitchFamily="34" charset="-122"/>
            </a:endParaRPr>
          </a:p>
        </p:txBody>
      </p:sp>
      <p:sp>
        <p:nvSpPr>
          <p:cNvPr id="17" name="任意多边形: 形状 13">
            <a:extLst>
              <a:ext uri="{FF2B5EF4-FFF2-40B4-BE49-F238E27FC236}">
                <a16:creationId xmlns:a16="http://schemas.microsoft.com/office/drawing/2014/main" id="{A26AB409-53ED-715E-2DD4-E6486DF99A33}"/>
              </a:ext>
            </a:extLst>
          </p:cNvPr>
          <p:cNvSpPr/>
          <p:nvPr/>
        </p:nvSpPr>
        <p:spPr>
          <a:xfrm>
            <a:off x="6705094" y="5543513"/>
            <a:ext cx="4026294" cy="8875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问题</a:t>
            </a:r>
            <a:r>
              <a:rPr lang="zh-CN" altLang="en-US" sz="2000" dirty="0">
                <a:latin typeface="微软雅黑" panose="020B0503020204020204" pitchFamily="34" charset="-122"/>
                <a:ea typeface="微软雅黑" panose="020B0503020204020204" pitchFamily="34" charset="-122"/>
              </a:rPr>
              <a:t>：如何使前序遍历的结果能够重构二叉树？</a:t>
            </a:r>
            <a:endParaRPr lang="en-US" altLang="zh-CN" sz="2000" dirty="0">
              <a:latin typeface="微软雅黑" panose="020B0503020204020204" pitchFamily="34" charset="-122"/>
              <a:ea typeface="微软雅黑" panose="020B0503020204020204" pitchFamily="34" charset="-122"/>
            </a:endParaRPr>
          </a:p>
        </p:txBody>
      </p:sp>
      <p:sp>
        <p:nvSpPr>
          <p:cNvPr id="18" name="下箭头 17">
            <a:extLst>
              <a:ext uri="{FF2B5EF4-FFF2-40B4-BE49-F238E27FC236}">
                <a16:creationId xmlns:a16="http://schemas.microsoft.com/office/drawing/2014/main" id="{1F421275-0523-C2A6-8432-A80335BC46FF}"/>
              </a:ext>
            </a:extLst>
          </p:cNvPr>
          <p:cNvSpPr/>
          <p:nvPr/>
        </p:nvSpPr>
        <p:spPr>
          <a:xfrm>
            <a:off x="8534400" y="5245100"/>
            <a:ext cx="412441" cy="20985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7338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5.4.4</a:t>
            </a:r>
            <a:r>
              <a:rPr lang="zh-CN" altLang="en-US" sz="2800" dirty="0"/>
              <a:t> 二叉树的序列化与反序列化</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353AA1BB-7AF9-18EE-C5B8-EDCFB0701D1D}"/>
              </a:ext>
            </a:extLst>
          </p:cNvPr>
          <p:cNvSpPr txBox="1">
            <a:spLocks/>
          </p:cNvSpPr>
          <p:nvPr/>
        </p:nvSpPr>
        <p:spPr>
          <a:xfrm>
            <a:off x="3905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二叉树的序列化：</a:t>
            </a:r>
            <a:r>
              <a:rPr lang="zh-CN" altLang="en-US" sz="2400" dirty="0"/>
              <a:t>按某种遍历方案访问所有结点并依次输出结点数据，由此形成结点的线性序列</a:t>
            </a:r>
            <a:endParaRPr lang="en-US" altLang="zh-CN" sz="2400" dirty="0"/>
          </a:p>
          <a:p>
            <a:pPr>
              <a:lnSpc>
                <a:spcPct val="110000"/>
              </a:lnSpc>
            </a:pPr>
            <a:r>
              <a:rPr lang="zh-CN" altLang="en-US" sz="2400" b="1" dirty="0"/>
              <a:t>二叉树的反序列化：</a:t>
            </a:r>
            <a:r>
              <a:rPr lang="zh-CN" altLang="en-US" sz="2400" dirty="0"/>
              <a:t>根据线性序列重构原始的二叉树</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sp>
        <p:nvSpPr>
          <p:cNvPr id="5" name="任意多边形: 形状 8">
            <a:extLst>
              <a:ext uri="{FF2B5EF4-FFF2-40B4-BE49-F238E27FC236}">
                <a16:creationId xmlns:a16="http://schemas.microsoft.com/office/drawing/2014/main" id="{D5909749-B5A4-0251-B352-EC89B473F00E}"/>
              </a:ext>
            </a:extLst>
          </p:cNvPr>
          <p:cNvSpPr/>
          <p:nvPr/>
        </p:nvSpPr>
        <p:spPr>
          <a:xfrm>
            <a:off x="3016404" y="3429000"/>
            <a:ext cx="5708496" cy="24511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ts val="3000"/>
              </a:lnSpc>
              <a:spcBef>
                <a:spcPct val="0"/>
              </a:spcBef>
              <a:spcAft>
                <a:spcPct val="35000"/>
              </a:spcAft>
              <a:buNone/>
            </a:pPr>
            <a:r>
              <a:rPr lang="zh-CN" altLang="en-US" sz="2400" b="1" dirty="0">
                <a:latin typeface="微软雅黑" panose="020B0503020204020204" pitchFamily="34" charset="-122"/>
                <a:ea typeface="微软雅黑" panose="020B0503020204020204" pitchFamily="34" charset="-122"/>
              </a:rPr>
              <a:t>序列化方法</a:t>
            </a:r>
            <a:endParaRPr lang="en-US" altLang="zh-CN" sz="2400" b="1" dirty="0">
              <a:latin typeface="微软雅黑" panose="020B0503020204020204" pitchFamily="34" charset="-122"/>
              <a:ea typeface="微软雅黑" panose="020B0503020204020204" pitchFamily="34" charset="-122"/>
            </a:endParaRPr>
          </a:p>
          <a:p>
            <a:pPr marL="342900" indent="-342900" defTabSz="1155700">
              <a:lnSpc>
                <a:spcPts val="3000"/>
              </a:lnSpc>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用特殊符号</a:t>
            </a:r>
            <a:r>
              <a:rPr lang="en-US" altLang="zh-CN" sz="2400" dirty="0">
                <a:solidFill>
                  <a:schemeClr val="accent4">
                    <a:lumMod val="40000"/>
                    <a:lumOff val="60000"/>
                  </a:schemeClr>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表示空结点</a:t>
            </a:r>
            <a:endParaRPr lang="en-US" altLang="zh-CN" sz="2400" dirty="0">
              <a:latin typeface="微软雅黑" panose="020B0503020204020204" pitchFamily="34" charset="-122"/>
              <a:ea typeface="微软雅黑" panose="020B0503020204020204" pitchFamily="34" charset="-122"/>
            </a:endParaRPr>
          </a:p>
          <a:p>
            <a:pPr marL="342900" indent="-342900" defTabSz="1155700">
              <a:lnSpc>
                <a:spcPts val="3000"/>
              </a:lnSpc>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当在前序遍历过程中遇到空结点或空子树时，不是直接返回，而是输出符号</a:t>
            </a:r>
            <a:r>
              <a:rPr lang="en-US" altLang="zh-CN" sz="2400" dirty="0">
                <a:solidFill>
                  <a:schemeClr val="accent4">
                    <a:lumMod val="40000"/>
                    <a:lumOff val="60000"/>
                  </a:schemeClr>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，从而将空结点也标记在序列中</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9994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前序序列</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内容占位符 4">
            <a:extLst>
              <a:ext uri="{FF2B5EF4-FFF2-40B4-BE49-F238E27FC236}">
                <a16:creationId xmlns:a16="http://schemas.microsoft.com/office/drawing/2014/main" id="{35A8A08E-DEC1-45B9-5121-50D7C2E269FE}"/>
              </a:ext>
            </a:extLst>
          </p:cNvPr>
          <p:cNvSpPr txBox="1">
            <a:spLocks/>
          </p:cNvSpPr>
          <p:nvPr/>
        </p:nvSpPr>
        <p:spPr>
          <a:xfrm>
            <a:off x="390537" y="13776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二叉树前序序列化：</a:t>
            </a:r>
            <a:r>
              <a:rPr lang="zh-CN" altLang="en-US" sz="2400" dirty="0"/>
              <a:t>前序遍历二叉树，如果结点非空，输出结点数据，否则输出</a:t>
            </a:r>
            <a:r>
              <a:rPr lang="en-US" altLang="zh-CN" sz="2400" dirty="0"/>
              <a:t>#</a:t>
            </a:r>
          </a:p>
          <a:p>
            <a:pPr>
              <a:lnSpc>
                <a:spcPct val="110000"/>
              </a:lnSpc>
            </a:pPr>
            <a:endParaRPr lang="en-US" altLang="zh-CN" sz="2400" dirty="0"/>
          </a:p>
          <a:p>
            <a:pPr>
              <a:lnSpc>
                <a:spcPct val="100000"/>
              </a:lnSpc>
            </a:pPr>
            <a:endParaRPr lang="zh-CN" altLang="zh-CN" sz="2400" dirty="0"/>
          </a:p>
        </p:txBody>
      </p:sp>
      <p:pic>
        <p:nvPicPr>
          <p:cNvPr id="13" name="图片 12">
            <a:extLst>
              <a:ext uri="{FF2B5EF4-FFF2-40B4-BE49-F238E27FC236}">
                <a16:creationId xmlns:a16="http://schemas.microsoft.com/office/drawing/2014/main" id="{9E363D1F-E718-009E-161A-F13CF9D22BCE}"/>
              </a:ext>
            </a:extLst>
          </p:cNvPr>
          <p:cNvPicPr>
            <a:picLocks noChangeAspect="1"/>
          </p:cNvPicPr>
          <p:nvPr/>
        </p:nvPicPr>
        <p:blipFill>
          <a:blip r:embed="rId2"/>
          <a:stretch>
            <a:fillRect/>
          </a:stretch>
        </p:blipFill>
        <p:spPr>
          <a:xfrm>
            <a:off x="2425713" y="1848161"/>
            <a:ext cx="4372640" cy="2984500"/>
          </a:xfrm>
          <a:prstGeom prst="rect">
            <a:avLst/>
          </a:prstGeom>
        </p:spPr>
      </p:pic>
      <p:sp>
        <p:nvSpPr>
          <p:cNvPr id="6" name="文本框 5">
            <a:extLst>
              <a:ext uri="{FF2B5EF4-FFF2-40B4-BE49-F238E27FC236}">
                <a16:creationId xmlns:a16="http://schemas.microsoft.com/office/drawing/2014/main" id="{66C0781B-7155-CC7D-CC3F-4FF68EF7EA17}"/>
              </a:ext>
            </a:extLst>
          </p:cNvPr>
          <p:cNvSpPr txBox="1"/>
          <p:nvPr/>
        </p:nvSpPr>
        <p:spPr>
          <a:xfrm>
            <a:off x="1336654" y="5535684"/>
            <a:ext cx="7160358" cy="830997"/>
          </a:xfrm>
          <a:prstGeom prst="rect">
            <a:avLst/>
          </a:prstGeom>
          <a:noFill/>
        </p:spPr>
        <p:txBody>
          <a:bodyPr wrap="none" rtlCol="0">
            <a:spAutoFit/>
          </a:bodyPr>
          <a:lstStyle/>
          <a:p>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&lt;A, B, D, H, #, #, I, #, #, E, #, J, #, #, C, F, #, K, #, #, #&gt;</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sz="2400" dirty="0"/>
          </a:p>
        </p:txBody>
      </p:sp>
      <p:sp>
        <p:nvSpPr>
          <p:cNvPr id="7" name="任意多边形: 形状 8">
            <a:extLst>
              <a:ext uri="{FF2B5EF4-FFF2-40B4-BE49-F238E27FC236}">
                <a16:creationId xmlns:a16="http://schemas.microsoft.com/office/drawing/2014/main" id="{B2FF0E12-4D33-F276-7CB7-2BE71C40B28D}"/>
              </a:ext>
            </a:extLst>
          </p:cNvPr>
          <p:cNvSpPr/>
          <p:nvPr/>
        </p:nvSpPr>
        <p:spPr>
          <a:xfrm>
            <a:off x="2833137" y="6078694"/>
            <a:ext cx="1867796" cy="75032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前序序列</a:t>
            </a:r>
          </a:p>
        </p:txBody>
      </p:sp>
      <p:sp>
        <p:nvSpPr>
          <p:cNvPr id="8" name="下箭头 7">
            <a:extLst>
              <a:ext uri="{FF2B5EF4-FFF2-40B4-BE49-F238E27FC236}">
                <a16:creationId xmlns:a16="http://schemas.microsoft.com/office/drawing/2014/main" id="{8E163562-1C1F-0024-0069-5F9D4F2FCB8E}"/>
              </a:ext>
            </a:extLst>
          </p:cNvPr>
          <p:cNvSpPr/>
          <p:nvPr/>
        </p:nvSpPr>
        <p:spPr>
          <a:xfrm>
            <a:off x="4459633" y="4832661"/>
            <a:ext cx="660400" cy="54301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8B42B68-CCB5-A666-977C-DFC8B14946F7}"/>
              </a:ext>
            </a:extLst>
          </p:cNvPr>
          <p:cNvSpPr txBox="1"/>
          <p:nvPr/>
        </p:nvSpPr>
        <p:spPr>
          <a:xfrm>
            <a:off x="5398324" y="4923688"/>
            <a:ext cx="5955476"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通过在结点序列中插入空记号，记录二叉树的非线性结构</a:t>
            </a:r>
          </a:p>
        </p:txBody>
      </p:sp>
    </p:spTree>
    <p:extLst>
      <p:ext uri="{BB962C8B-B14F-4D97-AF65-F5344CB8AC3E}">
        <p14:creationId xmlns:p14="http://schemas.microsoft.com/office/powerpoint/2010/main" val="3085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5-11</a:t>
            </a:r>
            <a:r>
              <a:rPr lang="zh-CN" altLang="en-US" dirty="0"/>
              <a:t>：二叉树前序序列化 </a:t>
            </a:r>
            <a:r>
              <a:rPr lang="en-US" altLang="zh-CN" dirty="0" err="1"/>
              <a:t>PreOrderSerialize</a:t>
            </a:r>
            <a:r>
              <a:rPr lang="en-US" altLang="zh-CN" dirty="0"/>
              <a:t>(</a:t>
            </a:r>
            <a:r>
              <a:rPr lang="en-US" altLang="zh-CN" i="1" dirty="0"/>
              <a:t>tree</a:t>
            </a:r>
            <a:r>
              <a:rPr lang="zh-CN" altLang="en-US" i="1" dirty="0"/>
              <a:t> </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540000" y="1477723"/>
            <a:ext cx="7696200" cy="4183196"/>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400" b="1" dirty="0">
                <a:solidFill>
                  <a:schemeClr val="bg1"/>
                </a:solidFill>
                <a:latin typeface="Times New Roman" panose="02020603050405020304" pitchFamily="18" charset="0"/>
                <a:cs typeface="Times New Roman" panose="02020603050405020304" pitchFamily="18" charset="0"/>
              </a:rPr>
              <a:t>输入</a:t>
            </a:r>
            <a:r>
              <a:rPr lang="zh-CN" altLang="en-US" sz="2400" dirty="0">
                <a:solidFill>
                  <a:schemeClr val="bg1"/>
                </a:solidFill>
                <a:latin typeface="Times New Roman" panose="02020603050405020304" pitchFamily="18" charset="0"/>
                <a:cs typeface="Times New Roman" panose="02020603050405020304" pitchFamily="18" charset="0"/>
              </a:rPr>
              <a:t>：二叉树</a:t>
            </a:r>
            <a:r>
              <a:rPr lang="en" altLang="zh-CN" sz="2400" i="1" dirty="0">
                <a:solidFill>
                  <a:schemeClr val="bg1"/>
                </a:solidFill>
                <a:latin typeface="Times New Roman" panose="02020603050405020304" pitchFamily="18" charset="0"/>
                <a:cs typeface="Times New Roman" panose="02020603050405020304" pitchFamily="18" charset="0"/>
              </a:rPr>
              <a:t>tree</a:t>
            </a:r>
          </a:p>
          <a:p>
            <a:pPr>
              <a:spcBef>
                <a:spcPts val="100"/>
              </a:spcBef>
              <a:spcAft>
                <a:spcPts val="1200"/>
              </a:spcAft>
            </a:pPr>
            <a:r>
              <a:rPr lang="zh-CN" altLang="en-US" sz="2400" b="1" dirty="0">
                <a:solidFill>
                  <a:schemeClr val="bg1"/>
                </a:solidFill>
                <a:latin typeface="Times New Roman" panose="02020603050405020304" pitchFamily="18" charset="0"/>
                <a:cs typeface="Times New Roman" panose="02020603050405020304" pitchFamily="18" charset="0"/>
              </a:rPr>
              <a:t>输出</a:t>
            </a:r>
            <a:r>
              <a:rPr lang="zh-CN" altLang="en-US" sz="2400" dirty="0">
                <a:solidFill>
                  <a:schemeClr val="bg1"/>
                </a:solidFill>
                <a:latin typeface="Times New Roman" panose="02020603050405020304" pitchFamily="18" charset="0"/>
                <a:cs typeface="Times New Roman" panose="02020603050405020304" pitchFamily="18" charset="0"/>
              </a:rPr>
              <a:t>：二叉树的</a:t>
            </a:r>
            <a:r>
              <a:rPr lang="zh-CN" altLang="en-US" sz="2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前序序列</a:t>
            </a:r>
            <a:r>
              <a:rPr lang="zh-CN" altLang="zh-CN" sz="2800" dirty="0">
                <a:solidFill>
                  <a:schemeClr val="bg1"/>
                </a:solidFill>
                <a:effectLst/>
              </a:rPr>
              <a:t> </a:t>
            </a:r>
            <a:endParaRPr lang="en" altLang="zh-CN" sz="24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 altLang="zh-CN" sz="2400" b="1" dirty="0">
                <a:solidFill>
                  <a:schemeClr val="bg1"/>
                </a:solidFill>
                <a:latin typeface="Times New Roman" panose="02020603050405020304" pitchFamily="18" charset="0"/>
                <a:cs typeface="Times New Roman" panose="02020603050405020304" pitchFamily="18" charset="0"/>
              </a:rPr>
              <a:t>if</a:t>
            </a:r>
            <a:r>
              <a:rPr lang="en" altLang="zh-CN" sz="2400" dirty="0">
                <a:solidFill>
                  <a:schemeClr val="bg1"/>
                </a:solidFill>
                <a:latin typeface="Times New Roman" panose="02020603050405020304" pitchFamily="18" charset="0"/>
                <a:cs typeface="Times New Roman" panose="02020603050405020304" pitchFamily="18" charset="0"/>
              </a:rPr>
              <a:t> </a:t>
            </a:r>
            <a:r>
              <a:rPr lang="en-US" altLang="zh-CN" sz="2400" i="1" dirty="0">
                <a:solidFill>
                  <a:schemeClr val="bg1"/>
                </a:solidFill>
                <a:latin typeface="Times New Roman" panose="02020603050405020304" pitchFamily="18" charset="0"/>
                <a:cs typeface="Times New Roman" panose="02020603050405020304" pitchFamily="18" charset="0"/>
              </a:rPr>
              <a:t>tree</a:t>
            </a:r>
            <a:r>
              <a:rPr lang="zh-CN" altLang="en-US" sz="2400" dirty="0">
                <a:solidFill>
                  <a:schemeClr val="bg1"/>
                </a:solidFill>
                <a:latin typeface="Times New Roman" panose="02020603050405020304" pitchFamily="18" charset="0"/>
                <a:cs typeface="Times New Roman" panose="02020603050405020304" pitchFamily="18" charset="0"/>
              </a:rPr>
              <a:t> </a:t>
            </a:r>
            <a:r>
              <a:rPr lang="en" altLang="zh-CN" sz="2400" dirty="0">
                <a:solidFill>
                  <a:schemeClr val="bg1"/>
                </a:solidFill>
                <a:latin typeface="Times New Roman" panose="02020603050405020304" pitchFamily="18" charset="0"/>
                <a:cs typeface="Times New Roman" panose="02020603050405020304" pitchFamily="18" charset="0"/>
              </a:rPr>
              <a:t>=</a:t>
            </a:r>
            <a:r>
              <a:rPr lang="zh-CN" altLang="en-US" sz="2400" dirty="0">
                <a:solidFill>
                  <a:schemeClr val="bg1"/>
                </a:solidFill>
                <a:latin typeface="Times New Roman" panose="02020603050405020304" pitchFamily="18" charset="0"/>
                <a:cs typeface="Times New Roman" panose="02020603050405020304" pitchFamily="18" charset="0"/>
              </a:rPr>
              <a:t> </a:t>
            </a:r>
            <a:r>
              <a:rPr lang="en" altLang="zh-CN" sz="2400" dirty="0">
                <a:solidFill>
                  <a:schemeClr val="bg1"/>
                </a:solidFill>
                <a:latin typeface="Times New Roman" panose="02020603050405020304" pitchFamily="18" charset="0"/>
                <a:cs typeface="Times New Roman" panose="02020603050405020304" pitchFamily="18" charset="0"/>
              </a:rPr>
              <a:t>NIL </a:t>
            </a:r>
            <a:r>
              <a:rPr lang="en" altLang="zh-CN" sz="2400" b="1" dirty="0">
                <a:solidFill>
                  <a:schemeClr val="bg1"/>
                </a:solidFill>
                <a:latin typeface="Times New Roman" panose="02020603050405020304" pitchFamily="18" charset="0"/>
                <a:cs typeface="Times New Roman" panose="02020603050405020304" pitchFamily="18" charset="0"/>
              </a:rPr>
              <a:t>then</a:t>
            </a:r>
            <a:r>
              <a:rPr lang="en"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latin typeface="Times New Roman" panose="02020603050405020304" pitchFamily="18" charset="0"/>
                <a:cs typeface="Times New Roman" panose="02020603050405020304" pitchFamily="18" charset="0"/>
              </a:rPr>
              <a:t>空树</a:t>
            </a:r>
          </a:p>
          <a:p>
            <a:pPr>
              <a:spcBef>
                <a:spcPts val="100"/>
              </a:spcBef>
              <a:spcAft>
                <a:spcPts val="600"/>
              </a:spcAft>
            </a:pPr>
            <a:r>
              <a:rPr lang="en-US" altLang="zh-CN" sz="2400" dirty="0">
                <a:solidFill>
                  <a:schemeClr val="bg1"/>
                </a:solidFill>
                <a:latin typeface="Times New Roman" panose="02020603050405020304" pitchFamily="18" charset="0"/>
                <a:cs typeface="Times New Roman" panose="02020603050405020304" pitchFamily="18" charset="0"/>
              </a:rPr>
              <a:t>|  </a:t>
            </a:r>
            <a:r>
              <a:rPr lang="en" altLang="zh-CN" sz="2400" b="1" dirty="0">
                <a:solidFill>
                  <a:schemeClr val="bg1"/>
                </a:solidFill>
                <a:latin typeface="Times New Roman" panose="02020603050405020304" pitchFamily="18" charset="0"/>
                <a:cs typeface="Times New Roman" panose="02020603050405020304" pitchFamily="18" charset="0"/>
              </a:rPr>
              <a:t>print </a:t>
            </a:r>
            <a:r>
              <a:rPr lang="en" altLang="zh-CN" sz="2400" dirty="0">
                <a:solidFill>
                  <a:schemeClr val="bg1"/>
                </a:solidFill>
                <a:latin typeface="Times New Roman" panose="02020603050405020304" pitchFamily="18" charset="0"/>
                <a:cs typeface="Times New Roman" panose="02020603050405020304" pitchFamily="18" charset="0"/>
              </a:rPr>
              <a:t> </a:t>
            </a:r>
            <a:r>
              <a:rPr lang="en" altLang="zh-CN" sz="24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en"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accent4">
                    <a:lumMod val="40000"/>
                    <a:lumOff val="60000"/>
                  </a:schemeClr>
                </a:solidFill>
                <a:latin typeface="Times New Roman" panose="02020603050405020304" pitchFamily="18" charset="0"/>
                <a:cs typeface="Times New Roman" panose="02020603050405020304" pitchFamily="18" charset="0"/>
              </a:rPr>
              <a:t>输出特殊符号，代表空结点</a:t>
            </a:r>
          </a:p>
          <a:p>
            <a:pPr>
              <a:spcBef>
                <a:spcPts val="100"/>
              </a:spcBef>
              <a:spcAft>
                <a:spcPts val="600"/>
              </a:spcAft>
            </a:pPr>
            <a:r>
              <a:rPr lang="en" altLang="zh-CN" sz="2400" b="1" dirty="0">
                <a:solidFill>
                  <a:schemeClr val="bg1"/>
                </a:solidFill>
                <a:latin typeface="Times New Roman" panose="02020603050405020304" pitchFamily="18" charset="0"/>
                <a:cs typeface="Times New Roman" panose="02020603050405020304" pitchFamily="18" charset="0"/>
              </a:rPr>
              <a:t>else</a:t>
            </a:r>
          </a:p>
          <a:p>
            <a:pPr>
              <a:spcBef>
                <a:spcPts val="100"/>
              </a:spcBef>
              <a:spcAft>
                <a:spcPts val="600"/>
              </a:spcAft>
            </a:pPr>
            <a:r>
              <a:rPr lang="en" altLang="zh-CN" sz="2400" dirty="0">
                <a:solidFill>
                  <a:schemeClr val="bg1"/>
                </a:solidFill>
                <a:latin typeface="Times New Roman" panose="02020603050405020304" pitchFamily="18" charset="0"/>
                <a:cs typeface="Times New Roman" panose="02020603050405020304" pitchFamily="18" charset="0"/>
              </a:rPr>
              <a:t>|  </a:t>
            </a:r>
            <a:r>
              <a:rPr lang="en" altLang="zh-CN" sz="2400" b="1" dirty="0">
                <a:solidFill>
                  <a:schemeClr val="bg1"/>
                </a:solidFill>
                <a:latin typeface="Times New Roman" panose="02020603050405020304" pitchFamily="18" charset="0"/>
                <a:cs typeface="Times New Roman" panose="02020603050405020304" pitchFamily="18" charset="0"/>
              </a:rPr>
              <a:t>print</a:t>
            </a:r>
            <a:r>
              <a:rPr lang="en" altLang="zh-CN" sz="2400" dirty="0">
                <a:solidFill>
                  <a:schemeClr val="bg1"/>
                </a:solidFill>
                <a:latin typeface="Times New Roman" panose="02020603050405020304" pitchFamily="18" charset="0"/>
                <a:cs typeface="Times New Roman" panose="02020603050405020304" pitchFamily="18" charset="0"/>
              </a:rPr>
              <a:t>  </a:t>
            </a:r>
            <a:r>
              <a:rPr lang="en" altLang="zh-CN" sz="2400" i="1" dirty="0" err="1">
                <a:solidFill>
                  <a:schemeClr val="bg1"/>
                </a:solidFill>
                <a:latin typeface="Times New Roman" panose="02020603050405020304" pitchFamily="18" charset="0"/>
                <a:cs typeface="Times New Roman" panose="02020603050405020304" pitchFamily="18" charset="0"/>
              </a:rPr>
              <a:t>tree.data</a:t>
            </a:r>
            <a:r>
              <a:rPr lang="en" altLang="zh-CN" sz="2400" i="1" dirty="0">
                <a:solidFill>
                  <a:schemeClr val="bg1"/>
                </a:solidFill>
                <a:latin typeface="Times New Roman" panose="02020603050405020304" pitchFamily="18" charset="0"/>
                <a:cs typeface="Times New Roman" panose="02020603050405020304" pitchFamily="18" charset="0"/>
              </a:rPr>
              <a:t>   </a:t>
            </a:r>
            <a:r>
              <a:rPr lang="en" altLang="zh-CN" sz="2400" dirty="0">
                <a:solidFill>
                  <a:schemeClr val="bg1"/>
                </a:solidFill>
                <a:latin typeface="Times New Roman" panose="02020603050405020304" pitchFamily="18" charset="0"/>
                <a:cs typeface="Times New Roman" panose="02020603050405020304" pitchFamily="18" charset="0"/>
              </a:rPr>
              <a:t>//</a:t>
            </a:r>
            <a:r>
              <a:rPr lang="zh-CN" altLang="en-US" sz="2400" dirty="0">
                <a:solidFill>
                  <a:schemeClr val="bg1"/>
                </a:solidFill>
                <a:latin typeface="Times New Roman" panose="02020603050405020304" pitchFamily="18" charset="0"/>
                <a:cs typeface="Times New Roman" panose="02020603050405020304" pitchFamily="18" charset="0"/>
              </a:rPr>
              <a:t>输出结点数据</a:t>
            </a:r>
          </a:p>
          <a:p>
            <a:pPr>
              <a:spcBef>
                <a:spcPts val="100"/>
              </a:spcBef>
              <a:spcAft>
                <a:spcPts val="600"/>
              </a:spcAft>
            </a:pPr>
            <a:r>
              <a:rPr lang="en-US" altLang="zh-CN" sz="2400" dirty="0">
                <a:solidFill>
                  <a:schemeClr val="bg1"/>
                </a:solidFill>
                <a:latin typeface="Times New Roman" panose="02020603050405020304" pitchFamily="18" charset="0"/>
                <a:cs typeface="Times New Roman" panose="02020603050405020304" pitchFamily="18" charset="0"/>
              </a:rPr>
              <a:t>|  </a:t>
            </a:r>
            <a:r>
              <a:rPr lang="en" altLang="zh-CN" sz="2400" dirty="0" err="1">
                <a:solidFill>
                  <a:schemeClr val="bg1"/>
                </a:solidFill>
                <a:latin typeface="Times New Roman" panose="02020603050405020304" pitchFamily="18" charset="0"/>
                <a:cs typeface="Times New Roman" panose="02020603050405020304" pitchFamily="18" charset="0"/>
              </a:rPr>
              <a:t>PreOrderSerialize</a:t>
            </a:r>
            <a:r>
              <a:rPr lang="en" altLang="zh-CN" sz="2400" dirty="0">
                <a:solidFill>
                  <a:schemeClr val="bg1"/>
                </a:solidFill>
                <a:latin typeface="Times New Roman" panose="02020603050405020304" pitchFamily="18" charset="0"/>
                <a:cs typeface="Times New Roman" panose="02020603050405020304" pitchFamily="18" charset="0"/>
              </a:rPr>
              <a:t> (</a:t>
            </a:r>
            <a:r>
              <a:rPr lang="en-US" altLang="zh-CN" sz="2400" i="1" dirty="0" err="1">
                <a:solidFill>
                  <a:schemeClr val="bg1"/>
                </a:solidFill>
                <a:latin typeface="Times New Roman" panose="02020603050405020304" pitchFamily="18" charset="0"/>
                <a:cs typeface="Times New Roman" panose="02020603050405020304" pitchFamily="18" charset="0"/>
              </a:rPr>
              <a:t>tree.left</a:t>
            </a:r>
            <a:r>
              <a:rPr lang="en"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latin typeface="Times New Roman" panose="02020603050405020304" pitchFamily="18" charset="0"/>
                <a:cs typeface="Times New Roman" panose="02020603050405020304" pitchFamily="18" charset="0"/>
              </a:rPr>
              <a:t>  </a:t>
            </a:r>
            <a:r>
              <a:rPr lang="en" altLang="zh-CN" sz="2400" dirty="0">
                <a:solidFill>
                  <a:schemeClr val="bg1"/>
                </a:solidFill>
                <a:latin typeface="Times New Roman" panose="02020603050405020304" pitchFamily="18" charset="0"/>
                <a:cs typeface="Times New Roman" panose="02020603050405020304" pitchFamily="18" charset="0"/>
              </a:rPr>
              <a:t>//</a:t>
            </a:r>
            <a:r>
              <a:rPr lang="zh-CN" altLang="en-US" sz="2400" dirty="0">
                <a:solidFill>
                  <a:schemeClr val="bg1"/>
                </a:solidFill>
                <a:latin typeface="Times New Roman" panose="02020603050405020304" pitchFamily="18" charset="0"/>
                <a:cs typeface="Times New Roman" panose="02020603050405020304" pitchFamily="18" charset="0"/>
              </a:rPr>
              <a:t>对左子树前序序列化</a:t>
            </a:r>
          </a:p>
          <a:p>
            <a:pPr>
              <a:spcBef>
                <a:spcPts val="100"/>
              </a:spcBef>
              <a:spcAft>
                <a:spcPts val="600"/>
              </a:spcAft>
            </a:pPr>
            <a:r>
              <a:rPr lang="en-US" altLang="zh-CN" sz="2400" dirty="0">
                <a:solidFill>
                  <a:schemeClr val="bg1"/>
                </a:solidFill>
                <a:latin typeface="Times New Roman" panose="02020603050405020304" pitchFamily="18" charset="0"/>
                <a:cs typeface="Times New Roman" panose="02020603050405020304" pitchFamily="18" charset="0"/>
              </a:rPr>
              <a:t>|  </a:t>
            </a:r>
            <a:r>
              <a:rPr lang="en" altLang="zh-CN" sz="2400" dirty="0" err="1">
                <a:solidFill>
                  <a:schemeClr val="bg1"/>
                </a:solidFill>
                <a:latin typeface="Times New Roman" panose="02020603050405020304" pitchFamily="18" charset="0"/>
                <a:cs typeface="Times New Roman" panose="02020603050405020304" pitchFamily="18" charset="0"/>
              </a:rPr>
              <a:t>PreOrderSerialize</a:t>
            </a:r>
            <a:r>
              <a:rPr lang="en" altLang="zh-CN" sz="2400" dirty="0">
                <a:solidFill>
                  <a:schemeClr val="bg1"/>
                </a:solidFill>
                <a:latin typeface="Times New Roman" panose="02020603050405020304" pitchFamily="18" charset="0"/>
                <a:cs typeface="Times New Roman" panose="02020603050405020304" pitchFamily="18" charset="0"/>
              </a:rPr>
              <a:t> (</a:t>
            </a:r>
            <a:r>
              <a:rPr lang="en-US" altLang="zh-CN" sz="2400" i="1" dirty="0" err="1">
                <a:solidFill>
                  <a:schemeClr val="bg1"/>
                </a:solidFill>
                <a:latin typeface="Times New Roman" panose="02020603050405020304" pitchFamily="18" charset="0"/>
                <a:cs typeface="Times New Roman" panose="02020603050405020304" pitchFamily="18" charset="0"/>
              </a:rPr>
              <a:t>tree.right</a:t>
            </a:r>
            <a:r>
              <a:rPr lang="en"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latin typeface="Times New Roman" panose="02020603050405020304" pitchFamily="18" charset="0"/>
                <a:cs typeface="Times New Roman" panose="02020603050405020304" pitchFamily="18" charset="0"/>
              </a:rPr>
              <a:t>对右子树前序序列化</a:t>
            </a:r>
          </a:p>
          <a:p>
            <a:pPr>
              <a:spcBef>
                <a:spcPts val="100"/>
              </a:spcBef>
              <a:spcAft>
                <a:spcPts val="600"/>
              </a:spcAft>
            </a:pPr>
            <a:r>
              <a:rPr lang="en" altLang="zh-CN" sz="2400" b="1" dirty="0">
                <a:solidFill>
                  <a:schemeClr val="bg1"/>
                </a:solidFill>
                <a:latin typeface="Times New Roman" panose="02020603050405020304" pitchFamily="18" charset="0"/>
                <a:cs typeface="Times New Roman" panose="02020603050405020304" pitchFamily="18" charset="0"/>
              </a:rPr>
              <a:t>end </a:t>
            </a:r>
          </a:p>
        </p:txBody>
      </p:sp>
      <p:sp>
        <p:nvSpPr>
          <p:cNvPr id="2" name="文本框 1">
            <a:extLst>
              <a:ext uri="{FF2B5EF4-FFF2-40B4-BE49-F238E27FC236}">
                <a16:creationId xmlns:a16="http://schemas.microsoft.com/office/drawing/2014/main" id="{639DF94F-6199-5B6E-A8A2-2034FC9A8203}"/>
              </a:ext>
            </a:extLst>
          </p:cNvPr>
          <p:cNvSpPr txBox="1"/>
          <p:nvPr/>
        </p:nvSpPr>
        <p:spPr>
          <a:xfrm>
            <a:off x="7415490" y="5660919"/>
            <a:ext cx="2236510" cy="400110"/>
          </a:xfrm>
          <a:prstGeom prst="rect">
            <a:avLst/>
          </a:prstGeom>
          <a:noFill/>
        </p:spPr>
        <p:txBody>
          <a:bodyPr wrap="none" rtlCol="0">
            <a:spAutoFit/>
          </a:bodyPr>
          <a:lstStyle/>
          <a:p>
            <a:r>
              <a:rPr kumimoji="1" lang="zh-CN" altLang="en-US" sz="2000" dirty="0">
                <a:solidFill>
                  <a:srgbClr val="FFFF00"/>
                </a:solidFill>
                <a:latin typeface="Microsoft YaHei" panose="020B0503020204020204" pitchFamily="34" charset="-122"/>
                <a:ea typeface="Microsoft YaHei" panose="020B0503020204020204" pitchFamily="34" charset="-122"/>
              </a:rPr>
              <a:t>基于前序遍历算法</a:t>
            </a:r>
          </a:p>
        </p:txBody>
      </p:sp>
      <p:cxnSp>
        <p:nvCxnSpPr>
          <p:cNvPr id="3" name="直线连接符 2">
            <a:extLst>
              <a:ext uri="{FF2B5EF4-FFF2-40B4-BE49-F238E27FC236}">
                <a16:creationId xmlns:a16="http://schemas.microsoft.com/office/drawing/2014/main" id="{B920F207-8961-055D-BF28-1BF5D49DBC97}"/>
              </a:ext>
            </a:extLst>
          </p:cNvPr>
          <p:cNvCxnSpPr>
            <a:cxnSpLocks/>
          </p:cNvCxnSpPr>
          <p:nvPr/>
        </p:nvCxnSpPr>
        <p:spPr>
          <a:xfrm>
            <a:off x="2540000" y="2446379"/>
            <a:ext cx="7696200"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45688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前序序列</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内容占位符 4">
            <a:extLst>
              <a:ext uri="{FF2B5EF4-FFF2-40B4-BE49-F238E27FC236}">
                <a16:creationId xmlns:a16="http://schemas.microsoft.com/office/drawing/2014/main" id="{35A8A08E-DEC1-45B9-5121-50D7C2E269FE}"/>
              </a:ext>
            </a:extLst>
          </p:cNvPr>
          <p:cNvSpPr txBox="1">
            <a:spLocks/>
          </p:cNvSpPr>
          <p:nvPr/>
        </p:nvSpPr>
        <p:spPr>
          <a:xfrm>
            <a:off x="390537" y="13776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前序序列的反序列化</a:t>
            </a:r>
            <a:endParaRPr lang="en-US" altLang="zh-CN" sz="2400" dirty="0"/>
          </a:p>
          <a:p>
            <a:pPr>
              <a:lnSpc>
                <a:spcPct val="110000"/>
              </a:lnSpc>
            </a:pPr>
            <a:endParaRPr lang="en-US" altLang="zh-CN" sz="2400" dirty="0"/>
          </a:p>
          <a:p>
            <a:pPr>
              <a:lnSpc>
                <a:spcPct val="100000"/>
              </a:lnSpc>
            </a:pPr>
            <a:endParaRPr lang="zh-CN" altLang="zh-CN" sz="2400" dirty="0"/>
          </a:p>
        </p:txBody>
      </p:sp>
      <p:pic>
        <p:nvPicPr>
          <p:cNvPr id="13" name="图片 12">
            <a:extLst>
              <a:ext uri="{FF2B5EF4-FFF2-40B4-BE49-F238E27FC236}">
                <a16:creationId xmlns:a16="http://schemas.microsoft.com/office/drawing/2014/main" id="{9E363D1F-E718-009E-161A-F13CF9D22BCE}"/>
              </a:ext>
            </a:extLst>
          </p:cNvPr>
          <p:cNvPicPr>
            <a:picLocks noChangeAspect="1"/>
          </p:cNvPicPr>
          <p:nvPr/>
        </p:nvPicPr>
        <p:blipFill>
          <a:blip r:embed="rId2"/>
          <a:stretch>
            <a:fillRect/>
          </a:stretch>
        </p:blipFill>
        <p:spPr>
          <a:xfrm>
            <a:off x="5918199" y="1307339"/>
            <a:ext cx="4372640" cy="2984500"/>
          </a:xfrm>
          <a:prstGeom prst="rect">
            <a:avLst/>
          </a:prstGeom>
        </p:spPr>
      </p:pic>
      <p:sp>
        <p:nvSpPr>
          <p:cNvPr id="6" name="文本框 5">
            <a:extLst>
              <a:ext uri="{FF2B5EF4-FFF2-40B4-BE49-F238E27FC236}">
                <a16:creationId xmlns:a16="http://schemas.microsoft.com/office/drawing/2014/main" id="{66C0781B-7155-CC7D-CC3F-4FF68EF7EA17}"/>
              </a:ext>
            </a:extLst>
          </p:cNvPr>
          <p:cNvSpPr txBox="1"/>
          <p:nvPr/>
        </p:nvSpPr>
        <p:spPr>
          <a:xfrm>
            <a:off x="5031642" y="5164667"/>
            <a:ext cx="7160358" cy="830997"/>
          </a:xfrm>
          <a:prstGeom prst="rect">
            <a:avLst/>
          </a:prstGeom>
          <a:noFill/>
        </p:spPr>
        <p:txBody>
          <a:bodyPr wrap="none" rtlCol="0">
            <a:spAutoFit/>
          </a:bodyPr>
          <a:lstStyle/>
          <a:p>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&lt;A, B, D, H, #, #, I, #, #, E, #, J, #, #, C, F, #, K, #, #, #&gt;</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sz="2400" dirty="0"/>
          </a:p>
        </p:txBody>
      </p:sp>
      <p:sp>
        <p:nvSpPr>
          <p:cNvPr id="7" name="任意多边形: 形状 8">
            <a:extLst>
              <a:ext uri="{FF2B5EF4-FFF2-40B4-BE49-F238E27FC236}">
                <a16:creationId xmlns:a16="http://schemas.microsoft.com/office/drawing/2014/main" id="{B2FF0E12-4D33-F276-7CB7-2BE71C40B28D}"/>
              </a:ext>
            </a:extLst>
          </p:cNvPr>
          <p:cNvSpPr/>
          <p:nvPr/>
        </p:nvSpPr>
        <p:spPr>
          <a:xfrm>
            <a:off x="7509450" y="5724401"/>
            <a:ext cx="1867796" cy="75032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前序序列</a:t>
            </a:r>
          </a:p>
        </p:txBody>
      </p:sp>
      <p:sp>
        <p:nvSpPr>
          <p:cNvPr id="8" name="下箭头 7">
            <a:extLst>
              <a:ext uri="{FF2B5EF4-FFF2-40B4-BE49-F238E27FC236}">
                <a16:creationId xmlns:a16="http://schemas.microsoft.com/office/drawing/2014/main" id="{8E163562-1C1F-0024-0069-5F9D4F2FCB8E}"/>
              </a:ext>
            </a:extLst>
          </p:cNvPr>
          <p:cNvSpPr/>
          <p:nvPr/>
        </p:nvSpPr>
        <p:spPr>
          <a:xfrm rot="10800000">
            <a:off x="8104519" y="4404043"/>
            <a:ext cx="660400" cy="54301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多边形: 形状 8">
            <a:extLst>
              <a:ext uri="{FF2B5EF4-FFF2-40B4-BE49-F238E27FC236}">
                <a16:creationId xmlns:a16="http://schemas.microsoft.com/office/drawing/2014/main" id="{7B16162E-F239-C571-03E8-F8FCB0BF371F}"/>
              </a:ext>
            </a:extLst>
          </p:cNvPr>
          <p:cNvSpPr/>
          <p:nvPr/>
        </p:nvSpPr>
        <p:spPr>
          <a:xfrm>
            <a:off x="390537" y="2067374"/>
            <a:ext cx="4372640" cy="350792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defTabSz="1155700">
              <a:lnSpc>
                <a:spcPts val="3000"/>
              </a:lnSpc>
              <a:spcBef>
                <a:spcPct val="0"/>
              </a:spcBef>
              <a:spcAft>
                <a:spcPct val="35000"/>
              </a:spcAft>
              <a:buNone/>
            </a:pPr>
            <a:r>
              <a:rPr lang="zh-CN" altLang="en-US" sz="2400" b="1" dirty="0">
                <a:latin typeface="微软雅黑" panose="020B0503020204020204" pitchFamily="34" charset="-122"/>
                <a:ea typeface="微软雅黑" panose="020B0503020204020204" pitchFamily="34" charset="-122"/>
              </a:rPr>
              <a:t>从前序序列先端依次读取数据，执行下面的操作</a:t>
            </a:r>
            <a:r>
              <a:rPr lang="zh-CN" altLang="en-US" sz="2400" dirty="0">
                <a:latin typeface="微软雅黑" panose="020B0503020204020204" pitchFamily="34" charset="-122"/>
                <a:ea typeface="微软雅黑" panose="020B0503020204020204" pitchFamily="34" charset="-122"/>
              </a:rPr>
              <a:t>：</a:t>
            </a:r>
          </a:p>
          <a:p>
            <a:pPr marL="342900" lvl="0" indent="-342900" defTabSz="1155700">
              <a:lnSpc>
                <a:spcPts val="3000"/>
              </a:lnSpc>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如果读取的数据是</a:t>
            </a:r>
            <a:r>
              <a:rPr lang="en-US" altLang="zh-CN" sz="2400" dirty="0">
                <a:solidFill>
                  <a:schemeClr val="accent4">
                    <a:lumMod val="40000"/>
                    <a:lumOff val="60000"/>
                  </a:schemeClr>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，则返回</a:t>
            </a:r>
            <a:r>
              <a:rPr lang="en-US" altLang="zh-CN" sz="2400" dirty="0">
                <a:latin typeface="微软雅黑" panose="020B0503020204020204" pitchFamily="34" charset="-122"/>
                <a:ea typeface="微软雅黑" panose="020B0503020204020204" pitchFamily="34" charset="-122"/>
              </a:rPr>
              <a:t>NIL</a:t>
            </a:r>
            <a:r>
              <a:rPr lang="zh-CN" altLang="en-US" sz="2400" dirty="0">
                <a:latin typeface="微软雅黑" panose="020B0503020204020204" pitchFamily="34" charset="-122"/>
                <a:ea typeface="微软雅黑" panose="020B0503020204020204" pitchFamily="34" charset="-122"/>
              </a:rPr>
              <a:t>，表示空结点或空树</a:t>
            </a:r>
            <a:endParaRPr lang="en-US" altLang="zh-CN" sz="2400" dirty="0">
              <a:latin typeface="微软雅黑" panose="020B0503020204020204" pitchFamily="34" charset="-122"/>
              <a:ea typeface="微软雅黑" panose="020B0503020204020204" pitchFamily="34" charset="-122"/>
            </a:endParaRPr>
          </a:p>
          <a:p>
            <a:pPr marL="342900" lvl="0" indent="-342900" defTabSz="1155700">
              <a:lnSpc>
                <a:spcPts val="3000"/>
              </a:lnSpc>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否则新建二叉树结点，把数据代入结点并递归地重构结点的左子树和右子树，然后返回结点。</a:t>
            </a:r>
          </a:p>
        </p:txBody>
      </p:sp>
    </p:spTree>
    <p:extLst>
      <p:ext uri="{BB962C8B-B14F-4D97-AF65-F5344CB8AC3E}">
        <p14:creationId xmlns:p14="http://schemas.microsoft.com/office/powerpoint/2010/main" val="3941600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fontScale="90000"/>
          </a:bodyPr>
          <a:lstStyle/>
          <a:p>
            <a:r>
              <a:rPr lang="zh-CN" altLang="en-US" dirty="0"/>
              <a:t>算法</a:t>
            </a:r>
            <a:r>
              <a:rPr lang="en-US" altLang="zh-CN" dirty="0"/>
              <a:t>5-12</a:t>
            </a:r>
            <a:r>
              <a:rPr lang="zh-CN" altLang="en-US" dirty="0"/>
              <a:t>：二叉树前序序列的反序列化 </a:t>
            </a:r>
            <a:r>
              <a:rPr lang="en-US" altLang="zh-CN" dirty="0" err="1"/>
              <a:t>PreOrderDeSerialize</a:t>
            </a:r>
            <a:r>
              <a:rPr lang="en-US" altLang="zh-CN" dirty="0"/>
              <a:t>(</a:t>
            </a:r>
            <a:r>
              <a:rPr lang="en-US" altLang="zh-CN" i="1" dirty="0"/>
              <a:t>preorder,</a:t>
            </a:r>
            <a:r>
              <a:rPr lang="zh-CN" altLang="en-US" i="1" dirty="0"/>
              <a:t> </a:t>
            </a:r>
            <a:r>
              <a:rPr lang="en-US" altLang="zh-CN" i="1" dirty="0"/>
              <a:t>n</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489200" y="1261030"/>
            <a:ext cx="7696200" cy="5293757"/>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i="1" dirty="0">
                <a:solidFill>
                  <a:schemeClr val="bg1"/>
                </a:solidFill>
                <a:latin typeface="Times New Roman" panose="02020603050405020304" pitchFamily="18" charset="0"/>
                <a:cs typeface="Times New Roman" panose="02020603050405020304" pitchFamily="18" charset="0"/>
              </a:rPr>
              <a:t> </a:t>
            </a:r>
            <a:r>
              <a:rPr lang="en" altLang="zh-CN" i="1" dirty="0">
                <a:solidFill>
                  <a:schemeClr val="bg1"/>
                </a:solidFill>
                <a:latin typeface="Times New Roman" panose="02020603050405020304" pitchFamily="18" charset="0"/>
                <a:cs typeface="Times New Roman" panose="02020603050405020304" pitchFamily="18" charset="0"/>
              </a:rPr>
              <a:t>k</a:t>
            </a:r>
            <a:r>
              <a:rPr lang="en" altLang="zh-CN" dirty="0">
                <a:solidFill>
                  <a:schemeClr val="bg1"/>
                </a:solidFill>
                <a:latin typeface="Times New Roman" panose="02020603050405020304" pitchFamily="18" charset="0"/>
                <a:cs typeface="Times New Roman" panose="02020603050405020304" pitchFamily="18" charset="0"/>
              </a:rPr>
              <a:t> ← </a:t>
            </a:r>
            <a:r>
              <a:rPr lang="en" altLang="zh-CN" i="1" dirty="0">
                <a:solidFill>
                  <a:schemeClr val="bg1"/>
                </a:solidFill>
                <a:latin typeface="Times New Roman" panose="02020603050405020304" pitchFamily="18" charset="0"/>
                <a:cs typeface="Times New Roman" panose="02020603050405020304" pitchFamily="18" charset="0"/>
              </a:rPr>
              <a:t>k</a:t>
            </a:r>
            <a:r>
              <a:rPr lang="en" altLang="zh-CN" dirty="0">
                <a:solidFill>
                  <a:schemeClr val="bg1"/>
                </a:solidFill>
                <a:latin typeface="Times New Roman" panose="02020603050405020304" pitchFamily="18" charset="0"/>
                <a:cs typeface="Times New Roman" panose="02020603050405020304" pitchFamily="18" charset="0"/>
              </a:rPr>
              <a:t> + 1    </a:t>
            </a:r>
          </a:p>
          <a:p>
            <a:pPr>
              <a:spcBef>
                <a:spcPts val="100"/>
              </a:spcBef>
              <a:spcAft>
                <a:spcPts val="300"/>
              </a:spcAft>
            </a:pPr>
            <a:r>
              <a:rPr lang="en" altLang="zh-CN" dirty="0">
                <a:solidFill>
                  <a:schemeClr val="bg1"/>
                </a:solidFill>
                <a:latin typeface="Times New Roman" panose="02020603050405020304" pitchFamily="18" charset="0"/>
                <a:cs typeface="Times New Roman" panose="02020603050405020304" pitchFamily="18" charset="0"/>
              </a:rPr>
              <a:t> </a:t>
            </a:r>
            <a:r>
              <a:rPr lang="en" altLang="zh-CN" i="1" dirty="0">
                <a:solidFill>
                  <a:schemeClr val="bg1"/>
                </a:solidFill>
                <a:latin typeface="Times New Roman" panose="02020603050405020304" pitchFamily="18" charset="0"/>
                <a:cs typeface="Times New Roman" panose="02020603050405020304" pitchFamily="18" charset="0"/>
              </a:rPr>
              <a:t>tree</a:t>
            </a:r>
            <a:r>
              <a:rPr lang="en" altLang="zh-CN" dirty="0">
                <a:solidFill>
                  <a:schemeClr val="bg1"/>
                </a:solidFill>
                <a:latin typeface="Times New Roman" panose="02020603050405020304" pitchFamily="18" charset="0"/>
                <a:cs typeface="Times New Roman" panose="02020603050405020304" pitchFamily="18" charset="0"/>
              </a:rPr>
              <a:t> ← NIL   //</a:t>
            </a:r>
            <a:r>
              <a:rPr lang="zh-CN" altLang="en-US" dirty="0">
                <a:solidFill>
                  <a:schemeClr val="bg1"/>
                </a:solidFill>
                <a:latin typeface="Times New Roman" panose="02020603050405020304" pitchFamily="18" charset="0"/>
                <a:cs typeface="Times New Roman" panose="02020603050405020304" pitchFamily="18" charset="0"/>
              </a:rPr>
              <a:t>初始化一个空树</a:t>
            </a: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 altLang="zh-CN" b="1" dirty="0">
                <a:solidFill>
                  <a:schemeClr val="bg1"/>
                </a:solidFill>
                <a:latin typeface="Times New Roman" panose="02020603050405020304" pitchFamily="18" charset="0"/>
                <a:cs typeface="Times New Roman" panose="02020603050405020304" pitchFamily="18" charset="0"/>
              </a:rPr>
              <a:t>if</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i="1" dirty="0">
                <a:solidFill>
                  <a:schemeClr val="bg1"/>
                </a:solidFill>
                <a:latin typeface="Times New Roman" panose="02020603050405020304" pitchFamily="18" charset="0"/>
                <a:cs typeface="Times New Roman" panose="02020603050405020304" pitchFamily="18" charset="0"/>
              </a:rPr>
              <a:t>k</a:t>
            </a:r>
            <a:r>
              <a:rPr lang="en" altLang="zh-CN" dirty="0">
                <a:solidFill>
                  <a:schemeClr val="bg1"/>
                </a:solidFill>
                <a:latin typeface="Times New Roman" panose="02020603050405020304" pitchFamily="18" charset="0"/>
                <a:cs typeface="Times New Roman" panose="02020603050405020304" pitchFamily="18" charset="0"/>
              </a:rPr>
              <a:t> &lt; </a:t>
            </a:r>
            <a:r>
              <a:rPr lang="en" altLang="zh-CN" i="1" dirty="0">
                <a:solidFill>
                  <a:schemeClr val="bg1"/>
                </a:solidFill>
                <a:latin typeface="Times New Roman" panose="02020603050405020304" pitchFamily="18" charset="0"/>
                <a:cs typeface="Times New Roman" panose="02020603050405020304" pitchFamily="18" charset="0"/>
              </a:rPr>
              <a:t>n</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b="1" dirty="0">
                <a:solidFill>
                  <a:schemeClr val="bg1"/>
                </a:solidFill>
                <a:latin typeface="Times New Roman" panose="02020603050405020304" pitchFamily="18" charset="0"/>
                <a:cs typeface="Times New Roman" panose="02020603050405020304" pitchFamily="18" charset="0"/>
              </a:rPr>
              <a:t>then</a:t>
            </a:r>
            <a:r>
              <a:rPr lang="en" altLang="zh-CN" dirty="0">
                <a:solidFill>
                  <a:schemeClr val="bg1"/>
                </a:solidFill>
                <a:latin typeface="Times New Roman" panose="02020603050405020304" pitchFamily="18" charset="0"/>
                <a:cs typeface="Times New Roman" panose="02020603050405020304" pitchFamily="18" charset="0"/>
              </a:rPr>
              <a:t>  //k</a:t>
            </a:r>
            <a:r>
              <a:rPr lang="zh-CN" altLang="en-US" dirty="0">
                <a:solidFill>
                  <a:schemeClr val="bg1"/>
                </a:solidFill>
                <a:latin typeface="Times New Roman" panose="02020603050405020304" pitchFamily="18" charset="0"/>
                <a:cs typeface="Times New Roman" panose="02020603050405020304" pitchFamily="18" charset="0"/>
              </a:rPr>
              <a:t>是线性表的有效序号</a:t>
            </a: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a:t>
            </a:r>
            <a:r>
              <a:rPr lang="en" altLang="zh-CN" i="1" dirty="0">
                <a:solidFill>
                  <a:schemeClr val="bg1"/>
                </a:solidFill>
                <a:latin typeface="Times New Roman" panose="02020603050405020304" pitchFamily="18" charset="0"/>
                <a:cs typeface="Times New Roman" panose="02020603050405020304" pitchFamily="18" charset="0"/>
              </a:rPr>
              <a:t>data</a:t>
            </a:r>
            <a:r>
              <a:rPr lang="en" altLang="zh-CN" dirty="0">
                <a:solidFill>
                  <a:schemeClr val="bg1"/>
                </a:solidFill>
                <a:latin typeface="Times New Roman" panose="02020603050405020304" pitchFamily="18" charset="0"/>
                <a:cs typeface="Times New Roman" panose="02020603050405020304" pitchFamily="18" charset="0"/>
              </a:rPr>
              <a:t> ← Get(</a:t>
            </a:r>
            <a:r>
              <a:rPr lang="en" altLang="zh-CN" i="1" dirty="0">
                <a:solidFill>
                  <a:schemeClr val="bg1"/>
                </a:solidFill>
                <a:latin typeface="Times New Roman" panose="02020603050405020304" pitchFamily="18" charset="0"/>
                <a:cs typeface="Times New Roman" panose="02020603050405020304" pitchFamily="18" charset="0"/>
              </a:rPr>
              <a:t>preorder</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i="1" dirty="0">
                <a:solidFill>
                  <a:schemeClr val="bg1"/>
                </a:solidFill>
                <a:latin typeface="Times New Roman" panose="02020603050405020304" pitchFamily="18" charset="0"/>
                <a:cs typeface="Times New Roman" panose="02020603050405020304" pitchFamily="18" charset="0"/>
              </a:rPr>
              <a:t>k</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读出线性表第</a:t>
            </a:r>
            <a:r>
              <a:rPr lang="en" altLang="zh-CN" dirty="0">
                <a:solidFill>
                  <a:schemeClr val="bg1"/>
                </a:solidFill>
                <a:latin typeface="Times New Roman" panose="02020603050405020304" pitchFamily="18" charset="0"/>
                <a:cs typeface="Times New Roman" panose="02020603050405020304" pitchFamily="18" charset="0"/>
              </a:rPr>
              <a:t>k</a:t>
            </a:r>
            <a:r>
              <a:rPr lang="zh-CN" altLang="en-US" dirty="0">
                <a:solidFill>
                  <a:schemeClr val="bg1"/>
                </a:solidFill>
                <a:latin typeface="Times New Roman" panose="02020603050405020304" pitchFamily="18" charset="0"/>
                <a:cs typeface="Times New Roman" panose="02020603050405020304" pitchFamily="18" charset="0"/>
              </a:rPr>
              <a:t>个元素</a:t>
            </a: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a:t>
            </a:r>
            <a:r>
              <a:rPr lang="en" altLang="zh-CN" b="1" dirty="0">
                <a:solidFill>
                  <a:schemeClr val="bg1"/>
                </a:solidFill>
                <a:latin typeface="Times New Roman" panose="02020603050405020304" pitchFamily="18" charset="0"/>
                <a:cs typeface="Times New Roman" panose="02020603050405020304" pitchFamily="18" charset="0"/>
              </a:rPr>
              <a:t>if</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i="1" dirty="0">
                <a:solidFill>
                  <a:schemeClr val="bg1"/>
                </a:solidFill>
                <a:latin typeface="Times New Roman" panose="02020603050405020304" pitchFamily="18" charset="0"/>
                <a:cs typeface="Times New Roman" panose="02020603050405020304" pitchFamily="18" charset="0"/>
              </a:rPr>
              <a:t>data</a:t>
            </a:r>
            <a:r>
              <a:rPr lang="en" altLang="zh-CN" dirty="0">
                <a:solidFill>
                  <a:schemeClr val="bg1"/>
                </a:solidFill>
                <a:latin typeface="Times New Roman" panose="02020603050405020304" pitchFamily="18" charset="0"/>
                <a:cs typeface="Times New Roman" panose="02020603050405020304" pitchFamily="18" charset="0"/>
              </a:rPr>
              <a:t> ≠ </a:t>
            </a:r>
            <a:r>
              <a:rPr lang="en" altLang="zh-CN"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b="1" dirty="0">
                <a:solidFill>
                  <a:schemeClr val="bg1"/>
                </a:solidFill>
                <a:latin typeface="Times New Roman" panose="02020603050405020304" pitchFamily="18" charset="0"/>
                <a:cs typeface="Times New Roman" panose="02020603050405020304" pitchFamily="18" charset="0"/>
              </a:rPr>
              <a:t>then</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非空记号</a:t>
            </a: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  </a:t>
            </a:r>
            <a:r>
              <a:rPr lang="en" altLang="zh-CN" i="1" dirty="0">
                <a:solidFill>
                  <a:schemeClr val="bg1"/>
                </a:solidFill>
                <a:latin typeface="Times New Roman" panose="02020603050405020304" pitchFamily="18" charset="0"/>
                <a:cs typeface="Times New Roman" panose="02020603050405020304" pitchFamily="18" charset="0"/>
              </a:rPr>
              <a:t>tree</a:t>
            </a:r>
            <a:r>
              <a:rPr lang="en" altLang="zh-CN" dirty="0">
                <a:solidFill>
                  <a:schemeClr val="bg1"/>
                </a:solidFill>
                <a:latin typeface="Times New Roman" panose="02020603050405020304" pitchFamily="18" charset="0"/>
                <a:cs typeface="Times New Roman" panose="02020603050405020304" pitchFamily="18" charset="0"/>
              </a:rPr>
              <a:t> ← </a:t>
            </a:r>
            <a:r>
              <a:rPr lang="en" altLang="zh-CN" b="1" dirty="0">
                <a:solidFill>
                  <a:schemeClr val="bg1"/>
                </a:solidFill>
                <a:latin typeface="Times New Roman" panose="02020603050405020304" pitchFamily="18" charset="0"/>
                <a:cs typeface="Times New Roman" panose="02020603050405020304" pitchFamily="18" charset="0"/>
              </a:rPr>
              <a:t>new</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dirty="0" err="1">
                <a:solidFill>
                  <a:schemeClr val="bg1"/>
                </a:solidFill>
                <a:latin typeface="Times New Roman" panose="02020603050405020304" pitchFamily="18" charset="0"/>
                <a:cs typeface="Times New Roman" panose="02020603050405020304" pitchFamily="18" charset="0"/>
              </a:rPr>
              <a:t>BinaryTreeNode</a:t>
            </a:r>
            <a:r>
              <a:rPr lang="en" altLang="zh-CN" dirty="0">
                <a:solidFill>
                  <a:schemeClr val="bg1"/>
                </a:solidFill>
                <a:latin typeface="Times New Roman" panose="02020603050405020304" pitchFamily="18" charset="0"/>
                <a:cs typeface="Times New Roman" panose="02020603050405020304" pitchFamily="18" charset="0"/>
              </a:rPr>
              <a:t>( )   //</a:t>
            </a:r>
            <a:r>
              <a:rPr lang="zh-CN" altLang="en-US" dirty="0">
                <a:solidFill>
                  <a:schemeClr val="bg1"/>
                </a:solidFill>
                <a:latin typeface="Times New Roman" panose="02020603050405020304" pitchFamily="18" charset="0"/>
                <a:cs typeface="Times New Roman" panose="02020603050405020304" pitchFamily="18" charset="0"/>
              </a:rPr>
              <a:t>新建二叉树结点</a:t>
            </a: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  </a:t>
            </a:r>
            <a:r>
              <a:rPr lang="en" altLang="zh-CN" i="1" dirty="0" err="1">
                <a:solidFill>
                  <a:schemeClr val="bg1"/>
                </a:solidFill>
                <a:latin typeface="Times New Roman" panose="02020603050405020304" pitchFamily="18" charset="0"/>
                <a:cs typeface="Times New Roman" panose="02020603050405020304" pitchFamily="18" charset="0"/>
              </a:rPr>
              <a:t>tree.data</a:t>
            </a:r>
            <a:r>
              <a:rPr lang="en" altLang="zh-CN" dirty="0">
                <a:solidFill>
                  <a:schemeClr val="bg1"/>
                </a:solidFill>
                <a:latin typeface="Times New Roman" panose="02020603050405020304" pitchFamily="18" charset="0"/>
                <a:cs typeface="Times New Roman" panose="02020603050405020304" pitchFamily="18" charset="0"/>
              </a:rPr>
              <a:t> ← </a:t>
            </a:r>
            <a:r>
              <a:rPr lang="en" altLang="zh-CN" i="1" dirty="0">
                <a:solidFill>
                  <a:schemeClr val="bg1"/>
                </a:solidFill>
                <a:latin typeface="Times New Roman" panose="02020603050405020304" pitchFamily="18" charset="0"/>
                <a:cs typeface="Times New Roman" panose="02020603050405020304" pitchFamily="18" charset="0"/>
              </a:rPr>
              <a:t>data</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代入数据</a:t>
            </a: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  </a:t>
            </a:r>
            <a:r>
              <a:rPr lang="en" altLang="zh-CN" i="1" dirty="0" err="1">
                <a:solidFill>
                  <a:schemeClr val="bg1"/>
                </a:solidFill>
                <a:latin typeface="Times New Roman" panose="02020603050405020304" pitchFamily="18" charset="0"/>
                <a:cs typeface="Times New Roman" panose="02020603050405020304" pitchFamily="18" charset="0"/>
              </a:rPr>
              <a:t>tree.left</a:t>
            </a:r>
            <a:r>
              <a:rPr lang="en" altLang="zh-CN" dirty="0">
                <a:solidFill>
                  <a:schemeClr val="bg1"/>
                </a:solidFill>
                <a:latin typeface="Times New Roman" panose="02020603050405020304" pitchFamily="18" charset="0"/>
                <a:cs typeface="Times New Roman" panose="02020603050405020304" pitchFamily="18" charset="0"/>
              </a:rPr>
              <a:t> ← </a:t>
            </a:r>
            <a:r>
              <a:rPr lang="en" altLang="zh-CN" dirty="0" err="1">
                <a:solidFill>
                  <a:schemeClr val="bg1"/>
                </a:solidFill>
                <a:latin typeface="Times New Roman" panose="02020603050405020304" pitchFamily="18" charset="0"/>
                <a:cs typeface="Times New Roman" panose="02020603050405020304" pitchFamily="18" charset="0"/>
              </a:rPr>
              <a:t>PreOrderDeSerialize</a:t>
            </a:r>
            <a:r>
              <a:rPr lang="en" altLang="zh-CN" dirty="0">
                <a:solidFill>
                  <a:schemeClr val="bg1"/>
                </a:solidFill>
                <a:latin typeface="Times New Roman" panose="02020603050405020304" pitchFamily="18" charset="0"/>
                <a:cs typeface="Times New Roman" panose="02020603050405020304" pitchFamily="18" charset="0"/>
              </a:rPr>
              <a:t>(</a:t>
            </a:r>
            <a:r>
              <a:rPr lang="en" altLang="zh-CN" i="1" dirty="0">
                <a:solidFill>
                  <a:schemeClr val="bg1"/>
                </a:solidFill>
                <a:latin typeface="Times New Roman" panose="02020603050405020304" pitchFamily="18" charset="0"/>
                <a:cs typeface="Times New Roman" panose="02020603050405020304" pitchFamily="18" charset="0"/>
              </a:rPr>
              <a:t>preorder</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i="1" dirty="0">
                <a:solidFill>
                  <a:schemeClr val="bg1"/>
                </a:solidFill>
                <a:latin typeface="Times New Roman" panose="02020603050405020304" pitchFamily="18" charset="0"/>
                <a:cs typeface="Times New Roman" panose="02020603050405020304" pitchFamily="18" charset="0"/>
              </a:rPr>
              <a:t>n</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重构左子树</a:t>
            </a: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  </a:t>
            </a:r>
            <a:r>
              <a:rPr lang="en" altLang="zh-CN" i="1" dirty="0" err="1">
                <a:solidFill>
                  <a:schemeClr val="bg1"/>
                </a:solidFill>
                <a:latin typeface="Times New Roman" panose="02020603050405020304" pitchFamily="18" charset="0"/>
                <a:cs typeface="Times New Roman" panose="02020603050405020304" pitchFamily="18" charset="0"/>
              </a:rPr>
              <a:t>tree.right</a:t>
            </a:r>
            <a:r>
              <a:rPr lang="en" altLang="zh-CN" i="1"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dirty="0" err="1">
                <a:solidFill>
                  <a:schemeClr val="bg1"/>
                </a:solidFill>
                <a:latin typeface="Times New Roman" panose="02020603050405020304" pitchFamily="18" charset="0"/>
                <a:cs typeface="Times New Roman" panose="02020603050405020304" pitchFamily="18" charset="0"/>
              </a:rPr>
              <a:t>PreOrderDeSerialize</a:t>
            </a:r>
            <a:r>
              <a:rPr lang="en" altLang="zh-CN" dirty="0">
                <a:solidFill>
                  <a:schemeClr val="bg1"/>
                </a:solidFill>
                <a:latin typeface="Times New Roman" panose="02020603050405020304" pitchFamily="18" charset="0"/>
                <a:cs typeface="Times New Roman" panose="02020603050405020304" pitchFamily="18" charset="0"/>
              </a:rPr>
              <a:t>(</a:t>
            </a:r>
            <a:r>
              <a:rPr lang="en" altLang="zh-CN" i="1" dirty="0">
                <a:solidFill>
                  <a:schemeClr val="bg1"/>
                </a:solidFill>
                <a:latin typeface="Times New Roman" panose="02020603050405020304" pitchFamily="18" charset="0"/>
                <a:cs typeface="Times New Roman" panose="02020603050405020304" pitchFamily="18" charset="0"/>
              </a:rPr>
              <a:t>preorder</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i="1" dirty="0">
                <a:solidFill>
                  <a:schemeClr val="bg1"/>
                </a:solidFill>
                <a:latin typeface="Times New Roman" panose="02020603050405020304" pitchFamily="18" charset="0"/>
                <a:cs typeface="Times New Roman" panose="02020603050405020304" pitchFamily="18" charset="0"/>
              </a:rPr>
              <a:t>n</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重构右子树</a:t>
            </a: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a:t>
            </a:r>
            <a:r>
              <a:rPr lang="en" altLang="zh-CN"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en" altLang="zh-CN" dirty="0">
                <a:solidFill>
                  <a:schemeClr val="bg1"/>
                </a:solidFill>
                <a:latin typeface="Times New Roman" panose="02020603050405020304" pitchFamily="18" charset="0"/>
                <a:cs typeface="Times New Roman" panose="02020603050405020304" pitchFamily="18" charset="0"/>
              </a:rPr>
              <a:t> </a:t>
            </a:r>
            <a:r>
              <a:rPr lang="en" altLang="zh-CN"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en" altLang="zh-CN" dirty="0">
                <a:solidFill>
                  <a:schemeClr val="bg1"/>
                </a:solidFill>
                <a:latin typeface="Times New Roman" panose="02020603050405020304" pitchFamily="18" charset="0"/>
                <a:cs typeface="Times New Roman" panose="02020603050405020304" pitchFamily="18" charset="0"/>
              </a:rPr>
              <a:t> </a:t>
            </a:r>
            <a:r>
              <a:rPr lang="en" altLang="zh-CN" b="1" dirty="0">
                <a:solidFill>
                  <a:schemeClr val="bg1"/>
                </a:solidFill>
                <a:latin typeface="Times New Roman" panose="02020603050405020304" pitchFamily="18" charset="0"/>
                <a:cs typeface="Times New Roman" panose="02020603050405020304" pitchFamily="18" charset="0"/>
              </a:rPr>
              <a:t>return</a:t>
            </a:r>
            <a:r>
              <a:rPr lang="en" altLang="zh-CN" dirty="0">
                <a:solidFill>
                  <a:schemeClr val="bg1"/>
                </a:solidFill>
                <a:latin typeface="Times New Roman" panose="02020603050405020304" pitchFamily="18" charset="0"/>
                <a:cs typeface="Times New Roman" panose="02020603050405020304" pitchFamily="18" charset="0"/>
              </a:rPr>
              <a:t> </a:t>
            </a:r>
            <a:r>
              <a:rPr lang="en" altLang="zh-CN" i="1" dirty="0">
                <a:solidFill>
                  <a:schemeClr val="bg1"/>
                </a:solidFill>
                <a:latin typeface="Times New Roman" panose="02020603050405020304" pitchFamily="18" charset="0"/>
                <a:cs typeface="Times New Roman" panose="02020603050405020304" pitchFamily="18" charset="0"/>
              </a:rPr>
              <a:t>tree </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返回新建的二叉树或空树</a:t>
            </a:r>
          </a:p>
        </p:txBody>
      </p:sp>
      <p:sp>
        <p:nvSpPr>
          <p:cNvPr id="5" name="文本框 4">
            <a:extLst>
              <a:ext uri="{FF2B5EF4-FFF2-40B4-BE49-F238E27FC236}">
                <a16:creationId xmlns:a16="http://schemas.microsoft.com/office/drawing/2014/main" id="{DE3EDF8B-2E06-6697-2E4E-EF674B4EFB6D}"/>
              </a:ext>
            </a:extLst>
          </p:cNvPr>
          <p:cNvSpPr txBox="1"/>
          <p:nvPr/>
        </p:nvSpPr>
        <p:spPr>
          <a:xfrm>
            <a:off x="2489200" y="1261030"/>
            <a:ext cx="8077200" cy="400110"/>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：存放二叉树前序序列的线性表</a:t>
            </a:r>
            <a:r>
              <a:rPr lang="en" altLang="zh-CN" sz="2000" i="1" dirty="0">
                <a:solidFill>
                  <a:schemeClr val="bg1"/>
                </a:solidFill>
              </a:rPr>
              <a:t>preorder</a:t>
            </a:r>
            <a:r>
              <a:rPr lang="zh-CN" altLang="en" sz="2000" dirty="0">
                <a:solidFill>
                  <a:schemeClr val="bg1"/>
                </a:solidFill>
              </a:rPr>
              <a:t>，</a:t>
            </a:r>
            <a:r>
              <a:rPr lang="zh-CN" altLang="en-US" sz="2000" dirty="0">
                <a:solidFill>
                  <a:schemeClr val="bg1"/>
                </a:solidFill>
              </a:rPr>
              <a:t>表中元素个数</a:t>
            </a:r>
            <a:r>
              <a:rPr lang="en" altLang="zh-CN" sz="2000" i="1" dirty="0">
                <a:solidFill>
                  <a:schemeClr val="bg1"/>
                </a:solidFill>
              </a:rPr>
              <a:t>n</a:t>
            </a:r>
            <a:r>
              <a:rPr lang="en" altLang="zh-CN" sz="2000" dirty="0">
                <a:solidFill>
                  <a:schemeClr val="bg1"/>
                </a:solidFill>
              </a:rPr>
              <a:t> (n&gt;0)</a:t>
            </a:r>
          </a:p>
        </p:txBody>
      </p:sp>
      <p:sp>
        <p:nvSpPr>
          <p:cNvPr id="7" name="文本框 6">
            <a:extLst>
              <a:ext uri="{FF2B5EF4-FFF2-40B4-BE49-F238E27FC236}">
                <a16:creationId xmlns:a16="http://schemas.microsoft.com/office/drawing/2014/main" id="{3CCE7E7E-A567-94C8-4EAA-325601D1D35A}"/>
              </a:ext>
            </a:extLst>
          </p:cNvPr>
          <p:cNvSpPr txBox="1"/>
          <p:nvPr/>
        </p:nvSpPr>
        <p:spPr>
          <a:xfrm>
            <a:off x="2489200" y="1645880"/>
            <a:ext cx="6096000" cy="78483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：二叉树</a:t>
            </a:r>
          </a:p>
          <a:p>
            <a:pPr>
              <a:spcBef>
                <a:spcPts val="300"/>
              </a:spcBef>
              <a:spcAft>
                <a:spcPts val="300"/>
              </a:spcAft>
            </a:pPr>
            <a:r>
              <a:rPr lang="zh-CN" altLang="en-US" sz="2000" b="1" dirty="0">
                <a:solidFill>
                  <a:schemeClr val="bg1"/>
                </a:solidFill>
              </a:rPr>
              <a:t>全局变量</a:t>
            </a:r>
            <a:r>
              <a:rPr lang="zh-CN" altLang="en-US" sz="2000" dirty="0">
                <a:solidFill>
                  <a:schemeClr val="bg1"/>
                </a:solidFill>
              </a:rPr>
              <a:t>：</a:t>
            </a:r>
            <a:r>
              <a:rPr lang="en" altLang="zh-CN" sz="2000" dirty="0">
                <a:solidFill>
                  <a:schemeClr val="bg1"/>
                </a:solidFill>
              </a:rPr>
              <a:t>k</a:t>
            </a:r>
            <a:r>
              <a:rPr lang="zh-CN" altLang="en" sz="2000" dirty="0">
                <a:solidFill>
                  <a:schemeClr val="bg1"/>
                </a:solidFill>
              </a:rPr>
              <a:t>，</a:t>
            </a:r>
            <a:r>
              <a:rPr lang="zh-CN" altLang="en-US" sz="2000" dirty="0">
                <a:solidFill>
                  <a:schemeClr val="bg1"/>
                </a:solidFill>
              </a:rPr>
              <a:t>初始值为</a:t>
            </a:r>
            <a:r>
              <a:rPr lang="en-US" altLang="zh-CN" sz="2000" dirty="0">
                <a:solidFill>
                  <a:schemeClr val="bg1"/>
                </a:solidFill>
              </a:rPr>
              <a:t>-1</a:t>
            </a:r>
          </a:p>
        </p:txBody>
      </p:sp>
      <p:cxnSp>
        <p:nvCxnSpPr>
          <p:cNvPr id="9" name="直线连接符 8">
            <a:extLst>
              <a:ext uri="{FF2B5EF4-FFF2-40B4-BE49-F238E27FC236}">
                <a16:creationId xmlns:a16="http://schemas.microsoft.com/office/drawing/2014/main" id="{4822C6C3-CA4B-FAA6-C32E-57A20ED39BF9}"/>
              </a:ext>
            </a:extLst>
          </p:cNvPr>
          <p:cNvCxnSpPr/>
          <p:nvPr/>
        </p:nvCxnSpPr>
        <p:spPr>
          <a:xfrm>
            <a:off x="2489200" y="2494210"/>
            <a:ext cx="7696200" cy="0"/>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5405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问题引入：商品分类树</a:t>
            </a:r>
          </a:p>
        </p:txBody>
      </p:sp>
      <p:sp>
        <p:nvSpPr>
          <p:cNvPr id="3" name="副标题 2"/>
          <p:cNvSpPr>
            <a:spLocks noGrp="1"/>
          </p:cNvSpPr>
          <p:nvPr>
            <p:ph type="subTitle" idx="1"/>
          </p:nvPr>
        </p:nvSpPr>
        <p:spPr/>
        <p:txBody>
          <a:bodyPr/>
          <a:lstStyle/>
          <a:p>
            <a:r>
              <a:rPr lang="en-US" altLang="zh-CN" dirty="0"/>
              <a:t>5.1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商品</a:t>
            </a:r>
            <a:r>
              <a:rPr lang="zh-CN" altLang="en-US" sz="2400" b="1" dirty="0"/>
              <a:t>分类树</a:t>
            </a:r>
            <a:endParaRPr lang="en-US" altLang="zh-CN" sz="2400" b="1" dirty="0"/>
          </a:p>
          <a:p>
            <a:pPr>
              <a:lnSpc>
                <a:spcPct val="110000"/>
              </a:lnSpc>
            </a:pPr>
            <a:r>
              <a:rPr lang="zh-CN" altLang="en-US" sz="2400" b="1" dirty="0"/>
              <a:t>   </a:t>
            </a:r>
            <a:r>
              <a:rPr lang="zh-CN" altLang="en-US" sz="2400" dirty="0"/>
              <a:t>结构与倒立的树相似，展示对数以千万计的商品由上至下、由粗到细的分类</a:t>
            </a:r>
            <a:endParaRPr lang="en-US" altLang="zh-CN" sz="2400" dirty="0"/>
          </a:p>
          <a:p>
            <a:pPr>
              <a:lnSpc>
                <a:spcPct val="110000"/>
              </a:lnSpc>
            </a:pPr>
            <a:endParaRPr lang="en-US" altLang="zh-CN" sz="2400" dirty="0"/>
          </a:p>
          <a:p>
            <a:pPr>
              <a:lnSpc>
                <a:spcPct val="110000"/>
              </a:lnSpc>
            </a:pPr>
            <a:endParaRPr lang="en-US" altLang="zh-CN" sz="2400" b="1" dirty="0"/>
          </a:p>
          <a:p>
            <a:pPr>
              <a:lnSpc>
                <a:spcPct val="110000"/>
              </a:lnSpc>
            </a:pPr>
            <a:r>
              <a:rPr lang="zh-CN" altLang="en-US" sz="2400" b="1" dirty="0"/>
              <a:t>问题</a:t>
            </a:r>
          </a:p>
          <a:p>
            <a:pPr>
              <a:lnSpc>
                <a:spcPct val="110000"/>
              </a:lnSpc>
            </a:pPr>
            <a:endParaRPr lang="en-US" altLang="zh-CN" sz="2400" dirty="0"/>
          </a:p>
          <a:p>
            <a:pPr>
              <a:lnSpc>
                <a:spcPct val="110000"/>
              </a:lnSpc>
            </a:pPr>
            <a:endParaRPr lang="en-US" altLang="zh-CN" sz="2400" b="1" dirty="0">
              <a:latin typeface="微软雅黑" panose="020B0503020204020204" pitchFamily="34" charset="-122"/>
              <a:ea typeface="微软雅黑" panose="020B0503020204020204" pitchFamily="34" charset="-122"/>
            </a:endParaRPr>
          </a:p>
          <a:p>
            <a:pPr>
              <a:lnSpc>
                <a:spcPct val="110000"/>
              </a:lnSpc>
            </a:pPr>
            <a:r>
              <a:rPr lang="zh-CN" altLang="en-US" sz="2400" b="1" dirty="0">
                <a:latin typeface="微软雅黑" panose="020B0503020204020204" pitchFamily="34" charset="-122"/>
                <a:ea typeface="微软雅黑" panose="020B0503020204020204" pitchFamily="34" charset="-122"/>
              </a:rPr>
              <a:t>主要内容</a:t>
            </a: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p:txBody>
      </p:sp>
      <p:grpSp>
        <p:nvGrpSpPr>
          <p:cNvPr id="15" name="组合 14">
            <a:extLst>
              <a:ext uri="{FF2B5EF4-FFF2-40B4-BE49-F238E27FC236}">
                <a16:creationId xmlns:a16="http://schemas.microsoft.com/office/drawing/2014/main" id="{51E3DA34-B96A-4CBB-BEFD-683A9F1EBF2E}"/>
              </a:ext>
            </a:extLst>
          </p:cNvPr>
          <p:cNvGrpSpPr/>
          <p:nvPr/>
        </p:nvGrpSpPr>
        <p:grpSpPr>
          <a:xfrm>
            <a:off x="2160033" y="2816537"/>
            <a:ext cx="9193767" cy="3047689"/>
            <a:chOff x="191817" y="1867174"/>
            <a:chExt cx="11070985" cy="4916597"/>
          </a:xfrm>
          <a:solidFill>
            <a:srgbClr val="009999"/>
          </a:solidFill>
        </p:grpSpPr>
        <p:sp>
          <p:nvSpPr>
            <p:cNvPr id="17" name="任意多边形: 形状 16">
              <a:extLst>
                <a:ext uri="{FF2B5EF4-FFF2-40B4-BE49-F238E27FC236}">
                  <a16:creationId xmlns:a16="http://schemas.microsoft.com/office/drawing/2014/main" id="{CB201381-2B31-4769-A268-82351FECB3B7}"/>
                </a:ext>
              </a:extLst>
            </p:cNvPr>
            <p:cNvSpPr/>
            <p:nvPr/>
          </p:nvSpPr>
          <p:spPr>
            <a:xfrm>
              <a:off x="191817" y="1867174"/>
              <a:ext cx="11055350" cy="24343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pPr>
              <a:r>
                <a:rPr lang="zh-CN" altLang="en-US" sz="2400" kern="1200" dirty="0">
                  <a:latin typeface="微软雅黑" panose="020B0503020204020204" pitchFamily="34" charset="-122"/>
                  <a:ea typeface="微软雅黑" panose="020B0503020204020204" pitchFamily="34" charset="-122"/>
                </a:rPr>
                <a:t>如何在计算机上表达商品分类树？能否用顺序表、链表等线性结构存储树？如何在计算机上查询每个分类包含哪些商品？如何判断两个分类之间是否有包含关系？</a:t>
              </a:r>
            </a:p>
          </p:txBody>
        </p:sp>
        <p:sp>
          <p:nvSpPr>
            <p:cNvPr id="18" name="任意多边形: 形状 17">
              <a:extLst>
                <a:ext uri="{FF2B5EF4-FFF2-40B4-BE49-F238E27FC236}">
                  <a16:creationId xmlns:a16="http://schemas.microsoft.com/office/drawing/2014/main" id="{ABC22EA0-B1CC-4873-89B1-745A64CBBA02}"/>
                </a:ext>
              </a:extLst>
            </p:cNvPr>
            <p:cNvSpPr/>
            <p:nvPr/>
          </p:nvSpPr>
          <p:spPr>
            <a:xfrm>
              <a:off x="5193924" y="4367964"/>
              <a:ext cx="762160" cy="545411"/>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dirty="0"/>
            </a:p>
          </p:txBody>
        </p:sp>
        <p:sp>
          <p:nvSpPr>
            <p:cNvPr id="19" name="任意多边形: 形状 18">
              <a:extLst>
                <a:ext uri="{FF2B5EF4-FFF2-40B4-BE49-F238E27FC236}">
                  <a16:creationId xmlns:a16="http://schemas.microsoft.com/office/drawing/2014/main" id="{97827219-4E3E-4A30-80BD-9230257B491D}"/>
                </a:ext>
              </a:extLst>
            </p:cNvPr>
            <p:cNvSpPr/>
            <p:nvPr/>
          </p:nvSpPr>
          <p:spPr>
            <a:xfrm>
              <a:off x="207452" y="4933861"/>
              <a:ext cx="11055350" cy="1849910"/>
            </a:xfrm>
            <a:custGeom>
              <a:avLst/>
              <a:gdLst>
                <a:gd name="connsiteX0" fmla="*/ 0 w 11055350"/>
                <a:gd name="connsiteY0" fmla="*/ 184991 h 1849909"/>
                <a:gd name="connsiteX1" fmla="*/ 184991 w 11055350"/>
                <a:gd name="connsiteY1" fmla="*/ 0 h 1849909"/>
                <a:gd name="connsiteX2" fmla="*/ 10870359 w 11055350"/>
                <a:gd name="connsiteY2" fmla="*/ 0 h 1849909"/>
                <a:gd name="connsiteX3" fmla="*/ 11055350 w 11055350"/>
                <a:gd name="connsiteY3" fmla="*/ 184991 h 1849909"/>
                <a:gd name="connsiteX4" fmla="*/ 11055350 w 11055350"/>
                <a:gd name="connsiteY4" fmla="*/ 1664918 h 1849909"/>
                <a:gd name="connsiteX5" fmla="*/ 10870359 w 11055350"/>
                <a:gd name="connsiteY5" fmla="*/ 1849909 h 1849909"/>
                <a:gd name="connsiteX6" fmla="*/ 184991 w 11055350"/>
                <a:gd name="connsiteY6" fmla="*/ 1849909 h 1849909"/>
                <a:gd name="connsiteX7" fmla="*/ 0 w 11055350"/>
                <a:gd name="connsiteY7" fmla="*/ 1664918 h 1849909"/>
                <a:gd name="connsiteX8" fmla="*/ 0 w 11055350"/>
                <a:gd name="connsiteY8" fmla="*/ 184991 h 184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49909">
                  <a:moveTo>
                    <a:pt x="0" y="184991"/>
                  </a:moveTo>
                  <a:cubicBezTo>
                    <a:pt x="0" y="82823"/>
                    <a:pt x="82823" y="0"/>
                    <a:pt x="184991" y="0"/>
                  </a:cubicBezTo>
                  <a:lnTo>
                    <a:pt x="10870359" y="0"/>
                  </a:lnTo>
                  <a:cubicBezTo>
                    <a:pt x="10972527" y="0"/>
                    <a:pt x="11055350" y="82823"/>
                    <a:pt x="11055350" y="184991"/>
                  </a:cubicBezTo>
                  <a:lnTo>
                    <a:pt x="11055350" y="1664918"/>
                  </a:lnTo>
                  <a:cubicBezTo>
                    <a:pt x="11055350" y="1767086"/>
                    <a:pt x="10972527" y="1849909"/>
                    <a:pt x="10870359" y="1849909"/>
                  </a:cubicBezTo>
                  <a:lnTo>
                    <a:pt x="184991" y="1849909"/>
                  </a:lnTo>
                  <a:cubicBezTo>
                    <a:pt x="82823" y="1849909"/>
                    <a:pt x="0" y="1767086"/>
                    <a:pt x="0" y="1664918"/>
                  </a:cubicBezTo>
                  <a:lnTo>
                    <a:pt x="0" y="18499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242" tIns="153242" rIns="153242" bIns="153242" numCol="1" spcCol="1270" anchor="ctr" anchorCtr="0">
              <a:noAutofit/>
            </a:bodyPr>
            <a:lstStyle/>
            <a:p>
              <a:pPr marL="0" lvl="0" indent="0" algn="ctr" defTabSz="1155700">
                <a:spcBef>
                  <a:spcPct val="0"/>
                </a:spcBef>
                <a:buNone/>
              </a:pPr>
              <a:r>
                <a:rPr lang="zh-CN" altLang="en-US" sz="2600" kern="1200" dirty="0">
                  <a:latin typeface="微软雅黑" panose="020B0503020204020204" pitchFamily="34" charset="-122"/>
                  <a:ea typeface="微软雅黑" panose="020B0503020204020204" pitchFamily="34" charset="-122"/>
                </a:rPr>
                <a:t>树与二叉树的定义、存储实现、遍历方式及其典型应用</a:t>
              </a:r>
              <a:endParaRPr lang="zh-CN" altLang="en-US" sz="2600" kern="1200" dirty="0"/>
            </a:p>
          </p:txBody>
        </p:sp>
      </p:grpSp>
    </p:spTree>
    <p:extLst>
      <p:ext uri="{BB962C8B-B14F-4D97-AF65-F5344CB8AC3E}">
        <p14:creationId xmlns:p14="http://schemas.microsoft.com/office/powerpoint/2010/main" val="1485057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a:extLst>
              <a:ext uri="{FF2B5EF4-FFF2-40B4-BE49-F238E27FC236}">
                <a16:creationId xmlns:a16="http://schemas.microsoft.com/office/drawing/2014/main" id="{353AA1BB-7AF9-18EE-C5B8-EDCFB0701D1D}"/>
              </a:ext>
            </a:extLst>
          </p:cNvPr>
          <p:cNvSpPr txBox="1">
            <a:spLocks/>
          </p:cNvSpPr>
          <p:nvPr/>
        </p:nvSpPr>
        <p:spPr>
          <a:xfrm>
            <a:off x="3905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二叉树的序列化：</a:t>
            </a:r>
            <a:r>
              <a:rPr lang="zh-CN" altLang="en-US" sz="2400" dirty="0"/>
              <a:t>按某种遍历方案访问所有结点并依次输出结点数据，由此形成结点的线性序列</a:t>
            </a:r>
            <a:endParaRPr lang="en-US" altLang="zh-CN" sz="2400" dirty="0"/>
          </a:p>
          <a:p>
            <a:pPr>
              <a:lnSpc>
                <a:spcPct val="110000"/>
              </a:lnSpc>
            </a:pPr>
            <a:r>
              <a:rPr lang="zh-CN" altLang="en-US" sz="2400" b="1" dirty="0"/>
              <a:t>二叉树的反序列化：</a:t>
            </a:r>
            <a:r>
              <a:rPr lang="zh-CN" altLang="en-US" sz="2400" dirty="0"/>
              <a:t>根据线性序列重构原始的二叉树</a:t>
            </a:r>
            <a:endParaRPr lang="en-US" altLang="zh-CN" sz="2400" dirty="0"/>
          </a:p>
          <a:p>
            <a:pPr>
              <a:lnSpc>
                <a:spcPct val="100000"/>
              </a:lnSpc>
            </a:pPr>
            <a:r>
              <a:rPr lang="zh-CN" altLang="en-US" sz="2400" b="1" dirty="0"/>
              <a:t>思考：</a:t>
            </a:r>
            <a:endParaRPr lang="en-US" altLang="zh-CN" sz="2400" b="1" dirty="0"/>
          </a:p>
          <a:p>
            <a:pPr>
              <a:lnSpc>
                <a:spcPct val="100000"/>
              </a:lnSpc>
              <a:spcAft>
                <a:spcPts val="500"/>
              </a:spcAft>
            </a:pPr>
            <a:r>
              <a:rPr lang="zh-CN" altLang="en-US" dirty="0"/>
              <a:t>（</a:t>
            </a:r>
            <a:r>
              <a:rPr lang="en-US" altLang="zh-CN" dirty="0"/>
              <a:t>1</a:t>
            </a:r>
            <a:r>
              <a:rPr lang="zh-CN" altLang="en-US" dirty="0"/>
              <a:t>）与前序序列类似，在二叉树的层序遍历过程中，输出表示空结点的标记，可生成二叉树的层序序列，并根据层序序列重构二叉树（过程及算法参考教材）</a:t>
            </a:r>
            <a:endParaRPr lang="en-US" altLang="zh-CN" dirty="0"/>
          </a:p>
          <a:p>
            <a:pPr>
              <a:lnSpc>
                <a:spcPct val="100000"/>
              </a:lnSpc>
              <a:spcAft>
                <a:spcPts val="500"/>
              </a:spcAft>
            </a:pPr>
            <a:r>
              <a:rPr lang="zh-CN" altLang="en-US" dirty="0"/>
              <a:t>（</a:t>
            </a:r>
            <a:r>
              <a:rPr lang="en-US" altLang="zh-CN" dirty="0"/>
              <a:t>2</a:t>
            </a:r>
            <a:r>
              <a:rPr lang="zh-CN" altLang="en-US" dirty="0"/>
              <a:t>）（</a:t>
            </a:r>
            <a:r>
              <a:rPr lang="zh-CN" altLang="en-US" dirty="0">
                <a:solidFill>
                  <a:srgbClr val="C00000"/>
                </a:solidFill>
              </a:rPr>
              <a:t>经典问题</a:t>
            </a:r>
            <a:r>
              <a:rPr lang="zh-CN" altLang="en-US" dirty="0"/>
              <a:t>）用前序遍历与中序遍历结果重构二叉树，分析重构条件及算法的时间复杂度</a:t>
            </a:r>
            <a:endParaRPr lang="en-US" altLang="zh-CN" dirty="0"/>
          </a:p>
          <a:p>
            <a:pPr marL="342900" indent="-342900">
              <a:lnSpc>
                <a:spcPct val="100000"/>
              </a:lnSpc>
              <a:buFont typeface="Arial" panose="020B0604020202020204" pitchFamily="34" charset="0"/>
              <a:buChar char="•"/>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pic>
        <p:nvPicPr>
          <p:cNvPr id="7" name="图片 6">
            <a:extLst>
              <a:ext uri="{FF2B5EF4-FFF2-40B4-BE49-F238E27FC236}">
                <a16:creationId xmlns:a16="http://schemas.microsoft.com/office/drawing/2014/main" id="{2C5D7C9F-F9B7-3E21-8482-87BA874686CC}"/>
              </a:ext>
            </a:extLst>
          </p:cNvPr>
          <p:cNvPicPr>
            <a:picLocks noChangeAspect="1"/>
          </p:cNvPicPr>
          <p:nvPr/>
        </p:nvPicPr>
        <p:blipFill>
          <a:blip r:embed="rId2"/>
          <a:stretch>
            <a:fillRect/>
          </a:stretch>
        </p:blipFill>
        <p:spPr>
          <a:xfrm>
            <a:off x="8200065" y="4505085"/>
            <a:ext cx="3153735" cy="2152549"/>
          </a:xfrm>
          <a:prstGeom prst="rect">
            <a:avLst/>
          </a:prstGeom>
        </p:spPr>
      </p:pic>
      <p:sp>
        <p:nvSpPr>
          <p:cNvPr id="2" name="标题 1"/>
          <p:cNvSpPr>
            <a:spLocks noGrp="1"/>
          </p:cNvSpPr>
          <p:nvPr>
            <p:ph type="title"/>
          </p:nvPr>
        </p:nvSpPr>
        <p:spPr/>
        <p:txBody>
          <a:bodyPr/>
          <a:lstStyle/>
          <a:p>
            <a:r>
              <a:rPr lang="en-US" altLang="zh-CN" sz="2800" dirty="0"/>
              <a:t>5.4.4</a:t>
            </a:r>
            <a:r>
              <a:rPr lang="zh-CN" altLang="en-US" sz="2800" dirty="0"/>
              <a:t> 二叉树的序列化与反序列化</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文本框 7">
            <a:extLst>
              <a:ext uri="{FF2B5EF4-FFF2-40B4-BE49-F238E27FC236}">
                <a16:creationId xmlns:a16="http://schemas.microsoft.com/office/drawing/2014/main" id="{CE2161F2-FAB4-9A85-CB84-C1E290DCA57C}"/>
              </a:ext>
            </a:extLst>
          </p:cNvPr>
          <p:cNvSpPr txBox="1"/>
          <p:nvPr/>
        </p:nvSpPr>
        <p:spPr>
          <a:xfrm>
            <a:off x="3124200" y="5048794"/>
            <a:ext cx="4184429" cy="268728"/>
          </a:xfrm>
          <a:prstGeom prst="rect">
            <a:avLst/>
          </a:prstGeom>
          <a:noFill/>
        </p:spPr>
        <p:txBody>
          <a:bodyPr wrap="square">
            <a:spAutoFit/>
          </a:bodyPr>
          <a:lstStyle/>
          <a:p>
            <a:pPr lvl="0">
              <a:lnSpc>
                <a:spcPts val="1200"/>
              </a:lnSpc>
            </a:pPr>
            <a:r>
              <a:rPr lang="zh-CN" altLang="zh-CN"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前序遍历：</a:t>
            </a:r>
            <a:r>
              <a:rPr lang="en-US" altLang="zh-CN" kern="0" dirty="0">
                <a:solidFill>
                  <a:srgbClr val="333333"/>
                </a:solidFill>
                <a:effectLst/>
                <a:latin typeface="Microsoft YaHei" panose="020B0503020204020204" pitchFamily="34" charset="-122"/>
                <a:ea typeface="Microsoft YaHei" panose="020B0503020204020204" pitchFamily="34" charset="-122"/>
                <a:cs typeface="Symbol" pitchFamily="2" charset="2"/>
              </a:rPr>
              <a:t>&lt;A, B, D, H, I, E, J, C, F, K&gt;</a:t>
            </a:r>
            <a:endParaRPr lang="zh-CN" altLang="zh-CN" kern="100" dirty="0">
              <a:effectLst/>
              <a:latin typeface="Microsoft YaHei" panose="020B0503020204020204" pitchFamily="34" charset="-122"/>
              <a:ea typeface="Microsoft YaHei" panose="020B0503020204020204" pitchFamily="34" charset="-122"/>
              <a:cs typeface="Symbol" pitchFamily="2" charset="2"/>
            </a:endParaRPr>
          </a:p>
        </p:txBody>
      </p:sp>
      <p:sp>
        <p:nvSpPr>
          <p:cNvPr id="9" name="文本框 8">
            <a:extLst>
              <a:ext uri="{FF2B5EF4-FFF2-40B4-BE49-F238E27FC236}">
                <a16:creationId xmlns:a16="http://schemas.microsoft.com/office/drawing/2014/main" id="{A3DEB950-85ED-E330-0D90-A79A1DF43E65}"/>
              </a:ext>
            </a:extLst>
          </p:cNvPr>
          <p:cNvSpPr txBox="1"/>
          <p:nvPr/>
        </p:nvSpPr>
        <p:spPr>
          <a:xfrm>
            <a:off x="3111500" y="5611266"/>
            <a:ext cx="4260629" cy="268728"/>
          </a:xfrm>
          <a:prstGeom prst="rect">
            <a:avLst/>
          </a:prstGeom>
          <a:noFill/>
        </p:spPr>
        <p:txBody>
          <a:bodyPr wrap="square">
            <a:spAutoFit/>
          </a:bodyPr>
          <a:lstStyle/>
          <a:p>
            <a:pPr lvl="0">
              <a:lnSpc>
                <a:spcPts val="1200"/>
              </a:lnSpc>
            </a:pPr>
            <a:r>
              <a:rPr lang="zh-CN" altLang="zh-CN"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中序遍历：</a:t>
            </a:r>
            <a:r>
              <a:rPr lang="en-US" altLang="zh-CN" kern="0" dirty="0">
                <a:solidFill>
                  <a:srgbClr val="333333"/>
                </a:solidFill>
                <a:effectLst/>
                <a:latin typeface="Microsoft YaHei" panose="020B0503020204020204" pitchFamily="34" charset="-122"/>
                <a:ea typeface="Microsoft YaHei" panose="020B0503020204020204" pitchFamily="34" charset="-122"/>
                <a:cs typeface="Symbol" pitchFamily="2" charset="2"/>
              </a:rPr>
              <a:t>&lt;H, D, I, B, E, J, A, F, K, C&gt;</a:t>
            </a:r>
            <a:endParaRPr lang="zh-CN" altLang="zh-CN" kern="100" dirty="0">
              <a:effectLst/>
              <a:latin typeface="Microsoft YaHei" panose="020B0503020204020204" pitchFamily="34" charset="-122"/>
              <a:ea typeface="Microsoft YaHei" panose="020B0503020204020204" pitchFamily="34" charset="-122"/>
              <a:cs typeface="Symbol" pitchFamily="2" charset="2"/>
            </a:endParaRPr>
          </a:p>
        </p:txBody>
      </p:sp>
      <p:sp>
        <p:nvSpPr>
          <p:cNvPr id="10" name="下箭头 9">
            <a:extLst>
              <a:ext uri="{FF2B5EF4-FFF2-40B4-BE49-F238E27FC236}">
                <a16:creationId xmlns:a16="http://schemas.microsoft.com/office/drawing/2014/main" id="{C459952E-5258-E7D9-B696-4B05680A2C53}"/>
              </a:ext>
            </a:extLst>
          </p:cNvPr>
          <p:cNvSpPr/>
          <p:nvPr/>
        </p:nvSpPr>
        <p:spPr>
          <a:xfrm rot="16200000">
            <a:off x="7492293" y="5110968"/>
            <a:ext cx="660400" cy="54301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985424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5.5.1  </a:t>
            </a:r>
            <a:r>
              <a:rPr lang="zh-CN" altLang="en-US" sz="2800" dirty="0"/>
              <a:t>最优二叉树</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b="1" dirty="0"/>
                  <a:t>带权二叉树</a:t>
                </a:r>
                <a:r>
                  <a:rPr lang="zh-CN" altLang="en-US" sz="2400" dirty="0"/>
                  <a:t>：每个叶结点带有一个权重值（正数）的二叉树</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r>
                  <a:rPr lang="zh-CN" altLang="en-US" sz="2400" b="1" dirty="0"/>
                  <a:t>叶结点的带权路径长度</a:t>
                </a:r>
                <a:r>
                  <a:rPr lang="zh-CN" altLang="en-US" sz="2400" dirty="0"/>
                  <a:t>：等于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𝑖</m:t>
                        </m:r>
                      </m:sub>
                    </m:sSub>
                  </m:oMath>
                </a14:m>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oMath>
                </a14:m>
                <a:r>
                  <a:rPr lang="zh-CN" altLang="en-US" sz="2400" dirty="0"/>
                  <a:t>是叶结点的权重，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𝑖</m:t>
                        </m:r>
                      </m:sub>
                    </m:sSub>
                  </m:oMath>
                </a14:m>
                <a:r>
                  <a:rPr lang="zh-CN" altLang="en-US" sz="2400" dirty="0"/>
                  <a:t>是从根到叶结点的路径长度，即从根到该结点经过的分支数</a:t>
                </a:r>
                <a:endParaRPr lang="en-US" altLang="zh-CN" sz="2400" b="1" i="1" dirty="0"/>
              </a:p>
              <a:p>
                <a:pPr>
                  <a:lnSpc>
                    <a:spcPct val="110000"/>
                  </a:lnSpc>
                </a:pPr>
                <a:r>
                  <a:rPr lang="zh-CN" altLang="en-US" sz="2400" b="1" dirty="0"/>
                  <a:t>树的带权路径长度</a:t>
                </a:r>
                <a:r>
                  <a:rPr lang="zh-CN" altLang="en-US" sz="2400" dirty="0"/>
                  <a:t>：树中所有叶结点的带权路径长度之和 </a:t>
                </a:r>
                <a:endParaRPr lang="en-US" altLang="zh-CN" sz="2400" i="1"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276350"/>
                <a:ext cx="11055325" cy="5057775"/>
              </a:xfrm>
              <a:blipFill>
                <a:blip r:embed="rId2"/>
                <a:stretch>
                  <a:fillRect l="-918" t="-752" r="-80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6C0573EF-B4D7-F6B4-C35A-8B4990930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102" y="1763932"/>
            <a:ext cx="6632006" cy="1742100"/>
          </a:xfrm>
          <a:prstGeom prst="rect">
            <a:avLst/>
          </a:prstGeom>
        </p:spPr>
      </p:pic>
      <p:sp>
        <p:nvSpPr>
          <p:cNvPr id="13" name="文本框 12">
            <a:extLst>
              <a:ext uri="{FF2B5EF4-FFF2-40B4-BE49-F238E27FC236}">
                <a16:creationId xmlns:a16="http://schemas.microsoft.com/office/drawing/2014/main" id="{91126195-AE09-F0E0-B098-860B03F3A2F2}"/>
              </a:ext>
            </a:extLst>
          </p:cNvPr>
          <p:cNvSpPr txBox="1"/>
          <p:nvPr/>
        </p:nvSpPr>
        <p:spPr>
          <a:xfrm>
            <a:off x="3534956" y="3480992"/>
            <a:ext cx="5112297"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带有相同权重集 </a:t>
            </a:r>
            <a:r>
              <a:rPr kumimoji="1" lang="en-US" altLang="zh-CN" dirty="0">
                <a:solidFill>
                  <a:srgbClr val="C00000"/>
                </a:solidFill>
                <a:latin typeface="Microsoft YaHei" panose="020B0503020204020204" pitchFamily="34" charset="-122"/>
                <a:ea typeface="Microsoft YaHei" panose="020B0503020204020204" pitchFamily="34" charset="-122"/>
              </a:rPr>
              <a:t>{1,</a:t>
            </a:r>
            <a:r>
              <a:rPr kumimoji="1" lang="zh-CN" altLang="en-US" dirty="0">
                <a:solidFill>
                  <a:srgbClr val="C00000"/>
                </a:solidFill>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2,</a:t>
            </a:r>
            <a:r>
              <a:rPr kumimoji="1" lang="zh-CN" altLang="en-US" dirty="0">
                <a:solidFill>
                  <a:srgbClr val="C00000"/>
                </a:solidFill>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3,</a:t>
            </a:r>
            <a:r>
              <a:rPr kumimoji="1" lang="zh-CN" altLang="en-US" dirty="0">
                <a:solidFill>
                  <a:srgbClr val="C00000"/>
                </a:solidFill>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4</a:t>
            </a:r>
            <a:r>
              <a:rPr kumimoji="1" lang="zh-CN" altLang="en-US" dirty="0">
                <a:solidFill>
                  <a:srgbClr val="C00000"/>
                </a:solidFill>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,5}</a:t>
            </a:r>
            <a:r>
              <a:rPr kumimoji="1" lang="zh-CN" altLang="en-US" dirty="0">
                <a:solidFill>
                  <a:srgbClr val="C00000"/>
                </a:solidFill>
                <a:latin typeface="Microsoft YaHei" panose="020B0503020204020204" pitchFamily="34" charset="-122"/>
                <a:ea typeface="Microsoft YaHei" panose="020B0503020204020204" pitchFamily="34" charset="-122"/>
              </a:rPr>
              <a:t> 的三棵带权二叉树</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2323571-5BAA-31C0-98D0-D22FD0F57810}"/>
                  </a:ext>
                </a:extLst>
              </p:cNvPr>
              <p:cNvSpPr txBox="1"/>
              <p:nvPr/>
            </p:nvSpPr>
            <p:spPr>
              <a:xfrm>
                <a:off x="4925787" y="5377060"/>
                <a:ext cx="3325584"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en-US" altLang="zh-CN" sz="240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𝑛</m:t>
                          </m:r>
                        </m:sup>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𝑤</m:t>
                              </m:r>
                            </m:e>
                            <m:sub>
                              <m:r>
                                <a:rPr kumimoji="1" lang="en-US" altLang="zh-CN" sz="2400" b="0" i="1" smtClean="0">
                                  <a:latin typeface="Cambria Math" panose="02040503050406030204" pitchFamily="18" charset="0"/>
                                </a:rPr>
                                <m:t>𝑖</m:t>
                              </m:r>
                            </m:sub>
                          </m:sSub>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𝑙</m:t>
                              </m:r>
                            </m:e>
                            <m:sub>
                              <m:r>
                                <a:rPr kumimoji="1" lang="en-US" altLang="zh-CN" sz="2400" b="0" i="1" smtClean="0">
                                  <a:latin typeface="Cambria Math" panose="02040503050406030204" pitchFamily="18" charset="0"/>
                                </a:rPr>
                                <m:t>𝑖</m:t>
                              </m:r>
                            </m:sub>
                          </m:sSub>
                        </m:e>
                      </m:nary>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12323571-5BAA-31C0-98D0-D22FD0F57810}"/>
                  </a:ext>
                </a:extLst>
              </p:cNvPr>
              <p:cNvSpPr txBox="1">
                <a:spLocks noRot="1" noChangeAspect="1" noMove="1" noResize="1" noEditPoints="1" noAdjustHandles="1" noChangeArrowheads="1" noChangeShapeType="1" noTextEdit="1"/>
              </p:cNvSpPr>
              <p:nvPr/>
            </p:nvSpPr>
            <p:spPr>
              <a:xfrm>
                <a:off x="4925787" y="5377060"/>
                <a:ext cx="3325584" cy="1008225"/>
              </a:xfrm>
              <a:prstGeom prst="rect">
                <a:avLst/>
              </a:prstGeom>
              <a:blipFill>
                <a:blip r:embed="rId4"/>
                <a:stretch>
                  <a:fillRect t="-122500" b="-18250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02DB0CC1-8D38-698C-995A-E12741ECD498}"/>
              </a:ext>
            </a:extLst>
          </p:cNvPr>
          <p:cNvSpPr txBox="1"/>
          <p:nvPr/>
        </p:nvSpPr>
        <p:spPr>
          <a:xfrm>
            <a:off x="4925787" y="5626035"/>
            <a:ext cx="1101584" cy="523220"/>
          </a:xfrm>
          <a:prstGeom prst="rect">
            <a:avLst/>
          </a:prstGeom>
          <a:noFill/>
        </p:spPr>
        <p:txBody>
          <a:bodyPr wrap="none" rtlCol="0">
            <a:spAutoFit/>
          </a:bodyPr>
          <a:lstStyle/>
          <a:p>
            <a:r>
              <a:rPr kumimoji="1" lang="en-US" altLang="zh-CN" sz="2800" dirty="0"/>
              <a:t>WPL</a:t>
            </a:r>
            <a:r>
              <a:rPr kumimoji="1" lang="zh-CN" altLang="en-US" sz="2800" dirty="0"/>
              <a:t> </a:t>
            </a:r>
            <a:r>
              <a:rPr kumimoji="1" lang="en-US" altLang="zh-CN" sz="2800" dirty="0"/>
              <a:t>=</a:t>
            </a:r>
          </a:p>
        </p:txBody>
      </p:sp>
    </p:spTree>
    <p:extLst>
      <p:ext uri="{BB962C8B-B14F-4D97-AF65-F5344CB8AC3E}">
        <p14:creationId xmlns:p14="http://schemas.microsoft.com/office/powerpoint/2010/main" val="3313576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5.5.1  </a:t>
            </a:r>
            <a:r>
              <a:rPr lang="zh-CN" altLang="en-US" sz="2800" dirty="0"/>
              <a:t>最优二叉树</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1"/>
            <a:ext cx="11055325" cy="717549"/>
          </a:xfrm>
        </p:spPr>
        <p:txBody>
          <a:bodyPr>
            <a:normAutofit/>
          </a:bodyPr>
          <a:lstStyle/>
          <a:p>
            <a:pPr>
              <a:lnSpc>
                <a:spcPct val="110000"/>
              </a:lnSpc>
            </a:pPr>
            <a:r>
              <a:rPr lang="zh-CN" altLang="en-US" sz="2400" b="1" dirty="0"/>
              <a:t>带权二叉树</a:t>
            </a:r>
            <a:r>
              <a:rPr lang="zh-CN" altLang="en-US" sz="2400" dirty="0"/>
              <a:t>：每个叶结点带有一个权重值（正数）的二叉树</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p:txBody>
      </p:sp>
      <p:pic>
        <p:nvPicPr>
          <p:cNvPr id="7" name="图片 6">
            <a:extLst>
              <a:ext uri="{FF2B5EF4-FFF2-40B4-BE49-F238E27FC236}">
                <a16:creationId xmlns:a16="http://schemas.microsoft.com/office/drawing/2014/main" id="{6C0573EF-B4D7-F6B4-C35A-8B4990930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102" y="1763932"/>
            <a:ext cx="6632006" cy="1742100"/>
          </a:xfrm>
          <a:prstGeom prst="rect">
            <a:avLst/>
          </a:prstGeom>
        </p:spPr>
      </p:pic>
      <p:sp>
        <p:nvSpPr>
          <p:cNvPr id="13" name="文本框 12">
            <a:extLst>
              <a:ext uri="{FF2B5EF4-FFF2-40B4-BE49-F238E27FC236}">
                <a16:creationId xmlns:a16="http://schemas.microsoft.com/office/drawing/2014/main" id="{91126195-AE09-F0E0-B098-860B03F3A2F2}"/>
              </a:ext>
            </a:extLst>
          </p:cNvPr>
          <p:cNvSpPr txBox="1"/>
          <p:nvPr/>
        </p:nvSpPr>
        <p:spPr>
          <a:xfrm>
            <a:off x="3534956" y="3557192"/>
            <a:ext cx="5112297"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带有相同权重集 </a:t>
            </a:r>
            <a:r>
              <a:rPr kumimoji="1" lang="en-US" altLang="zh-CN" dirty="0">
                <a:solidFill>
                  <a:srgbClr val="C00000"/>
                </a:solidFill>
                <a:latin typeface="Microsoft YaHei" panose="020B0503020204020204" pitchFamily="34" charset="-122"/>
                <a:ea typeface="Microsoft YaHei" panose="020B0503020204020204" pitchFamily="34" charset="-122"/>
              </a:rPr>
              <a:t>{1,</a:t>
            </a:r>
            <a:r>
              <a:rPr kumimoji="1" lang="zh-CN" altLang="en-US" dirty="0">
                <a:solidFill>
                  <a:srgbClr val="C00000"/>
                </a:solidFill>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2,</a:t>
            </a:r>
            <a:r>
              <a:rPr kumimoji="1" lang="zh-CN" altLang="en-US" dirty="0">
                <a:solidFill>
                  <a:srgbClr val="C00000"/>
                </a:solidFill>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3,</a:t>
            </a:r>
            <a:r>
              <a:rPr kumimoji="1" lang="zh-CN" altLang="en-US" dirty="0">
                <a:solidFill>
                  <a:srgbClr val="C00000"/>
                </a:solidFill>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4</a:t>
            </a:r>
            <a:r>
              <a:rPr kumimoji="1" lang="zh-CN" altLang="en-US" dirty="0">
                <a:solidFill>
                  <a:srgbClr val="C00000"/>
                </a:solidFill>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,5}</a:t>
            </a:r>
            <a:r>
              <a:rPr kumimoji="1" lang="zh-CN" altLang="en-US" dirty="0">
                <a:solidFill>
                  <a:srgbClr val="C00000"/>
                </a:solidFill>
                <a:latin typeface="Microsoft YaHei" panose="020B0503020204020204" pitchFamily="34" charset="-122"/>
                <a:ea typeface="Microsoft YaHei" panose="020B0503020204020204" pitchFamily="34" charset="-122"/>
              </a:rPr>
              <a:t> 的三棵带权二叉树</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08EDFC6-2594-E013-328C-3C1ADC60E12A}"/>
                  </a:ext>
                </a:extLst>
              </p:cNvPr>
              <p:cNvSpPr txBox="1"/>
              <p:nvPr/>
            </p:nvSpPr>
            <p:spPr>
              <a:xfrm>
                <a:off x="2775102" y="4089917"/>
                <a:ext cx="6597496" cy="461665"/>
              </a:xfrm>
              <a:prstGeom prst="rect">
                <a:avLst/>
              </a:prstGeom>
              <a:noFill/>
            </p:spPr>
            <p:txBody>
              <a:bodyPr wrap="square">
                <a:spAutoFit/>
              </a:bodyPr>
              <a:lstStyle/>
              <a:p>
                <a:r>
                  <a:rPr lang="en-US" altLang="zh-CN" sz="2400" dirty="0">
                    <a:solidFill>
                      <a:srgbClr val="333333"/>
                    </a:solidFill>
                    <a:effectLst/>
                    <a:latin typeface="Times New Roman" panose="02020603050405020304" pitchFamily="18" charset="0"/>
                    <a:ea typeface="宋体" panose="02010600030101010101" pitchFamily="2" charset="-122"/>
                  </a:rPr>
                  <a:t>WPL(a) = </a:t>
                </a:r>
                <a14:m>
                  <m:oMath xmlns:m="http://schemas.openxmlformats.org/officeDocument/2006/math">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1×3+2×3+3×3+4×3+5×1=35</m:t>
                    </m:r>
                  </m:oMath>
                </a14:m>
                <a:r>
                  <a:rPr lang="zh-CN" altLang="zh-CN" sz="2400" dirty="0">
                    <a:effectLst/>
                  </a:rPr>
                  <a:t> </a:t>
                </a:r>
                <a:endParaRPr lang="zh-CN" altLang="en-US" sz="2400" dirty="0"/>
              </a:p>
            </p:txBody>
          </p:sp>
        </mc:Choice>
        <mc:Fallback xmlns="">
          <p:sp>
            <p:nvSpPr>
              <p:cNvPr id="8" name="文本框 7">
                <a:extLst>
                  <a:ext uri="{FF2B5EF4-FFF2-40B4-BE49-F238E27FC236}">
                    <a16:creationId xmlns:a16="http://schemas.microsoft.com/office/drawing/2014/main" id="{A08EDFC6-2594-E013-328C-3C1ADC60E12A}"/>
                  </a:ext>
                </a:extLst>
              </p:cNvPr>
              <p:cNvSpPr txBox="1">
                <a:spLocks noRot="1" noChangeAspect="1" noMove="1" noResize="1" noEditPoints="1" noAdjustHandles="1" noChangeArrowheads="1" noChangeShapeType="1" noTextEdit="1"/>
              </p:cNvSpPr>
              <p:nvPr/>
            </p:nvSpPr>
            <p:spPr>
              <a:xfrm>
                <a:off x="2775102" y="4089917"/>
                <a:ext cx="6597496" cy="461665"/>
              </a:xfrm>
              <a:prstGeom prst="rect">
                <a:avLst/>
              </a:prstGeom>
              <a:blipFill>
                <a:blip r:embed="rId3"/>
                <a:stretch>
                  <a:fillRect l="-1346" t="-10811"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50B2A2E-F95B-37AB-2A39-097A04D7A42D}"/>
                  </a:ext>
                </a:extLst>
              </p:cNvPr>
              <p:cNvSpPr txBox="1"/>
              <p:nvPr/>
            </p:nvSpPr>
            <p:spPr>
              <a:xfrm>
                <a:off x="2775102" y="4585347"/>
                <a:ext cx="6483198" cy="461665"/>
              </a:xfrm>
              <a:prstGeom prst="rect">
                <a:avLst/>
              </a:prstGeom>
              <a:noFill/>
            </p:spPr>
            <p:txBody>
              <a:bodyPr wrap="square">
                <a:spAutoFit/>
              </a:bodyPr>
              <a:lstStyle/>
              <a:p>
                <a:r>
                  <a:rPr lang="en-US" altLang="zh-CN" sz="2400" dirty="0">
                    <a:solidFill>
                      <a:srgbClr val="009999"/>
                    </a:solidFill>
                    <a:effectLst/>
                    <a:latin typeface="Times New Roman" panose="02020603050405020304" pitchFamily="18" charset="0"/>
                    <a:ea typeface="宋体" panose="02010600030101010101" pitchFamily="2" charset="-122"/>
                  </a:rPr>
                  <a:t>WPL(b) = </a:t>
                </a:r>
                <a14:m>
                  <m:oMath xmlns:m="http://schemas.openxmlformats.org/officeDocument/2006/math">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1×3+2×3+3×2+4×2+5×2=33</m:t>
                    </m:r>
                  </m:oMath>
                </a14:m>
                <a:r>
                  <a:rPr lang="zh-CN" altLang="zh-CN" sz="2400" dirty="0">
                    <a:solidFill>
                      <a:srgbClr val="009999"/>
                    </a:solidFill>
                    <a:effectLst/>
                  </a:rPr>
                  <a:t> </a:t>
                </a:r>
                <a:endParaRPr lang="zh-CN" altLang="en-US" sz="2400" dirty="0">
                  <a:solidFill>
                    <a:srgbClr val="009999"/>
                  </a:solidFill>
                </a:endParaRPr>
              </a:p>
            </p:txBody>
          </p:sp>
        </mc:Choice>
        <mc:Fallback xmlns="">
          <p:sp>
            <p:nvSpPr>
              <p:cNvPr id="10" name="文本框 9">
                <a:extLst>
                  <a:ext uri="{FF2B5EF4-FFF2-40B4-BE49-F238E27FC236}">
                    <a16:creationId xmlns:a16="http://schemas.microsoft.com/office/drawing/2014/main" id="{250B2A2E-F95B-37AB-2A39-097A04D7A42D}"/>
                  </a:ext>
                </a:extLst>
              </p:cNvPr>
              <p:cNvSpPr txBox="1">
                <a:spLocks noRot="1" noChangeAspect="1" noMove="1" noResize="1" noEditPoints="1" noAdjustHandles="1" noChangeArrowheads="1" noChangeShapeType="1" noTextEdit="1"/>
              </p:cNvSpPr>
              <p:nvPr/>
            </p:nvSpPr>
            <p:spPr>
              <a:xfrm>
                <a:off x="2775102" y="4585347"/>
                <a:ext cx="6483198" cy="461665"/>
              </a:xfrm>
              <a:prstGeom prst="rect">
                <a:avLst/>
              </a:prstGeom>
              <a:blipFill>
                <a:blip r:embed="rId4"/>
                <a:stretch>
                  <a:fillRect l="-1367" t="-7895"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F2DB676-CA63-CBBB-7E0F-2B3DE2ECAAA4}"/>
                  </a:ext>
                </a:extLst>
              </p:cNvPr>
              <p:cNvSpPr txBox="1"/>
              <p:nvPr/>
            </p:nvSpPr>
            <p:spPr>
              <a:xfrm>
                <a:off x="2775102" y="5080777"/>
                <a:ext cx="6756400" cy="461665"/>
              </a:xfrm>
              <a:prstGeom prst="rect">
                <a:avLst/>
              </a:prstGeom>
              <a:noFill/>
            </p:spPr>
            <p:txBody>
              <a:bodyPr wrap="square">
                <a:spAutoFit/>
              </a:bodyPr>
              <a:lstStyle/>
              <a:p>
                <a:r>
                  <a:rPr lang="en-US" altLang="zh-CN" sz="2400" dirty="0">
                    <a:solidFill>
                      <a:srgbClr val="333333"/>
                    </a:solidFill>
                    <a:effectLst/>
                    <a:latin typeface="Times New Roman" panose="02020603050405020304" pitchFamily="18" charset="0"/>
                    <a:ea typeface="宋体" panose="02010600030101010101" pitchFamily="2" charset="-122"/>
                  </a:rPr>
                  <a:t>WPL(c) = </a:t>
                </a:r>
                <a14:m>
                  <m:oMath xmlns:m="http://schemas.openxmlformats.org/officeDocument/2006/math">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1×3+2×3+3×3+4×2+5×2=36</m:t>
                    </m:r>
                  </m:oMath>
                </a14:m>
                <a:r>
                  <a:rPr lang="zh-CN" altLang="zh-CN" sz="2400" dirty="0">
                    <a:effectLst/>
                  </a:rPr>
                  <a:t> </a:t>
                </a:r>
                <a:endParaRPr lang="zh-CN" altLang="en-US" sz="2400" dirty="0"/>
              </a:p>
            </p:txBody>
          </p:sp>
        </mc:Choice>
        <mc:Fallback xmlns="">
          <p:sp>
            <p:nvSpPr>
              <p:cNvPr id="12" name="文本框 11">
                <a:extLst>
                  <a:ext uri="{FF2B5EF4-FFF2-40B4-BE49-F238E27FC236}">
                    <a16:creationId xmlns:a16="http://schemas.microsoft.com/office/drawing/2014/main" id="{EF2DB676-CA63-CBBB-7E0F-2B3DE2ECAAA4}"/>
                  </a:ext>
                </a:extLst>
              </p:cNvPr>
              <p:cNvSpPr txBox="1">
                <a:spLocks noRot="1" noChangeAspect="1" noMove="1" noResize="1" noEditPoints="1" noAdjustHandles="1" noChangeArrowheads="1" noChangeShapeType="1" noTextEdit="1"/>
              </p:cNvSpPr>
              <p:nvPr/>
            </p:nvSpPr>
            <p:spPr>
              <a:xfrm>
                <a:off x="2775102" y="5080777"/>
                <a:ext cx="6756400" cy="461665"/>
              </a:xfrm>
              <a:prstGeom prst="rect">
                <a:avLst/>
              </a:prstGeom>
              <a:blipFill>
                <a:blip r:embed="rId5"/>
                <a:stretch>
                  <a:fillRect l="-1313" t="-7895" b="-28947"/>
                </a:stretch>
              </a:blipFill>
            </p:spPr>
            <p:txBody>
              <a:bodyPr/>
              <a:lstStyle/>
              <a:p>
                <a:r>
                  <a:rPr lang="zh-CN" altLang="en-US">
                    <a:noFill/>
                  </a:rPr>
                  <a:t> </a:t>
                </a:r>
              </a:p>
            </p:txBody>
          </p:sp>
        </mc:Fallback>
      </mc:AlternateContent>
      <p:sp>
        <p:nvSpPr>
          <p:cNvPr id="14" name="任意多边形: 形状 8">
            <a:extLst>
              <a:ext uri="{FF2B5EF4-FFF2-40B4-BE49-F238E27FC236}">
                <a16:creationId xmlns:a16="http://schemas.microsoft.com/office/drawing/2014/main" id="{54647884-BD8F-96FD-7E6E-60406DEAB3E4}"/>
              </a:ext>
            </a:extLst>
          </p:cNvPr>
          <p:cNvSpPr/>
          <p:nvPr/>
        </p:nvSpPr>
        <p:spPr>
          <a:xfrm>
            <a:off x="9407108" y="4517106"/>
            <a:ext cx="1384302" cy="5981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最小值</a:t>
            </a:r>
          </a:p>
        </p:txBody>
      </p:sp>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563441" y="5644447"/>
            <a:ext cx="11055325" cy="1013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最优二叉树</a:t>
            </a:r>
            <a:r>
              <a:rPr lang="zh-CN" altLang="en-US" sz="2400" dirty="0"/>
              <a:t>：给定一组叶结点权重，由此构建的所有带权二叉树中，带权路径长度最小的二叉树，亦称</a:t>
            </a:r>
            <a:r>
              <a:rPr lang="zh-CN" altLang="en-US" sz="2400" b="1" dirty="0"/>
              <a:t>哈夫曼树</a:t>
            </a:r>
            <a:endParaRPr lang="en-US" altLang="zh-CN" sz="2400" b="1"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Tree>
    <p:extLst>
      <p:ext uri="{BB962C8B-B14F-4D97-AF65-F5344CB8AC3E}">
        <p14:creationId xmlns:p14="http://schemas.microsoft.com/office/powerpoint/2010/main" val="540838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最优二叉树基本性质</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436441" y="1377650"/>
            <a:ext cx="11055325" cy="1013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定理</a:t>
            </a:r>
            <a:r>
              <a:rPr lang="en-US" altLang="zh-CN" sz="2400" b="1" dirty="0"/>
              <a:t>5-4 </a:t>
            </a:r>
            <a:r>
              <a:rPr lang="zh-CN" altLang="en-US" sz="2400" dirty="0"/>
              <a:t>：最优二叉树（哈夫曼树）是满二叉树</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11" name="任意多边形: 形状 19">
            <a:extLst>
              <a:ext uri="{FF2B5EF4-FFF2-40B4-BE49-F238E27FC236}">
                <a16:creationId xmlns:a16="http://schemas.microsoft.com/office/drawing/2014/main" id="{D35245EF-7497-1F92-4FBF-2188A527E820}"/>
              </a:ext>
            </a:extLst>
          </p:cNvPr>
          <p:cNvSpPr/>
          <p:nvPr/>
        </p:nvSpPr>
        <p:spPr>
          <a:xfrm>
            <a:off x="1246988" y="2031115"/>
            <a:ext cx="9434229" cy="130693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假设带权二叉树中存在度为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的中间结点。删除度为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的中间结点并把其唯一的子结点与父结点直接相连，使得从树根到该中间结点的所有子孙结点的路径长度减</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，能够减小树的带权路径长度。因此，最优二叉树不含度为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的中间结点。</a:t>
            </a:r>
            <a:endParaRPr lang="en-US" altLang="zh-CN" sz="20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2BCA5A6-B66D-8F89-39BB-A1C3300A0F49}"/>
              </a:ext>
            </a:extLst>
          </p:cNvPr>
          <p:cNvPicPr>
            <a:picLocks noChangeAspect="1"/>
          </p:cNvPicPr>
          <p:nvPr/>
        </p:nvPicPr>
        <p:blipFill>
          <a:blip r:embed="rId2"/>
          <a:stretch>
            <a:fillRect/>
          </a:stretch>
        </p:blipFill>
        <p:spPr>
          <a:xfrm>
            <a:off x="2451100" y="3496037"/>
            <a:ext cx="2616200" cy="1820734"/>
          </a:xfrm>
          <a:prstGeom prst="rect">
            <a:avLst/>
          </a:prstGeom>
        </p:spPr>
      </p:pic>
      <p:pic>
        <p:nvPicPr>
          <p:cNvPr id="17" name="图片 16">
            <a:extLst>
              <a:ext uri="{FF2B5EF4-FFF2-40B4-BE49-F238E27FC236}">
                <a16:creationId xmlns:a16="http://schemas.microsoft.com/office/drawing/2014/main" id="{28584CBE-DB20-DD25-F71A-5E220F0EF6A7}"/>
              </a:ext>
            </a:extLst>
          </p:cNvPr>
          <p:cNvPicPr>
            <a:picLocks noChangeAspect="1"/>
          </p:cNvPicPr>
          <p:nvPr/>
        </p:nvPicPr>
        <p:blipFill>
          <a:blip r:embed="rId3"/>
          <a:stretch>
            <a:fillRect/>
          </a:stretch>
        </p:blipFill>
        <p:spPr>
          <a:xfrm>
            <a:off x="5928630" y="3543874"/>
            <a:ext cx="2878573" cy="1796816"/>
          </a:xfrm>
          <a:prstGeom prst="rect">
            <a:avLst/>
          </a:prstGeom>
        </p:spPr>
      </p:pic>
      <p:cxnSp>
        <p:nvCxnSpPr>
          <p:cNvPr id="19" name="直线连接符 18">
            <a:extLst>
              <a:ext uri="{FF2B5EF4-FFF2-40B4-BE49-F238E27FC236}">
                <a16:creationId xmlns:a16="http://schemas.microsoft.com/office/drawing/2014/main" id="{DA6971A0-1819-7AC7-975D-81BD3767B515}"/>
              </a:ext>
            </a:extLst>
          </p:cNvPr>
          <p:cNvCxnSpPr/>
          <p:nvPr/>
        </p:nvCxnSpPr>
        <p:spPr>
          <a:xfrm>
            <a:off x="3556000" y="4454982"/>
            <a:ext cx="431800" cy="4345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44F31EC1-DE5E-FA4E-B46C-EAE5C1FE0C8F}"/>
              </a:ext>
            </a:extLst>
          </p:cNvPr>
          <p:cNvCxnSpPr>
            <a:cxnSpLocks/>
          </p:cNvCxnSpPr>
          <p:nvPr/>
        </p:nvCxnSpPr>
        <p:spPr>
          <a:xfrm flipH="1">
            <a:off x="3581400" y="4454982"/>
            <a:ext cx="406400" cy="3837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右箭头 23">
            <a:extLst>
              <a:ext uri="{FF2B5EF4-FFF2-40B4-BE49-F238E27FC236}">
                <a16:creationId xmlns:a16="http://schemas.microsoft.com/office/drawing/2014/main" id="{56C98778-5F5C-EF27-4E0E-DC4AA5D4C862}"/>
              </a:ext>
            </a:extLst>
          </p:cNvPr>
          <p:cNvSpPr/>
          <p:nvPr/>
        </p:nvSpPr>
        <p:spPr>
          <a:xfrm>
            <a:off x="5384800" y="4213434"/>
            <a:ext cx="711200" cy="483096"/>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多边形: 形状 8">
            <a:extLst>
              <a:ext uri="{FF2B5EF4-FFF2-40B4-BE49-F238E27FC236}">
                <a16:creationId xmlns:a16="http://schemas.microsoft.com/office/drawing/2014/main" id="{B79AEBB8-809D-7D1E-2B1C-9AE993262C0E}"/>
              </a:ext>
            </a:extLst>
          </p:cNvPr>
          <p:cNvSpPr/>
          <p:nvPr/>
        </p:nvSpPr>
        <p:spPr>
          <a:xfrm>
            <a:off x="6096000" y="5438892"/>
            <a:ext cx="3209247" cy="71750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减小树的带权路径长度，使其成为最优二叉树</a:t>
            </a:r>
            <a:endParaRPr lang="zh-CN" altLang="en-US" sz="2000" kern="1200" dirty="0">
              <a:latin typeface="微软雅黑" panose="020B0503020204020204" pitchFamily="34" charset="-122"/>
              <a:ea typeface="微软雅黑" panose="020B0503020204020204" pitchFamily="34" charset="-122"/>
            </a:endParaRPr>
          </a:p>
        </p:txBody>
      </p:sp>
      <p:sp>
        <p:nvSpPr>
          <p:cNvPr id="26" name="任意多边形: 形状 8">
            <a:extLst>
              <a:ext uri="{FF2B5EF4-FFF2-40B4-BE49-F238E27FC236}">
                <a16:creationId xmlns:a16="http://schemas.microsoft.com/office/drawing/2014/main" id="{E7160F6D-7198-675D-A877-D381687528D4}"/>
              </a:ext>
            </a:extLst>
          </p:cNvPr>
          <p:cNvSpPr/>
          <p:nvPr/>
        </p:nvSpPr>
        <p:spPr>
          <a:xfrm>
            <a:off x="3029104" y="5387793"/>
            <a:ext cx="1644530" cy="81970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删除度为</a:t>
            </a:r>
            <a:r>
              <a:rPr lang="en-US" altLang="zh-CN" sz="2000" kern="1200" dirty="0">
                <a:latin typeface="微软雅黑" panose="020B0503020204020204" pitchFamily="34" charset="-122"/>
                <a:ea typeface="微软雅黑" panose="020B0503020204020204" pitchFamily="34" charset="-122"/>
              </a:rPr>
              <a:t>1</a:t>
            </a:r>
            <a:r>
              <a:rPr lang="zh-CN" altLang="en-US" sz="2000" kern="1200" dirty="0">
                <a:latin typeface="微软雅黑" panose="020B0503020204020204" pitchFamily="34" charset="-122"/>
                <a:ea typeface="微软雅黑" panose="020B0503020204020204" pitchFamily="34" charset="-122"/>
              </a:rPr>
              <a:t>的中间结点</a:t>
            </a:r>
          </a:p>
        </p:txBody>
      </p:sp>
    </p:spTree>
    <p:extLst>
      <p:ext uri="{BB962C8B-B14F-4D97-AF65-F5344CB8AC3E}">
        <p14:creationId xmlns:p14="http://schemas.microsoft.com/office/powerpoint/2010/main" val="447396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493453" y="1226576"/>
            <a:ext cx="11055325" cy="1013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命题</a:t>
            </a:r>
            <a:r>
              <a:rPr lang="en-US" altLang="zh-CN" sz="2400" b="1" dirty="0"/>
              <a:t>5-5</a:t>
            </a:r>
            <a:r>
              <a:rPr lang="zh-CN" altLang="en-US" sz="2400" dirty="0"/>
              <a:t>：最优二叉树中，如果两个叶结点的权重值不同，则权重值小的叶结点在树中的层数大于等于权重值大的叶结点 </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最优二叉树基本性质</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mc:Choice xmlns:a14="http://schemas.microsoft.com/office/drawing/2010/main" Requires="a14">
          <p:sp>
            <p:nvSpPr>
              <p:cNvPr id="11" name="任意多边形: 形状 19">
                <a:extLst>
                  <a:ext uri="{FF2B5EF4-FFF2-40B4-BE49-F238E27FC236}">
                    <a16:creationId xmlns:a16="http://schemas.microsoft.com/office/drawing/2014/main" id="{D35245EF-7497-1F92-4FBF-2188A527E820}"/>
                  </a:ext>
                </a:extLst>
              </p:cNvPr>
              <p:cNvSpPr/>
              <p:nvPr/>
            </p:nvSpPr>
            <p:spPr>
              <a:xfrm>
                <a:off x="1321193" y="2239763"/>
                <a:ext cx="9871999" cy="296193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solidFill>
                      <a:srgbClr val="FFFF00"/>
                    </a:solidFill>
                    <a:latin typeface="微软雅黑" panose="020B0503020204020204" pitchFamily="34" charset="-122"/>
                    <a:ea typeface="微软雅黑" panose="020B0503020204020204" pitchFamily="34" charset="-122"/>
                  </a:rPr>
                  <a:t>反证法</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设最优二叉树</a:t>
                </a:r>
                <a:r>
                  <a:rPr lang="en"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的带权路径长度为</a:t>
                </a:r>
                <a:r>
                  <a:rPr lang="en" altLang="zh-CN" sz="2000" dirty="0">
                    <a:latin typeface="微软雅黑" panose="020B0503020204020204" pitchFamily="34" charset="-122"/>
                    <a:ea typeface="微软雅黑" panose="020B0503020204020204" pitchFamily="34" charset="-122"/>
                  </a:rPr>
                  <a:t>WPL(T)</a:t>
                </a:r>
                <a:r>
                  <a:rPr lang="zh-CN" altLang="e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其中叶结点</a:t>
                </a:r>
                <a:r>
                  <a:rPr lang="en"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的权重</a:t>
                </a:r>
                <a:r>
                  <a:rPr lang="en" altLang="zh-CN" sz="2000" dirty="0" err="1">
                    <a:latin typeface="微软雅黑" panose="020B0503020204020204" pitchFamily="34" charset="-122"/>
                    <a:ea typeface="微软雅黑" panose="020B0503020204020204" pitchFamily="34" charset="-122"/>
                  </a:rPr>
                  <a:t>w</a:t>
                </a:r>
                <a:r>
                  <a:rPr lang="en" altLang="zh-CN" sz="2000" baseline="-25000" dirty="0" err="1">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小于叶结点</a:t>
                </a:r>
                <a:r>
                  <a:rPr lang="en"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的权重</a:t>
                </a:r>
                <a:r>
                  <a:rPr lang="en" altLang="zh-CN" sz="2000" dirty="0" err="1">
                    <a:latin typeface="微软雅黑" panose="020B0503020204020204" pitchFamily="34" charset="-122"/>
                    <a:ea typeface="微软雅黑" panose="020B0503020204020204" pitchFamily="34" charset="-122"/>
                  </a:rPr>
                  <a:t>w</a:t>
                </a:r>
                <a:r>
                  <a:rPr lang="en" altLang="zh-CN" sz="2000" baseline="-25000" dirty="0" err="1">
                    <a:latin typeface="微软雅黑" panose="020B0503020204020204" pitchFamily="34" charset="-122"/>
                    <a:ea typeface="微软雅黑" panose="020B0503020204020204" pitchFamily="34" charset="-122"/>
                  </a:rPr>
                  <a:t>v</a:t>
                </a:r>
                <a:r>
                  <a:rPr lang="zh-CN" altLang="e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即</a:t>
                </a:r>
                <a:r>
                  <a:rPr lang="en" altLang="zh-CN" sz="2000" dirty="0" err="1">
                    <a:latin typeface="微软雅黑" panose="020B0503020204020204" pitchFamily="34" charset="-122"/>
                    <a:ea typeface="微软雅黑" panose="020B0503020204020204" pitchFamily="34" charset="-122"/>
                  </a:rPr>
                  <a:t>w</a:t>
                </a:r>
                <a:r>
                  <a:rPr lang="en" altLang="zh-CN" sz="2000" baseline="-25000" dirty="0" err="1">
                    <a:latin typeface="微软雅黑" panose="020B0503020204020204" pitchFamily="34" charset="-122"/>
                    <a:ea typeface="微软雅黑" panose="020B0503020204020204" pitchFamily="34" charset="-122"/>
                  </a:rPr>
                  <a:t>u</a:t>
                </a:r>
                <a:r>
                  <a:rPr lang="en" altLang="zh-CN" sz="2000" dirty="0">
                    <a:latin typeface="微软雅黑" panose="020B0503020204020204" pitchFamily="34" charset="-122"/>
                    <a:ea typeface="微软雅黑" panose="020B0503020204020204" pitchFamily="34" charset="-122"/>
                  </a:rPr>
                  <a:t> &lt; </a:t>
                </a:r>
                <a:r>
                  <a:rPr lang="en" altLang="zh-CN" sz="2000" dirty="0" err="1">
                    <a:latin typeface="微软雅黑" panose="020B0503020204020204" pitchFamily="34" charset="-122"/>
                    <a:ea typeface="微软雅黑" panose="020B0503020204020204" pitchFamily="34" charset="-122"/>
                  </a:rPr>
                  <a:t>w</a:t>
                </a:r>
                <a:r>
                  <a:rPr lang="en" altLang="zh-CN" sz="2000" baseline="-25000" dirty="0" err="1">
                    <a:latin typeface="微软雅黑" panose="020B0503020204020204" pitchFamily="34" charset="-122"/>
                    <a:ea typeface="微软雅黑" panose="020B0503020204020204" pitchFamily="34" charset="-122"/>
                  </a:rPr>
                  <a:t>v</a:t>
                </a:r>
                <a:endParaRPr lang="en-US" altLang="zh-CN" sz="2000" baseline="-25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首先假定</a:t>
                </a:r>
                <a:r>
                  <a:rPr lang="en"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在树中的层数比</a:t>
                </a:r>
                <a:r>
                  <a:rPr lang="en"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的层数小，即</a:t>
                </a:r>
                <a:r>
                  <a:rPr lang="en" altLang="zh-CN" sz="2000" dirty="0">
                    <a:latin typeface="微软雅黑" panose="020B0503020204020204" pitchFamily="34" charset="-122"/>
                    <a:ea typeface="微软雅黑" panose="020B0503020204020204" pitchFamily="34" charset="-122"/>
                  </a:rPr>
                  <a:t>level(u)&lt;level(v)</a:t>
                </a:r>
                <a:endParaRPr lang="en-US" altLang="zh-CN" sz="2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交换叶结点</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，可得新的带权二叉树</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且</a:t>
                </a:r>
                <a:endParaRPr lang="en-US" altLang="zh-CN" sz="2000"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WPL(T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WPL(T)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 altLang="zh-CN" sz="2000" dirty="0" err="1">
                    <a:latin typeface="微软雅黑" panose="020B0503020204020204" pitchFamily="34" charset="-122"/>
                    <a:ea typeface="微软雅黑" panose="020B0503020204020204" pitchFamily="34" charset="-122"/>
                  </a:rPr>
                  <a:t>w</a:t>
                </a:r>
                <a:r>
                  <a:rPr lang="en" altLang="zh-CN" sz="2000" baseline="-25000" dirty="0" err="1">
                    <a:latin typeface="微软雅黑" panose="020B0503020204020204" pitchFamily="34" charset="-122"/>
                    <a:ea typeface="微软雅黑" panose="020B0503020204020204" pitchFamily="34" charset="-122"/>
                  </a:rPr>
                  <a:t>u</a:t>
                </a:r>
                <a:r>
                  <a:rPr lang="en" altLang="zh-CN" sz="2000" dirty="0">
                    <a:latin typeface="微软雅黑" panose="020B0503020204020204" pitchFamily="34" charset="-122"/>
                    <a:ea typeface="微软雅黑" panose="020B0503020204020204" pitchFamily="34" charset="-122"/>
                  </a:rPr>
                  <a:t>(level(v) - level(u)) +</a:t>
                </a:r>
                <a:r>
                  <a:rPr lang="zh-CN" altLang="en-US" sz="2000" dirty="0">
                    <a:latin typeface="微软雅黑" panose="020B0503020204020204" pitchFamily="34" charset="-122"/>
                    <a:ea typeface="微软雅黑" panose="020B0503020204020204" pitchFamily="34" charset="-122"/>
                  </a:rPr>
                  <a:t> </a:t>
                </a:r>
                <a:r>
                  <a:rPr lang="en" altLang="zh-CN" sz="2000" dirty="0" err="1">
                    <a:latin typeface="微软雅黑" panose="020B0503020204020204" pitchFamily="34" charset="-122"/>
                    <a:ea typeface="微软雅黑" panose="020B0503020204020204" pitchFamily="34" charset="-122"/>
                  </a:rPr>
                  <a:t>w</a:t>
                </a:r>
                <a:r>
                  <a:rPr lang="en" altLang="zh-CN" sz="2000" baseline="-25000" dirty="0" err="1">
                    <a:latin typeface="微软雅黑" panose="020B0503020204020204" pitchFamily="34" charset="-122"/>
                    <a:ea typeface="微软雅黑" panose="020B0503020204020204" pitchFamily="34" charset="-122"/>
                  </a:rPr>
                  <a:t>v</a:t>
                </a:r>
                <a:r>
                  <a:rPr lang="en" altLang="zh-CN" sz="2000" dirty="0">
                    <a:latin typeface="微软雅黑" panose="020B0503020204020204" pitchFamily="34" charset="-122"/>
                    <a:ea typeface="微软雅黑" panose="020B0503020204020204" pitchFamily="34" charset="-122"/>
                  </a:rPr>
                  <a:t>(level(u) - level(v)) </a:t>
                </a:r>
                <a:r>
                  <a:rPr lang="en-US" altLang="zh-CN" sz="2000" dirty="0">
                    <a:latin typeface="微软雅黑" panose="020B0503020204020204" pitchFamily="34" charset="-122"/>
                    <a:ea typeface="微软雅黑" panose="020B0503020204020204" pitchFamily="34" charset="-122"/>
                  </a:rPr>
                  <a:t>&lt;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WPL(T)</a:t>
                </a: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是最优二叉树矛盾。证明 </a:t>
                </a:r>
                <a:r>
                  <a:rPr lang="en-US" altLang="zh-CN" sz="2000" dirty="0">
                    <a:latin typeface="微软雅黑" panose="020B0503020204020204" pitchFamily="34" charset="-122"/>
                    <a:ea typeface="微软雅黑" panose="020B0503020204020204" pitchFamily="34" charset="-122"/>
                  </a:rPr>
                  <a:t>level(u)</a:t>
                </a:r>
                <a:r>
                  <a:rPr lang="zh-CN" altLang="en-US"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level(v)</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Choice>
        <mc:Fallback>
          <p:sp>
            <p:nvSpPr>
              <p:cNvPr id="11" name="任意多边形: 形状 19">
                <a:extLst>
                  <a:ext uri="{FF2B5EF4-FFF2-40B4-BE49-F238E27FC236}">
                    <a16:creationId xmlns:a16="http://schemas.microsoft.com/office/drawing/2014/main" id="{D35245EF-7497-1F92-4FBF-2188A527E820}"/>
                  </a:ext>
                </a:extLst>
              </p:cNvPr>
              <p:cNvSpPr>
                <a:spLocks noRot="1" noChangeAspect="1" noMove="1" noResize="1" noEditPoints="1" noAdjustHandles="1" noChangeArrowheads="1" noChangeShapeType="1" noTextEdit="1"/>
              </p:cNvSpPr>
              <p:nvPr/>
            </p:nvSpPr>
            <p:spPr>
              <a:xfrm>
                <a:off x="1321193" y="2239763"/>
                <a:ext cx="9871999" cy="296193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b="-426"/>
                </a:stretch>
              </a:blipFill>
            </p:spPr>
            <p:txBody>
              <a:bodyPr/>
              <a:lstStyle/>
              <a:p>
                <a:r>
                  <a:rPr lang="zh-CN" altLang="en-US">
                    <a:noFill/>
                  </a:rPr>
                  <a:t> </a:t>
                </a:r>
              </a:p>
            </p:txBody>
          </p:sp>
        </mc:Fallback>
      </mc:AlternateContent>
      <p:sp>
        <p:nvSpPr>
          <p:cNvPr id="44" name="任意多边形: 形状 19">
            <a:extLst>
              <a:ext uri="{FF2B5EF4-FFF2-40B4-BE49-F238E27FC236}">
                <a16:creationId xmlns:a16="http://schemas.microsoft.com/office/drawing/2014/main" id="{632A969D-F7F2-B08F-20A5-2ACBBEDDD7D7}"/>
              </a:ext>
            </a:extLst>
          </p:cNvPr>
          <p:cNvSpPr/>
          <p:nvPr/>
        </p:nvSpPr>
        <p:spPr>
          <a:xfrm>
            <a:off x="2933433" y="5448300"/>
            <a:ext cx="6647515" cy="10262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400" dirty="0">
                <a:latin typeface="微软雅黑" panose="020B0503020204020204" pitchFamily="34" charset="-122"/>
                <a:ea typeface="微软雅黑" panose="020B0503020204020204" pitchFamily="34" charset="-122"/>
              </a:rPr>
              <a:t>交换权重值相同或者在树中同一层上的两个叶结点，不会改变二叉树的带权路径长度</a:t>
            </a:r>
            <a:endParaRPr lang="en-US" altLang="zh-CN" sz="2400" dirty="0">
              <a:latin typeface="微软雅黑" panose="020B0503020204020204" pitchFamily="34" charset="-122"/>
              <a:ea typeface="微软雅黑" panose="020B0503020204020204" pitchFamily="34" charset="-122"/>
            </a:endParaRPr>
          </a:p>
        </p:txBody>
      </p:sp>
      <p:sp>
        <p:nvSpPr>
          <p:cNvPr id="45" name="下箭头 44">
            <a:extLst>
              <a:ext uri="{FF2B5EF4-FFF2-40B4-BE49-F238E27FC236}">
                <a16:creationId xmlns:a16="http://schemas.microsoft.com/office/drawing/2014/main" id="{84D42B59-D4BA-7071-0670-440358763EB4}"/>
              </a:ext>
            </a:extLst>
          </p:cNvPr>
          <p:cNvSpPr/>
          <p:nvPr/>
        </p:nvSpPr>
        <p:spPr>
          <a:xfrm>
            <a:off x="5990491" y="5227095"/>
            <a:ext cx="533400" cy="195805"/>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45607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493453" y="1226576"/>
            <a:ext cx="11055325" cy="1013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命题</a:t>
            </a:r>
            <a:r>
              <a:rPr lang="en-US" altLang="zh-CN" sz="2400" b="1" dirty="0"/>
              <a:t>5-6</a:t>
            </a:r>
            <a:r>
              <a:rPr lang="zh-CN" altLang="en-US" sz="2400" dirty="0"/>
              <a:t>：给定一组叶结点权重，存在最优二叉树，权重最小和次小的叶结点在树的最下层并且互为兄弟结点。 </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最优二叉树基本性质</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任意多边形: 形状 19">
            <a:extLst>
              <a:ext uri="{FF2B5EF4-FFF2-40B4-BE49-F238E27FC236}">
                <a16:creationId xmlns:a16="http://schemas.microsoft.com/office/drawing/2014/main" id="{D35245EF-7497-1F92-4FBF-2188A527E820}"/>
              </a:ext>
            </a:extLst>
          </p:cNvPr>
          <p:cNvSpPr/>
          <p:nvPr/>
        </p:nvSpPr>
        <p:spPr>
          <a:xfrm>
            <a:off x="1274300" y="2325607"/>
            <a:ext cx="9871999" cy="408789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证明：</a:t>
            </a:r>
            <a:endParaRPr lang="en-US" altLang="zh-CN" sz="2400" b="1"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最优二叉树是满树，因此最下层必有两个以上的叶结点</a:t>
            </a:r>
            <a:endParaRPr lang="en-US" altLang="zh-CN" sz="24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如果权重最小的叶结点不在最下层，则最下层所有结点的权重都必须等于最小值，因此可以通过交换把权重最小的叶结点移到最优二叉树的最下层</a:t>
            </a:r>
            <a:endParaRPr lang="en-US" altLang="zh-CN" sz="24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同理可证权重次小的叶结点也在最下层 </a:t>
            </a:r>
            <a:endParaRPr lang="en-US" altLang="zh-CN" sz="24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在最下层权重最小叶结点必有兄弟结点（满二叉树）。如果权重最小结点和次小结点不是兄弟，可以把最小结点的兄弟与次小结点交换，使两个结点共有一个父结点</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1198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584225" y="1226576"/>
            <a:ext cx="10964553" cy="22024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中间结点的权重</a:t>
            </a:r>
            <a:r>
              <a:rPr lang="zh-CN" altLang="en-US" sz="2400" dirty="0"/>
              <a:t>：除了叶结点带有权重，带权二叉树各中间结点也可定义权重，等于它的左子结点和右子结点的权重之和</a:t>
            </a:r>
            <a:endParaRPr lang="en-US" altLang="zh-CN" sz="2400" dirty="0"/>
          </a:p>
          <a:p>
            <a:pPr>
              <a:lnSpc>
                <a:spcPct val="120000"/>
              </a:lnSpc>
            </a:pPr>
            <a:r>
              <a:rPr lang="zh-CN" altLang="en-US" sz="2400" b="1" dirty="0"/>
              <a:t>哈夫曼算法</a:t>
            </a:r>
            <a:r>
              <a:rPr lang="zh-CN" altLang="en-US" sz="2400" dirty="0"/>
              <a:t>：一种至下而上构建最优二叉树的方法，通过不断合并两个带权二叉树，最终生成最优二叉树，具体过程如下： </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哈夫曼算法</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任意多边形: 形状 19">
            <a:extLst>
              <a:ext uri="{FF2B5EF4-FFF2-40B4-BE49-F238E27FC236}">
                <a16:creationId xmlns:a16="http://schemas.microsoft.com/office/drawing/2014/main" id="{A5ABDF49-3729-D62A-4AAA-432DBAE0AE9B}"/>
              </a:ext>
            </a:extLst>
          </p:cNvPr>
          <p:cNvSpPr/>
          <p:nvPr/>
        </p:nvSpPr>
        <p:spPr>
          <a:xfrm>
            <a:off x="1299700" y="3360859"/>
            <a:ext cx="9871999" cy="297029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457200" indent="-457200" defTabSz="1155700">
              <a:lnSpc>
                <a:spcPts val="26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对于给定的一组权重</a:t>
            </a:r>
            <a:r>
              <a:rPr lang="en" altLang="zh-CN" sz="2000" dirty="0">
                <a:latin typeface="微软雅黑" panose="020B0503020204020204" pitchFamily="34" charset="-122"/>
                <a:ea typeface="微软雅黑" panose="020B0503020204020204" pitchFamily="34" charset="-122"/>
              </a:rPr>
              <a:t>w</a:t>
            </a:r>
            <a:r>
              <a:rPr lang="en" altLang="zh-CN" sz="2000" baseline="-25000" dirty="0">
                <a:latin typeface="微软雅黑" panose="020B0503020204020204" pitchFamily="34" charset="-122"/>
                <a:ea typeface="微软雅黑" panose="020B0503020204020204" pitchFamily="34" charset="-122"/>
              </a:rPr>
              <a:t>1</a:t>
            </a:r>
            <a:r>
              <a:rPr lang="en" altLang="zh-CN" sz="2000" dirty="0">
                <a:latin typeface="微软雅黑" panose="020B0503020204020204" pitchFamily="34" charset="-122"/>
                <a:ea typeface="微软雅黑" panose="020B0503020204020204" pitchFamily="34" charset="-122"/>
              </a:rPr>
              <a:t>,w</a:t>
            </a:r>
            <a:r>
              <a:rPr lang="en-US" altLang="zh-CN" sz="2000" baseline="-25000" dirty="0">
                <a:latin typeface="微软雅黑" panose="020B0503020204020204" pitchFamily="34" charset="-122"/>
                <a:ea typeface="微软雅黑" panose="020B0503020204020204" pitchFamily="34" charset="-122"/>
              </a:rPr>
              <a:t>2</a:t>
            </a:r>
            <a:r>
              <a:rPr lang="en" altLang="zh-CN" sz="2000" dirty="0">
                <a:latin typeface="微软雅黑" panose="020B0503020204020204" pitchFamily="34" charset="-122"/>
                <a:ea typeface="微软雅黑" panose="020B0503020204020204" pitchFamily="34" charset="-122"/>
              </a:rPr>
              <a:t>,…,</a:t>
            </a:r>
            <a:r>
              <a:rPr lang="en" altLang="zh-CN" sz="2000" dirty="0" err="1">
                <a:latin typeface="微软雅黑" panose="020B0503020204020204" pitchFamily="34" charset="-122"/>
                <a:ea typeface="微软雅黑" panose="020B0503020204020204" pitchFamily="34" charset="-122"/>
              </a:rPr>
              <a:t>w</a:t>
            </a:r>
            <a:r>
              <a:rPr lang="en" altLang="zh-CN" sz="2000" baseline="-25000" dirty="0" err="1">
                <a:latin typeface="微软雅黑" panose="020B0503020204020204" pitchFamily="34" charset="-122"/>
                <a:ea typeface="微软雅黑" panose="020B0503020204020204" pitchFamily="34" charset="-122"/>
              </a:rPr>
              <a:t>n</a:t>
            </a:r>
            <a:r>
              <a:rPr lang="en" altLang="zh-CN" sz="2000" dirty="0">
                <a:latin typeface="微软雅黑" panose="020B0503020204020204" pitchFamily="34" charset="-122"/>
                <a:ea typeface="微软雅黑" panose="020B0503020204020204" pitchFamily="34" charset="-122"/>
              </a:rPr>
              <a:t>  (n≥2)</a:t>
            </a:r>
            <a:r>
              <a:rPr lang="zh-CN" altLang="e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首先创建</a:t>
            </a:r>
            <a:r>
              <a:rPr lang="en"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个只有一个结点（叶结点）的二叉树 </a:t>
            </a:r>
            <a:r>
              <a:rPr lang="en" altLang="zh-CN" sz="2000" dirty="0">
                <a:latin typeface="微软雅黑" panose="020B0503020204020204" pitchFamily="34" charset="-122"/>
                <a:ea typeface="微软雅黑" panose="020B0503020204020204" pitchFamily="34" charset="-122"/>
              </a:rPr>
              <a:t>T={T</a:t>
            </a:r>
            <a:r>
              <a:rPr lang="en" altLang="zh-CN" sz="2000" baseline="-25000" dirty="0">
                <a:latin typeface="微软雅黑" panose="020B0503020204020204" pitchFamily="34" charset="-122"/>
                <a:ea typeface="微软雅黑" panose="020B0503020204020204" pitchFamily="34" charset="-122"/>
              </a:rPr>
              <a:t>1</a:t>
            </a:r>
            <a:r>
              <a:rPr lang="en" altLang="zh-CN" sz="2000" dirty="0">
                <a:latin typeface="微软雅黑" panose="020B0503020204020204" pitchFamily="34" charset="-122"/>
                <a:ea typeface="微软雅黑" panose="020B0503020204020204" pitchFamily="34" charset="-122"/>
              </a:rPr>
              <a:t>, T</a:t>
            </a:r>
            <a:r>
              <a:rPr lang="en" altLang="zh-CN" sz="2000" baseline="-25000" dirty="0">
                <a:latin typeface="微软雅黑" panose="020B0503020204020204" pitchFamily="34" charset="-122"/>
                <a:ea typeface="微软雅黑" panose="020B0503020204020204" pitchFamily="34" charset="-122"/>
              </a:rPr>
              <a:t>2</a:t>
            </a:r>
            <a:r>
              <a:rPr lang="en" altLang="zh-CN" sz="2000" dirty="0">
                <a:latin typeface="微软雅黑" panose="020B0503020204020204" pitchFamily="34" charset="-122"/>
                <a:ea typeface="微软雅黑" panose="020B0503020204020204" pitchFamily="34" charset="-122"/>
              </a:rPr>
              <a:t>, …, T</a:t>
            </a:r>
            <a:r>
              <a:rPr lang="en" altLang="zh-CN" sz="2000" baseline="-25000" dirty="0">
                <a:latin typeface="微软雅黑" panose="020B0503020204020204" pitchFamily="34" charset="-122"/>
                <a:ea typeface="微软雅黑" panose="020B0503020204020204" pitchFamily="34" charset="-122"/>
              </a:rPr>
              <a:t>n</a:t>
            </a:r>
            <a:r>
              <a:rPr lang="en" altLang="zh-CN" sz="2000" dirty="0">
                <a:latin typeface="微软雅黑" panose="020B0503020204020204" pitchFamily="34" charset="-122"/>
                <a:ea typeface="微软雅黑" panose="020B0503020204020204" pitchFamily="34" charset="-122"/>
              </a:rPr>
              <a:t>}</a:t>
            </a:r>
            <a:r>
              <a:rPr lang="zh-CN" altLang="e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其中</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j</a:t>
            </a:r>
            <a:r>
              <a:rPr lang="zh-CN" altLang="en-US" sz="2000"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的根结点权重为</a:t>
            </a:r>
            <a:r>
              <a:rPr lang="en" altLang="zh-CN" sz="2000" dirty="0" err="1">
                <a:latin typeface="微软雅黑" panose="020B0503020204020204" pitchFamily="34" charset="-122"/>
                <a:ea typeface="微软雅黑" panose="020B0503020204020204" pitchFamily="34" charset="-122"/>
              </a:rPr>
              <a:t>w</a:t>
            </a:r>
            <a:r>
              <a:rPr lang="en" altLang="zh-CN" sz="2000" baseline="-25000" dirty="0" err="1">
                <a:latin typeface="微软雅黑" panose="020B0503020204020204" pitchFamily="34" charset="-122"/>
                <a:ea typeface="微软雅黑" panose="020B0503020204020204" pitchFamily="34" charset="-122"/>
              </a:rPr>
              <a:t>j</a:t>
            </a:r>
            <a:r>
              <a:rPr lang="en" altLang="zh-CN" sz="2000" dirty="0">
                <a:latin typeface="微软雅黑" panose="020B0503020204020204" pitchFamily="34" charset="-122"/>
                <a:ea typeface="微软雅黑" panose="020B0503020204020204" pitchFamily="34" charset="-122"/>
              </a:rPr>
              <a:t>  (1≤j≤n)</a:t>
            </a:r>
            <a:r>
              <a:rPr lang="zh-CN" altLang="e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创建新的结点，并从</a:t>
            </a:r>
            <a:r>
              <a:rPr lang="en"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中取出根结点</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权重最小和次小</a:t>
            </a:r>
            <a:r>
              <a:rPr lang="zh-CN" altLang="en-US" sz="2000" dirty="0">
                <a:latin typeface="微软雅黑" panose="020B0503020204020204" pitchFamily="34" charset="-122"/>
                <a:ea typeface="微软雅黑" panose="020B0503020204020204" pitchFamily="34" charset="-122"/>
              </a:rPr>
              <a:t>的两个二叉树， 分别作为新结点的左右子树，设置结点的权重为左右子树的根结点权重之和；</a:t>
            </a:r>
            <a:endParaRPr lang="en-US" altLang="zh-CN" sz="2000" dirty="0">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把</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构成的新二叉树插入二叉树集</a:t>
            </a:r>
            <a:r>
              <a:rPr lang="en"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中；</a:t>
            </a:r>
            <a:endParaRPr lang="en-US" altLang="zh-CN" sz="2000" dirty="0">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重复</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的操作，直到</a:t>
            </a:r>
            <a:r>
              <a:rPr lang="en"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中只剩一个二叉树。最后剩下的二叉树就是所要构建的哈夫曼树。</a:t>
            </a:r>
          </a:p>
        </p:txBody>
      </p:sp>
    </p:spTree>
    <p:extLst>
      <p:ext uri="{BB962C8B-B14F-4D97-AF65-F5344CB8AC3E}">
        <p14:creationId xmlns:p14="http://schemas.microsoft.com/office/powerpoint/2010/main" val="880365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584225" y="1226576"/>
            <a:ext cx="10964553" cy="22024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哈夫曼算法</a:t>
            </a:r>
            <a:r>
              <a:rPr lang="zh-CN" altLang="en-US" sz="2400" dirty="0"/>
              <a:t>：一种至下而上构建最优二叉树的方法，通过不断合并两个带权二叉树，最终生成最优二叉树</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哈夫曼算法</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6" name="图片 5">
            <a:extLst>
              <a:ext uri="{FF2B5EF4-FFF2-40B4-BE49-F238E27FC236}">
                <a16:creationId xmlns:a16="http://schemas.microsoft.com/office/drawing/2014/main" id="{FFE1EC7C-3C57-9B3D-E3F9-87A819C12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12" y="2416110"/>
            <a:ext cx="7549606" cy="3430587"/>
          </a:xfrm>
          <a:prstGeom prst="rect">
            <a:avLst/>
          </a:prstGeom>
        </p:spPr>
      </p:pic>
      <p:sp>
        <p:nvSpPr>
          <p:cNvPr id="7" name="文本框 6">
            <a:extLst>
              <a:ext uri="{FF2B5EF4-FFF2-40B4-BE49-F238E27FC236}">
                <a16:creationId xmlns:a16="http://schemas.microsoft.com/office/drawing/2014/main" id="{2A5B6448-7178-1491-F369-BE7FD323504E}"/>
              </a:ext>
            </a:extLst>
          </p:cNvPr>
          <p:cNvSpPr txBox="1"/>
          <p:nvPr/>
        </p:nvSpPr>
        <p:spPr>
          <a:xfrm>
            <a:off x="1720464" y="2883091"/>
            <a:ext cx="2387192" cy="400110"/>
          </a:xfrm>
          <a:prstGeom prst="rect">
            <a:avLst/>
          </a:prstGeom>
          <a:noFill/>
        </p:spPr>
        <p:txBody>
          <a:bodyPr wrap="none" rtlCol="0">
            <a:spAutoFit/>
          </a:bodyPr>
          <a:lstStyle/>
          <a:p>
            <a:r>
              <a:rPr kumimoji="1" lang="zh-CN" altLang="en-US" sz="2000" dirty="0">
                <a:solidFill>
                  <a:srgbClr val="2E75B6"/>
                </a:solidFill>
                <a:latin typeface="Microsoft YaHei" panose="020B0503020204020204" pitchFamily="34" charset="-122"/>
                <a:ea typeface="Microsoft YaHei" panose="020B0503020204020204" pitchFamily="34" charset="-122"/>
              </a:rPr>
              <a:t>首先创建</a:t>
            </a:r>
            <a:r>
              <a:rPr kumimoji="1" lang="en-US" altLang="zh-CN" sz="2000" dirty="0">
                <a:solidFill>
                  <a:srgbClr val="2E75B6"/>
                </a:solidFill>
                <a:latin typeface="Microsoft YaHei" panose="020B0503020204020204" pitchFamily="34" charset="-122"/>
                <a:ea typeface="Microsoft YaHei" panose="020B0503020204020204" pitchFamily="34" charset="-122"/>
              </a:rPr>
              <a:t>5</a:t>
            </a:r>
            <a:r>
              <a:rPr kumimoji="1" lang="zh-CN" altLang="en-US" sz="2000" dirty="0">
                <a:solidFill>
                  <a:srgbClr val="2E75B6"/>
                </a:solidFill>
                <a:latin typeface="Microsoft YaHei" panose="020B0503020204020204" pitchFamily="34" charset="-122"/>
                <a:ea typeface="Microsoft YaHei" panose="020B0503020204020204" pitchFamily="34" charset="-122"/>
              </a:rPr>
              <a:t>棵单根树</a:t>
            </a:r>
          </a:p>
        </p:txBody>
      </p:sp>
      <p:sp>
        <p:nvSpPr>
          <p:cNvPr id="5" name="任意多边形: 形状 8">
            <a:extLst>
              <a:ext uri="{FF2B5EF4-FFF2-40B4-BE49-F238E27FC236}">
                <a16:creationId xmlns:a16="http://schemas.microsoft.com/office/drawing/2014/main" id="{79E6BC52-4C12-2FE9-2BFF-57F73F7622FE}"/>
              </a:ext>
            </a:extLst>
          </p:cNvPr>
          <p:cNvSpPr/>
          <p:nvPr/>
        </p:nvSpPr>
        <p:spPr>
          <a:xfrm>
            <a:off x="4284077" y="5925790"/>
            <a:ext cx="3564847" cy="5981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最优二叉树的构建过程</a:t>
            </a:r>
          </a:p>
        </p:txBody>
      </p:sp>
      <p:sp>
        <p:nvSpPr>
          <p:cNvPr id="8" name="文本框 7">
            <a:extLst>
              <a:ext uri="{FF2B5EF4-FFF2-40B4-BE49-F238E27FC236}">
                <a16:creationId xmlns:a16="http://schemas.microsoft.com/office/drawing/2014/main" id="{38CD065F-CEB5-DF9B-62CD-EE1E92819DF6}"/>
              </a:ext>
            </a:extLst>
          </p:cNvPr>
          <p:cNvSpPr txBox="1"/>
          <p:nvPr/>
        </p:nvSpPr>
        <p:spPr>
          <a:xfrm>
            <a:off x="5317834" y="3537511"/>
            <a:ext cx="2492990" cy="707886"/>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2000" dirty="0">
                <a:solidFill>
                  <a:srgbClr val="2E75B6"/>
                </a:solidFill>
                <a:latin typeface="Microsoft YaHei" panose="020B0503020204020204" pitchFamily="34" charset="-122"/>
                <a:ea typeface="Microsoft YaHei" panose="020B0503020204020204" pitchFamily="34" charset="-122"/>
              </a:rPr>
              <a:t>每次合并左端根权重</a:t>
            </a:r>
            <a:endParaRPr kumimoji="1" lang="en-US" altLang="zh-CN" sz="2000" dirty="0">
              <a:solidFill>
                <a:srgbClr val="2E75B6"/>
              </a:solidFill>
              <a:latin typeface="Microsoft YaHei" panose="020B0503020204020204" pitchFamily="34" charset="-122"/>
              <a:ea typeface="Microsoft YaHei" panose="020B0503020204020204" pitchFamily="34" charset="-122"/>
            </a:endParaRPr>
          </a:p>
          <a:p>
            <a:r>
              <a:rPr kumimoji="1" lang="zh-CN" altLang="en-US" sz="2000" dirty="0">
                <a:solidFill>
                  <a:srgbClr val="2E75B6"/>
                </a:solidFill>
                <a:latin typeface="Microsoft YaHei" panose="020B0503020204020204" pitchFamily="34" charset="-122"/>
                <a:ea typeface="Microsoft YaHei" panose="020B0503020204020204" pitchFamily="34" charset="-122"/>
              </a:rPr>
              <a:t>最小和次小的两棵树</a:t>
            </a:r>
          </a:p>
        </p:txBody>
      </p:sp>
      <p:sp>
        <p:nvSpPr>
          <p:cNvPr id="9" name="文本框 8">
            <a:extLst>
              <a:ext uri="{FF2B5EF4-FFF2-40B4-BE49-F238E27FC236}">
                <a16:creationId xmlns:a16="http://schemas.microsoft.com/office/drawing/2014/main" id="{962891E8-B1E4-E033-3695-AA57D261FD76}"/>
              </a:ext>
            </a:extLst>
          </p:cNvPr>
          <p:cNvSpPr txBox="1"/>
          <p:nvPr/>
        </p:nvSpPr>
        <p:spPr>
          <a:xfrm>
            <a:off x="2951316" y="4810492"/>
            <a:ext cx="1210588"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哈夫曼树</a:t>
            </a:r>
          </a:p>
        </p:txBody>
      </p:sp>
      <p:cxnSp>
        <p:nvCxnSpPr>
          <p:cNvPr id="11" name="直线箭头连接符 10">
            <a:extLst>
              <a:ext uri="{FF2B5EF4-FFF2-40B4-BE49-F238E27FC236}">
                <a16:creationId xmlns:a16="http://schemas.microsoft.com/office/drawing/2014/main" id="{8ABE421F-2BB3-2D98-AAF7-BF32090EADBD}"/>
              </a:ext>
            </a:extLst>
          </p:cNvPr>
          <p:cNvCxnSpPr/>
          <p:nvPr/>
        </p:nvCxnSpPr>
        <p:spPr>
          <a:xfrm flipH="1" flipV="1">
            <a:off x="6235700" y="3008178"/>
            <a:ext cx="245189" cy="420822"/>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a:extLst>
              <a:ext uri="{FF2B5EF4-FFF2-40B4-BE49-F238E27FC236}">
                <a16:creationId xmlns:a16="http://schemas.microsoft.com/office/drawing/2014/main" id="{16D75408-9C3A-B00D-75E8-3F75F0192964}"/>
              </a:ext>
            </a:extLst>
          </p:cNvPr>
          <p:cNvCxnSpPr>
            <a:cxnSpLocks/>
          </p:cNvCxnSpPr>
          <p:nvPr/>
        </p:nvCxnSpPr>
        <p:spPr>
          <a:xfrm flipV="1">
            <a:off x="7727384" y="3208233"/>
            <a:ext cx="362516" cy="29986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4" name="直线箭头连接符 13">
            <a:extLst>
              <a:ext uri="{FF2B5EF4-FFF2-40B4-BE49-F238E27FC236}">
                <a16:creationId xmlns:a16="http://schemas.microsoft.com/office/drawing/2014/main" id="{999A2C35-5DB2-3EDB-F023-F18B81DF70B3}"/>
              </a:ext>
            </a:extLst>
          </p:cNvPr>
          <p:cNvCxnSpPr>
            <a:cxnSpLocks/>
          </p:cNvCxnSpPr>
          <p:nvPr/>
        </p:nvCxnSpPr>
        <p:spPr>
          <a:xfrm>
            <a:off x="7309411" y="4300216"/>
            <a:ext cx="417973" cy="31831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9" name="直线箭头连接符 18">
            <a:extLst>
              <a:ext uri="{FF2B5EF4-FFF2-40B4-BE49-F238E27FC236}">
                <a16:creationId xmlns:a16="http://schemas.microsoft.com/office/drawing/2014/main" id="{0A1E2C30-AB38-B275-6056-941950CCA757}"/>
              </a:ext>
            </a:extLst>
          </p:cNvPr>
          <p:cNvCxnSpPr>
            <a:cxnSpLocks/>
          </p:cNvCxnSpPr>
          <p:nvPr/>
        </p:nvCxnSpPr>
        <p:spPr>
          <a:xfrm flipH="1">
            <a:off x="5956300" y="4300216"/>
            <a:ext cx="401994" cy="31831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819718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a:bodyPr>
          <a:lstStyle/>
          <a:p>
            <a:r>
              <a:rPr lang="zh-CN" altLang="en-US" dirty="0"/>
              <a:t>算法</a:t>
            </a:r>
            <a:r>
              <a:rPr lang="en-US" altLang="zh-CN" dirty="0"/>
              <a:t>5-15</a:t>
            </a:r>
            <a:r>
              <a:rPr lang="zh-CN" altLang="en-US" dirty="0"/>
              <a:t>：创建哈夫曼树 </a:t>
            </a:r>
            <a:r>
              <a:rPr lang="en-US" altLang="zh-CN" dirty="0" err="1"/>
              <a:t>CreateHuffmanTree</a:t>
            </a:r>
            <a:r>
              <a:rPr lang="en-US" altLang="zh-CN" dirty="0"/>
              <a:t>(</a:t>
            </a:r>
            <a:r>
              <a:rPr lang="en-US" altLang="zh-CN" i="1" dirty="0"/>
              <a:t>w</a:t>
            </a:r>
            <a:r>
              <a:rPr lang="zh-CN" altLang="en-US" i="1" dirty="0"/>
              <a:t> </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871354BE-3918-044B-EC4D-75C14698ABFF}"/>
                  </a:ext>
                </a:extLst>
              </p:cNvPr>
              <p:cNvSpPr txBox="1"/>
              <p:nvPr/>
            </p:nvSpPr>
            <p:spPr>
              <a:xfrm>
                <a:off x="2032000" y="1349930"/>
                <a:ext cx="7975600" cy="4616648"/>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i="1"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tree_set</a:t>
                </a:r>
                <a:r>
                  <a:rPr lang="en" altLang="zh-CN" sz="2000" i="1" dirty="0">
                    <a:solidFill>
                      <a:schemeClr val="bg1"/>
                    </a:solidFill>
                    <a:latin typeface="Times New Roman" panose="02020603050405020304" pitchFamily="18" charset="0"/>
                    <a:cs typeface="Times New Roman" panose="02020603050405020304" pitchFamily="18" charset="0"/>
                  </a:rPr>
                  <a:t> ← </a:t>
                </a:r>
                <a14:m>
                  <m:oMath xmlns:m="http://schemas.openxmlformats.org/officeDocument/2006/math">
                    <m:r>
                      <a:rPr lang="en-US" altLang="zh-CN" sz="2000" b="0" i="1" smtClean="0">
                        <a:solidFill>
                          <a:schemeClr val="bg1"/>
                        </a:solidFill>
                        <a:latin typeface="Cambria Math" panose="02040503050406030204" pitchFamily="18" charset="0"/>
                        <a:cs typeface="Times New Roman" panose="02020603050405020304" pitchFamily="18" charset="0"/>
                      </a:rPr>
                      <m:t>∅</m:t>
                    </m:r>
                  </m:oMath>
                </a14:m>
                <a:r>
                  <a:rPr lang="zh-CN" altLang="en-US" sz="2000" b="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二叉树集合的初始化 </a:t>
                </a:r>
                <a:endParaRPr lang="en-US" altLang="zh-CN" sz="2000" b="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n</a:t>
                </a:r>
                <a:r>
                  <a:rPr lang="en" altLang="zh-CN" sz="2000" dirty="0">
                    <a:solidFill>
                      <a:schemeClr val="bg1"/>
                    </a:solidFill>
                    <a:latin typeface="Times New Roman" panose="02020603050405020304" pitchFamily="18" charset="0"/>
                    <a:cs typeface="Times New Roman" panose="02020603050405020304" pitchFamily="18" charset="0"/>
                  </a:rPr>
                  <a:t> ← Length(</a:t>
                </a:r>
                <a:r>
                  <a:rPr lang="en" altLang="zh-CN" sz="2000" i="1" dirty="0">
                    <a:solidFill>
                      <a:schemeClr val="bg1"/>
                    </a:solidFill>
                    <a:latin typeface="Times New Roman" panose="02020603050405020304" pitchFamily="18" charset="0"/>
                    <a:cs typeface="Times New Roman" panose="02020603050405020304" pitchFamily="18" charset="0"/>
                  </a:rPr>
                  <a:t>w</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n</a:t>
                </a:r>
                <a:r>
                  <a:rPr lang="zh-CN" altLang="en-US" sz="2000" dirty="0">
                    <a:solidFill>
                      <a:schemeClr val="bg1"/>
                    </a:solidFill>
                    <a:latin typeface="Times New Roman" panose="02020603050405020304" pitchFamily="18" charset="0"/>
                    <a:cs typeface="Times New Roman" panose="02020603050405020304" pitchFamily="18" charset="0"/>
                  </a:rPr>
                  <a:t>个权重 </a:t>
                </a:r>
                <a:endParaRPr lang="en" altLang="zh-CN"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for</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i</a:t>
                </a:r>
                <a:r>
                  <a:rPr lang="en" altLang="zh-CN" sz="2000" dirty="0">
                    <a:solidFill>
                      <a:schemeClr val="bg1"/>
                    </a:solidFill>
                    <a:latin typeface="Times New Roman" panose="02020603050405020304" pitchFamily="18" charset="0"/>
                    <a:cs typeface="Times New Roman" panose="02020603050405020304" pitchFamily="18" charset="0"/>
                  </a:rPr>
                  <a:t> ← 1 </a:t>
                </a:r>
                <a:r>
                  <a:rPr lang="en" altLang="zh-CN" sz="2000" b="1" dirty="0">
                    <a:solidFill>
                      <a:schemeClr val="bg1"/>
                    </a:solidFill>
                    <a:latin typeface="Times New Roman" panose="02020603050405020304" pitchFamily="18" charset="0"/>
                    <a:cs typeface="Times New Roman" panose="02020603050405020304" pitchFamily="18" charset="0"/>
                  </a:rPr>
                  <a:t>to</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n</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do</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初始化</a:t>
                </a:r>
                <a:r>
                  <a:rPr lang="en" altLang="zh-CN" sz="2000" i="1" dirty="0">
                    <a:solidFill>
                      <a:schemeClr val="bg1"/>
                    </a:solidFill>
                    <a:latin typeface="Times New Roman" panose="02020603050405020304" pitchFamily="18" charset="0"/>
                    <a:cs typeface="Times New Roman" panose="02020603050405020304" pitchFamily="18" charset="0"/>
                  </a:rPr>
                  <a:t>n</a:t>
                </a:r>
                <a:r>
                  <a:rPr lang="zh-CN" altLang="en-US" sz="2000" dirty="0">
                    <a:solidFill>
                      <a:schemeClr val="bg1"/>
                    </a:solidFill>
                    <a:latin typeface="Times New Roman" panose="02020603050405020304" pitchFamily="18" charset="0"/>
                    <a:cs typeface="Times New Roman" panose="02020603050405020304" pitchFamily="18" charset="0"/>
                  </a:rPr>
                  <a:t>个二叉树</a:t>
                </a: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new</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BinaryTreeNode</a:t>
                </a:r>
                <a:r>
                  <a:rPr lang="en" altLang="zh-CN" sz="2000" dirty="0">
                    <a:solidFill>
                      <a:schemeClr val="bg1"/>
                    </a:solidFill>
                    <a:latin typeface="Times New Roman" panose="02020603050405020304" pitchFamily="18" charset="0"/>
                    <a:cs typeface="Times New Roman" panose="02020603050405020304" pitchFamily="18" charset="0"/>
                  </a:rPr>
                  <a:t>( ) //</a:t>
                </a:r>
                <a:r>
                  <a:rPr lang="zh-CN" altLang="en-US" sz="2000" dirty="0">
                    <a:solidFill>
                      <a:schemeClr val="bg1"/>
                    </a:solidFill>
                    <a:latin typeface="Times New Roman" panose="02020603050405020304" pitchFamily="18" charset="0"/>
                    <a:cs typeface="Times New Roman" panose="02020603050405020304" pitchFamily="18" charset="0"/>
                  </a:rPr>
                  <a:t>创建叶结点</a:t>
                </a: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tree.left</a:t>
                </a:r>
                <a:r>
                  <a:rPr lang="en" altLang="zh-CN" sz="2000" dirty="0">
                    <a:solidFill>
                      <a:schemeClr val="bg1"/>
                    </a:solidFill>
                    <a:latin typeface="Times New Roman" panose="02020603050405020304" pitchFamily="18" charset="0"/>
                    <a:cs typeface="Times New Roman" panose="02020603050405020304" pitchFamily="18" charset="0"/>
                  </a:rPr>
                  <a:t>  ← NIL</a:t>
                </a:r>
              </a:p>
              <a:p>
                <a:pPr lvl="0">
                  <a:spcBef>
                    <a:spcPts val="100"/>
                  </a:spcBef>
                  <a:spcAft>
                    <a:spcPts val="300"/>
                  </a:spcAft>
                </a:pPr>
                <a:r>
                  <a:rPr lang="zh-CN" altLang="en-US" sz="2000" i="1"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tree.right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NIL</a:t>
                </a: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tree.weight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Extract(</a:t>
                </a:r>
                <a:r>
                  <a:rPr lang="en" altLang="zh-CN" sz="2000" i="1" dirty="0">
                    <a:solidFill>
                      <a:schemeClr val="bg1"/>
                    </a:solidFill>
                    <a:latin typeface="Times New Roman" panose="02020603050405020304" pitchFamily="18" charset="0"/>
                    <a:cs typeface="Times New Roman" panose="02020603050405020304" pitchFamily="18" charset="0"/>
                  </a:rPr>
                  <a:t>w</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从数据集</a:t>
                </a:r>
                <a:r>
                  <a:rPr lang="en" altLang="zh-CN" sz="2000" i="1" dirty="0">
                    <a:solidFill>
                      <a:schemeClr val="bg1"/>
                    </a:solidFill>
                    <a:latin typeface="Times New Roman" panose="02020603050405020304" pitchFamily="18" charset="0"/>
                    <a:cs typeface="Times New Roman" panose="02020603050405020304" pitchFamily="18" charset="0"/>
                  </a:rPr>
                  <a:t>w</a:t>
                </a:r>
                <a:r>
                  <a:rPr lang="zh-CN" altLang="en-US" sz="2000" dirty="0">
                    <a:solidFill>
                      <a:schemeClr val="bg1"/>
                    </a:solidFill>
                    <a:latin typeface="Times New Roman" panose="02020603050405020304" pitchFamily="18" charset="0"/>
                    <a:cs typeface="Times New Roman" panose="02020603050405020304" pitchFamily="18" charset="0"/>
                  </a:rPr>
                  <a:t>中取出一个值，作为结点权重</a:t>
                </a: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Insert(</a:t>
                </a:r>
                <a:r>
                  <a:rPr lang="en" altLang="zh-CN" sz="2000" i="1" dirty="0" err="1">
                    <a:solidFill>
                      <a:schemeClr val="bg1"/>
                    </a:solidFill>
                    <a:latin typeface="Times New Roman" panose="02020603050405020304" pitchFamily="18" charset="0"/>
                    <a:cs typeface="Times New Roman" panose="02020603050405020304" pitchFamily="18" charset="0"/>
                  </a:rPr>
                  <a:t>tree_set</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将单结点二叉树放入集合</a:t>
                </a:r>
                <a:r>
                  <a:rPr lang="en" altLang="zh-CN" sz="2000" dirty="0" err="1">
                    <a:solidFill>
                      <a:schemeClr val="bg1"/>
                    </a:solidFill>
                    <a:latin typeface="Times New Roman" panose="02020603050405020304" pitchFamily="18" charset="0"/>
                    <a:cs typeface="Times New Roman" panose="02020603050405020304" pitchFamily="18" charset="0"/>
                  </a:rPr>
                  <a:t>tree_set</a:t>
                </a:r>
                <a:endParaRPr lang="en" altLang="zh-CN"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  </a:t>
                </a:r>
              </a:p>
              <a:p>
                <a:pPr lvl="0">
                  <a:spcBef>
                    <a:spcPts val="100"/>
                  </a:spcBef>
                  <a:spcAft>
                    <a:spcPts val="3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合并二叉树</a:t>
                </a:r>
                <a:endParaRPr lang="en" altLang="zh-CN" sz="2000" dirty="0">
                  <a:solidFill>
                    <a:schemeClr val="bg1"/>
                  </a:solidFill>
                  <a:latin typeface="Times New Roman" panose="02020603050405020304" pitchFamily="18" charset="0"/>
                  <a:cs typeface="Times New Roman" panose="02020603050405020304" pitchFamily="18" charset="0"/>
                </a:endParaRPr>
              </a:p>
            </p:txBody>
          </p:sp>
        </mc:Choice>
        <mc:Fallback>
          <p:sp>
            <p:nvSpPr>
              <p:cNvPr id="10" name="文本框 9">
                <a:extLst>
                  <a:ext uri="{FF2B5EF4-FFF2-40B4-BE49-F238E27FC236}">
                    <a16:creationId xmlns:a16="http://schemas.microsoft.com/office/drawing/2014/main" id="{871354BE-3918-044B-EC4D-75C14698ABFF}"/>
                  </a:ext>
                </a:extLst>
              </p:cNvPr>
              <p:cNvSpPr txBox="1">
                <a:spLocks noRot="1" noChangeAspect="1" noMove="1" noResize="1" noEditPoints="1" noAdjustHandles="1" noChangeArrowheads="1" noChangeShapeType="1" noTextEdit="1"/>
              </p:cNvSpPr>
              <p:nvPr/>
            </p:nvSpPr>
            <p:spPr>
              <a:xfrm>
                <a:off x="2032000" y="1349930"/>
                <a:ext cx="7975600" cy="4616648"/>
              </a:xfrm>
              <a:prstGeom prst="rect">
                <a:avLst/>
              </a:prstGeom>
              <a:blipFill>
                <a:blip r:embed="rId2"/>
                <a:stretch>
                  <a:fillRect r="-317" b="-1366"/>
                </a:stretch>
              </a:blipFill>
              <a:ln>
                <a:solidFill>
                  <a:schemeClr val="accent2">
                    <a:lumMod val="40000"/>
                    <a:lumOff val="60000"/>
                  </a:schemeClr>
                </a:solidFill>
              </a:ln>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DE3EDF8B-2E06-6697-2E4E-EF674B4EFB6D}"/>
              </a:ext>
            </a:extLst>
          </p:cNvPr>
          <p:cNvSpPr txBox="1"/>
          <p:nvPr/>
        </p:nvSpPr>
        <p:spPr>
          <a:xfrm>
            <a:off x="2032000" y="1349930"/>
            <a:ext cx="8077200" cy="461665"/>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权重值的数据集</a:t>
            </a:r>
            <a:r>
              <a:rPr lang="en-US" altLang="zh-CN" sz="2000" i="1" dirty="0">
                <a:solidFill>
                  <a:schemeClr val="bg1"/>
                </a:solidFill>
                <a:effectLst/>
                <a:latin typeface="Times New Roman" panose="02020603050405020304" pitchFamily="18" charset="0"/>
                <a:ea typeface="宋体" panose="02010600030101010101" pitchFamily="2" charset="-122"/>
              </a:rPr>
              <a:t>w</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chemeClr val="bg1"/>
                </a:solidFill>
                <a:effectLst/>
                <a:latin typeface="Times New Roman" panose="02020603050405020304" pitchFamily="18" charset="0"/>
                <a:ea typeface="宋体" panose="02010600030101010101" pitchFamily="2" charset="-122"/>
              </a:rPr>
              <a:t>|</a:t>
            </a:r>
            <a:r>
              <a:rPr lang="en-US" altLang="zh-CN" sz="2000" i="1" dirty="0">
                <a:solidFill>
                  <a:schemeClr val="bg1"/>
                </a:solidFill>
                <a:effectLst/>
                <a:latin typeface="Times New Roman" panose="02020603050405020304" pitchFamily="18" charset="0"/>
                <a:ea typeface="宋体" panose="02010600030101010101" pitchFamily="2" charset="-122"/>
              </a:rPr>
              <a:t>w</a:t>
            </a:r>
            <a:r>
              <a:rPr lang="en-US" altLang="zh-CN" sz="2000" dirty="0">
                <a:solidFill>
                  <a:schemeClr val="bg1"/>
                </a:solidFill>
                <a:effectLst/>
                <a:latin typeface="Times New Roman" panose="02020603050405020304" pitchFamily="18" charset="0"/>
                <a:ea typeface="宋体" panose="02010600030101010101" pitchFamily="2" charset="-122"/>
              </a:rPr>
              <a:t>| ≥ 2</a:t>
            </a:r>
            <a:r>
              <a:rPr lang="zh-CN" altLang="zh-CN" sz="2400" dirty="0">
                <a:solidFill>
                  <a:schemeClr val="bg1"/>
                </a:solidFill>
                <a:effectLst/>
              </a:rPr>
              <a:t> </a:t>
            </a:r>
            <a:endParaRPr lang="en" altLang="zh-CN" sz="2000" dirty="0">
              <a:solidFill>
                <a:schemeClr val="bg1"/>
              </a:solidFill>
            </a:endParaRPr>
          </a:p>
        </p:txBody>
      </p:sp>
      <p:sp>
        <p:nvSpPr>
          <p:cNvPr id="7" name="文本框 6">
            <a:extLst>
              <a:ext uri="{FF2B5EF4-FFF2-40B4-BE49-F238E27FC236}">
                <a16:creationId xmlns:a16="http://schemas.microsoft.com/office/drawing/2014/main" id="{3CCE7E7E-A567-94C8-4EAA-325601D1D35A}"/>
              </a:ext>
            </a:extLst>
          </p:cNvPr>
          <p:cNvSpPr txBox="1"/>
          <p:nvPr/>
        </p:nvSpPr>
        <p:spPr>
          <a:xfrm>
            <a:off x="2032000" y="1734780"/>
            <a:ext cx="6096000" cy="40011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：哈夫曼树</a:t>
            </a:r>
          </a:p>
        </p:txBody>
      </p:sp>
      <p:cxnSp>
        <p:nvCxnSpPr>
          <p:cNvPr id="9" name="直线连接符 8">
            <a:extLst>
              <a:ext uri="{FF2B5EF4-FFF2-40B4-BE49-F238E27FC236}">
                <a16:creationId xmlns:a16="http://schemas.microsoft.com/office/drawing/2014/main" id="{4822C6C3-CA4B-FAA6-C32E-57A20ED39BF9}"/>
              </a:ext>
            </a:extLst>
          </p:cNvPr>
          <p:cNvCxnSpPr>
            <a:cxnSpLocks/>
          </p:cNvCxnSpPr>
          <p:nvPr/>
        </p:nvCxnSpPr>
        <p:spPr>
          <a:xfrm>
            <a:off x="2032000" y="2152600"/>
            <a:ext cx="7975600" cy="0"/>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
        <p:nvSpPr>
          <p:cNvPr id="20" name="文本框 19">
            <a:extLst>
              <a:ext uri="{FF2B5EF4-FFF2-40B4-BE49-F238E27FC236}">
                <a16:creationId xmlns:a16="http://schemas.microsoft.com/office/drawing/2014/main" id="{379E89B3-7AA2-1B26-C165-3A8BD8C582A8}"/>
              </a:ext>
            </a:extLst>
          </p:cNvPr>
          <p:cNvSpPr txBox="1"/>
          <p:nvPr/>
        </p:nvSpPr>
        <p:spPr>
          <a:xfrm>
            <a:off x="10007600" y="4457700"/>
            <a:ext cx="1888850"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W_Extract</a:t>
            </a:r>
            <a:endParaRPr kumimoji="1" lang="zh-CN" altLang="en-US" sz="2000" baseline="-25000" dirty="0">
              <a:solidFill>
                <a:srgbClr val="FFFF00"/>
              </a:solidFill>
            </a:endParaRPr>
          </a:p>
        </p:txBody>
      </p:sp>
      <p:sp>
        <p:nvSpPr>
          <p:cNvPr id="21" name="文本框 20">
            <a:extLst>
              <a:ext uri="{FF2B5EF4-FFF2-40B4-BE49-F238E27FC236}">
                <a16:creationId xmlns:a16="http://schemas.microsoft.com/office/drawing/2014/main" id="{048661D4-7B93-6D60-07E3-DDE137B07040}"/>
              </a:ext>
            </a:extLst>
          </p:cNvPr>
          <p:cNvSpPr txBox="1"/>
          <p:nvPr/>
        </p:nvSpPr>
        <p:spPr>
          <a:xfrm>
            <a:off x="10007600" y="4857810"/>
            <a:ext cx="1764394"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Q_Insert</a:t>
            </a:r>
            <a:endParaRPr kumimoji="1" lang="zh-CN" altLang="en-US" sz="2000" baseline="-25000" dirty="0">
              <a:solidFill>
                <a:srgbClr val="FFFF00"/>
              </a:solidFill>
            </a:endParaRPr>
          </a:p>
        </p:txBody>
      </p:sp>
    </p:spTree>
    <p:extLst>
      <p:ext uri="{BB962C8B-B14F-4D97-AF65-F5344CB8AC3E}">
        <p14:creationId xmlns:p14="http://schemas.microsoft.com/office/powerpoint/2010/main" val="550634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a:bodyPr>
          <a:lstStyle/>
          <a:p>
            <a:r>
              <a:rPr lang="zh-CN" altLang="en-US" dirty="0"/>
              <a:t>算法</a:t>
            </a:r>
            <a:r>
              <a:rPr lang="en-US" altLang="zh-CN" dirty="0"/>
              <a:t>5-15</a:t>
            </a:r>
            <a:r>
              <a:rPr lang="zh-CN" altLang="en-US" dirty="0"/>
              <a:t>：创建哈夫曼树 </a:t>
            </a:r>
            <a:r>
              <a:rPr lang="en-US" altLang="zh-CN" dirty="0" err="1"/>
              <a:t>CreateHuffmanTree</a:t>
            </a:r>
            <a:r>
              <a:rPr lang="en-US" altLang="zh-CN" dirty="0"/>
              <a:t>(</a:t>
            </a:r>
            <a:r>
              <a:rPr lang="en-US" altLang="zh-CN" i="1" dirty="0"/>
              <a:t>w</a:t>
            </a:r>
            <a:r>
              <a:rPr lang="zh-CN" altLang="en-US" i="1" dirty="0"/>
              <a:t> </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032000" y="1349930"/>
            <a:ext cx="7772400" cy="3960058"/>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3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for</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i</a:t>
            </a:r>
            <a:r>
              <a:rPr lang="en" altLang="zh-CN" sz="2000" dirty="0">
                <a:solidFill>
                  <a:schemeClr val="bg1"/>
                </a:solidFill>
                <a:latin typeface="Times New Roman" panose="02020603050405020304" pitchFamily="18" charset="0"/>
                <a:cs typeface="Times New Roman" panose="02020603050405020304" pitchFamily="18" charset="0"/>
              </a:rPr>
              <a:t> ← 1 </a:t>
            </a:r>
            <a:r>
              <a:rPr lang="en" altLang="zh-CN" sz="2000" b="1" dirty="0">
                <a:solidFill>
                  <a:schemeClr val="bg1"/>
                </a:solidFill>
                <a:latin typeface="Times New Roman" panose="02020603050405020304" pitchFamily="18" charset="0"/>
                <a:cs typeface="Times New Roman" panose="02020603050405020304" pitchFamily="18" charset="0"/>
              </a:rPr>
              <a:t>to</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n</a:t>
            </a:r>
            <a:r>
              <a:rPr lang="en" altLang="zh-CN" sz="2000" dirty="0">
                <a:solidFill>
                  <a:schemeClr val="bg1"/>
                </a:solidFill>
                <a:latin typeface="Times New Roman" panose="02020603050405020304" pitchFamily="18" charset="0"/>
                <a:cs typeface="Times New Roman" panose="02020603050405020304" pitchFamily="18" charset="0"/>
              </a:rPr>
              <a:t>-1 </a:t>
            </a:r>
            <a:r>
              <a:rPr lang="en" altLang="zh-CN" sz="2000" b="1" dirty="0">
                <a:solidFill>
                  <a:schemeClr val="bg1"/>
                </a:solidFill>
                <a:latin typeface="Times New Roman" panose="02020603050405020304" pitchFamily="18" charset="0"/>
                <a:cs typeface="Times New Roman" panose="02020603050405020304" pitchFamily="18" charset="0"/>
              </a:rPr>
              <a:t>do</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合并二叉树，共</a:t>
            </a:r>
            <a:r>
              <a:rPr lang="en" altLang="zh-CN" sz="2000" i="1" dirty="0">
                <a:solidFill>
                  <a:schemeClr val="bg1"/>
                </a:solidFill>
                <a:latin typeface="Times New Roman" panose="02020603050405020304" pitchFamily="18" charset="0"/>
                <a:cs typeface="Times New Roman" panose="02020603050405020304" pitchFamily="18" charset="0"/>
              </a:rPr>
              <a:t>n</a:t>
            </a:r>
            <a:r>
              <a:rPr lang="en" altLang="zh-CN" sz="2000" dirty="0">
                <a:solidFill>
                  <a:schemeClr val="bg1"/>
                </a:solidFill>
                <a:latin typeface="Times New Roman" panose="02020603050405020304" pitchFamily="18" charset="0"/>
                <a:cs typeface="Times New Roman" panose="02020603050405020304" pitchFamily="18" charset="0"/>
              </a:rPr>
              <a:t>-1</a:t>
            </a:r>
            <a:r>
              <a:rPr lang="zh-CN" altLang="en-US" sz="2000" dirty="0">
                <a:solidFill>
                  <a:schemeClr val="bg1"/>
                </a:solidFill>
                <a:latin typeface="Times New Roman" panose="02020603050405020304" pitchFamily="18" charset="0"/>
                <a:cs typeface="Times New Roman" panose="02020603050405020304" pitchFamily="18" charset="0"/>
              </a:rPr>
              <a:t>次</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a:t>
            </a:r>
            <a:r>
              <a:rPr lang="en" altLang="zh-CN" sz="2000" b="1" dirty="0">
                <a:solidFill>
                  <a:schemeClr val="bg1"/>
                </a:solidFill>
                <a:latin typeface="Times New Roman" panose="02020603050405020304" pitchFamily="18" charset="0"/>
                <a:cs typeface="Times New Roman" panose="02020603050405020304" pitchFamily="18" charset="0"/>
              </a:rPr>
              <a:t>new</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BinaryTreeNode</a:t>
            </a:r>
            <a:r>
              <a:rPr lang="en" altLang="zh-CN" sz="2000" dirty="0">
                <a:solidFill>
                  <a:schemeClr val="bg1"/>
                </a:solidFill>
                <a:latin typeface="Times New Roman" panose="02020603050405020304" pitchFamily="18" charset="0"/>
                <a:cs typeface="Times New Roman" panose="02020603050405020304" pitchFamily="18" charset="0"/>
              </a:rPr>
              <a:t>( )       //</a:t>
            </a:r>
            <a:r>
              <a:rPr lang="zh-CN" altLang="en-US" sz="2000" dirty="0">
                <a:solidFill>
                  <a:schemeClr val="bg1"/>
                </a:solidFill>
                <a:latin typeface="Times New Roman" panose="02020603050405020304" pitchFamily="18" charset="0"/>
                <a:cs typeface="Times New Roman" panose="02020603050405020304" pitchFamily="18" charset="0"/>
              </a:rPr>
              <a:t>新建树根结点</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tree.left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ExtractMin</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err="1">
                <a:solidFill>
                  <a:schemeClr val="bg1"/>
                </a:solidFill>
                <a:latin typeface="Times New Roman" panose="02020603050405020304" pitchFamily="18" charset="0"/>
                <a:cs typeface="Times New Roman" panose="02020603050405020304" pitchFamily="18" charset="0"/>
              </a:rPr>
              <a:t>tree_set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取出根权重最小树作为左子树</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tree.right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err="1">
                <a:solidFill>
                  <a:schemeClr val="bg1"/>
                </a:solidFill>
                <a:latin typeface="Times New Roman" panose="02020603050405020304" pitchFamily="18" charset="0"/>
                <a:cs typeface="Times New Roman" panose="02020603050405020304" pitchFamily="18" charset="0"/>
              </a:rPr>
              <a:t>ExtractMin</a:t>
            </a:r>
            <a:r>
              <a:rPr lang="en" altLang="zh-CN" sz="2000" dirty="0">
                <a:solidFill>
                  <a:schemeClr val="bg1"/>
                </a:solidFill>
                <a:latin typeface="Times New Roman" panose="02020603050405020304" pitchFamily="18" charset="0"/>
                <a:cs typeface="Times New Roman" panose="02020603050405020304" pitchFamily="18" charset="0"/>
              </a:rPr>
              <a:t>(</a:t>
            </a:r>
            <a:r>
              <a:rPr lang="en" altLang="zh-CN" sz="2000" i="1" dirty="0" err="1">
                <a:solidFill>
                  <a:schemeClr val="bg1"/>
                </a:solidFill>
                <a:latin typeface="Times New Roman" panose="02020603050405020304" pitchFamily="18" charset="0"/>
                <a:cs typeface="Times New Roman" panose="02020603050405020304" pitchFamily="18" charset="0"/>
              </a:rPr>
              <a:t>tree_set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取出根权重次小树作为右子树</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tree.weight</a:t>
            </a:r>
            <a:r>
              <a:rPr lang="en" altLang="zh-CN" sz="2000" i="1" dirty="0">
                <a:solidFill>
                  <a:schemeClr val="bg1"/>
                </a:solidFill>
                <a:latin typeface="Times New Roman" panose="02020603050405020304" pitchFamily="18" charset="0"/>
                <a:cs typeface="Times New Roman" panose="02020603050405020304" pitchFamily="18" charset="0"/>
              </a:rPr>
              <a:t> ← </a:t>
            </a:r>
            <a:r>
              <a:rPr lang="en" altLang="zh-CN" sz="2000" i="1" dirty="0" err="1">
                <a:solidFill>
                  <a:schemeClr val="bg1"/>
                </a:solidFill>
                <a:latin typeface="Times New Roman" panose="02020603050405020304" pitchFamily="18" charset="0"/>
                <a:cs typeface="Times New Roman" panose="02020603050405020304" pitchFamily="18" charset="0"/>
              </a:rPr>
              <a:t>tree.left.weight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err="1">
                <a:solidFill>
                  <a:schemeClr val="bg1"/>
                </a:solidFill>
                <a:latin typeface="Times New Roman" panose="02020603050405020304" pitchFamily="18" charset="0"/>
                <a:cs typeface="Times New Roman" panose="02020603050405020304" pitchFamily="18" charset="0"/>
              </a:rPr>
              <a:t>tree.right.weight</a:t>
            </a:r>
            <a:r>
              <a:rPr lang="en" altLang="zh-CN" sz="2000" i="1"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设置新树的根权重</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Insert(</a:t>
            </a:r>
            <a:r>
              <a:rPr lang="en" altLang="zh-CN" sz="2000" i="1" dirty="0" err="1">
                <a:solidFill>
                  <a:schemeClr val="bg1"/>
                </a:solidFill>
                <a:latin typeface="Times New Roman" panose="02020603050405020304" pitchFamily="18" charset="0"/>
                <a:cs typeface="Times New Roman" panose="02020603050405020304" pitchFamily="18" charset="0"/>
              </a:rPr>
              <a:t>tree_set</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将新树插入集合</a:t>
            </a:r>
            <a:r>
              <a:rPr lang="en" altLang="zh-CN" sz="2000" dirty="0" err="1">
                <a:solidFill>
                  <a:schemeClr val="bg1"/>
                </a:solidFill>
                <a:latin typeface="Times New Roman" panose="02020603050405020304" pitchFamily="18" charset="0"/>
                <a:cs typeface="Times New Roman" panose="02020603050405020304" pitchFamily="18" charset="0"/>
              </a:rPr>
              <a:t>tree_set</a:t>
            </a:r>
            <a:endParaRPr lang="en"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 Extract(</a:t>
            </a:r>
            <a:r>
              <a:rPr lang="en" altLang="zh-CN" sz="2000" i="1" dirty="0" err="1">
                <a:solidFill>
                  <a:schemeClr val="bg1"/>
                </a:solidFill>
                <a:latin typeface="Times New Roman" panose="02020603050405020304" pitchFamily="18" charset="0"/>
                <a:cs typeface="Times New Roman" panose="02020603050405020304" pitchFamily="18" charset="0"/>
              </a:rPr>
              <a:t>tree_set</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取出集合中唯一的二叉树，即哈夫曼树</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 altLang="zh-CN" sz="2000" b="1" dirty="0">
                <a:solidFill>
                  <a:schemeClr val="bg1"/>
                </a:solidFill>
                <a:latin typeface="Times New Roman" panose="02020603050405020304" pitchFamily="18" charset="0"/>
                <a:cs typeface="Times New Roman" panose="02020603050405020304" pitchFamily="18" charset="0"/>
              </a:rPr>
              <a:t>return</a:t>
            </a:r>
            <a:r>
              <a:rPr lang="en" altLang="zh-CN" sz="2000" dirty="0">
                <a:solidFill>
                  <a:schemeClr val="bg1"/>
                </a:solidFill>
                <a:latin typeface="Times New Roman" panose="02020603050405020304" pitchFamily="18" charset="0"/>
                <a:cs typeface="Times New Roman" panose="02020603050405020304" pitchFamily="18" charset="0"/>
              </a:rPr>
              <a:t> </a:t>
            </a:r>
            <a:r>
              <a:rPr lang="en" altLang="zh-CN" sz="2000" i="1" dirty="0">
                <a:solidFill>
                  <a:schemeClr val="bg1"/>
                </a:solidFill>
                <a:latin typeface="Times New Roman" panose="02020603050405020304" pitchFamily="18" charset="0"/>
                <a:cs typeface="Times New Roman" panose="02020603050405020304" pitchFamily="18" charset="0"/>
              </a:rPr>
              <a:t>tree</a:t>
            </a:r>
            <a:r>
              <a:rPr lang="en" altLang="zh-CN" sz="2000" dirty="0">
                <a:solidFill>
                  <a:schemeClr val="bg1"/>
                </a:solidFill>
                <a:latin typeface="Times New Roman" panose="02020603050405020304" pitchFamily="18" charset="0"/>
                <a:cs typeface="Times New Roman" panose="02020603050405020304" pitchFamily="18" charset="0"/>
              </a:rPr>
              <a:t> </a:t>
            </a:r>
          </a:p>
          <a:p>
            <a:pPr lvl="0">
              <a:spcBef>
                <a:spcPts val="100"/>
              </a:spcBef>
              <a:spcAft>
                <a:spcPts val="300"/>
              </a:spcAft>
            </a:pPr>
            <a:endParaRPr lang="en" altLang="zh-CN" sz="2000"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173AE21A-9B30-D9BB-02FA-D1432D3A9974}"/>
              </a:ext>
            </a:extLst>
          </p:cNvPr>
          <p:cNvSpPr txBox="1"/>
          <p:nvPr/>
        </p:nvSpPr>
        <p:spPr>
          <a:xfrm>
            <a:off x="9804400" y="2413000"/>
            <a:ext cx="2118850"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Q_ExtractMin</a:t>
            </a:r>
            <a:endParaRPr kumimoji="1" lang="zh-CN" altLang="en-US" sz="2000" baseline="-25000" dirty="0">
              <a:solidFill>
                <a:srgbClr val="FFFF00"/>
              </a:solidFill>
            </a:endParaRPr>
          </a:p>
        </p:txBody>
      </p:sp>
      <p:sp>
        <p:nvSpPr>
          <p:cNvPr id="3" name="文本框 2">
            <a:extLst>
              <a:ext uri="{FF2B5EF4-FFF2-40B4-BE49-F238E27FC236}">
                <a16:creationId xmlns:a16="http://schemas.microsoft.com/office/drawing/2014/main" id="{45CE6E06-E2A3-329C-BB27-D85C3EDFA199}"/>
              </a:ext>
            </a:extLst>
          </p:cNvPr>
          <p:cNvSpPr txBox="1"/>
          <p:nvPr/>
        </p:nvSpPr>
        <p:spPr>
          <a:xfrm>
            <a:off x="9804400" y="2782593"/>
            <a:ext cx="2118850"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Q_ExtractMin</a:t>
            </a:r>
            <a:endParaRPr kumimoji="1" lang="zh-CN" altLang="en-US" sz="2000" baseline="-25000" dirty="0">
              <a:solidFill>
                <a:srgbClr val="FFFF00"/>
              </a:solidFill>
            </a:endParaRPr>
          </a:p>
        </p:txBody>
      </p:sp>
      <p:sp>
        <p:nvSpPr>
          <p:cNvPr id="4" name="文本框 3">
            <a:extLst>
              <a:ext uri="{FF2B5EF4-FFF2-40B4-BE49-F238E27FC236}">
                <a16:creationId xmlns:a16="http://schemas.microsoft.com/office/drawing/2014/main" id="{8DE36C82-4D1C-7C27-3208-6B8604B91C74}"/>
              </a:ext>
            </a:extLst>
          </p:cNvPr>
          <p:cNvSpPr txBox="1"/>
          <p:nvPr/>
        </p:nvSpPr>
        <p:spPr>
          <a:xfrm>
            <a:off x="9817100" y="3488796"/>
            <a:ext cx="1764394"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Q_Insert</a:t>
            </a:r>
            <a:endParaRPr kumimoji="1" lang="zh-CN" altLang="en-US" sz="2000" baseline="-25000" dirty="0">
              <a:solidFill>
                <a:srgbClr val="FFFF00"/>
              </a:solidFill>
            </a:endParaRPr>
          </a:p>
        </p:txBody>
      </p:sp>
      <p:sp>
        <p:nvSpPr>
          <p:cNvPr id="6" name="文本框 5">
            <a:extLst>
              <a:ext uri="{FF2B5EF4-FFF2-40B4-BE49-F238E27FC236}">
                <a16:creationId xmlns:a16="http://schemas.microsoft.com/office/drawing/2014/main" id="{19E7550D-8019-44C7-DF35-2FCE12DC86DD}"/>
              </a:ext>
            </a:extLst>
          </p:cNvPr>
          <p:cNvSpPr txBox="1"/>
          <p:nvPr/>
        </p:nvSpPr>
        <p:spPr>
          <a:xfrm>
            <a:off x="9804400" y="4177289"/>
            <a:ext cx="1844736"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Q_Extract</a:t>
            </a:r>
            <a:endParaRPr kumimoji="1" lang="zh-CN" altLang="en-US" sz="2000" baseline="-25000" dirty="0">
              <a:solidFill>
                <a:srgbClr val="FFFF00"/>
              </a:solidFill>
            </a:endParaRPr>
          </a:p>
        </p:txBody>
      </p:sp>
    </p:spTree>
    <p:extLst>
      <p:ext uri="{BB962C8B-B14F-4D97-AF65-F5344CB8AC3E}">
        <p14:creationId xmlns:p14="http://schemas.microsoft.com/office/powerpoint/2010/main" val="204012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5.2  </a:t>
            </a:r>
            <a:r>
              <a:rPr lang="zh-CN" altLang="en-US" sz="2800" dirty="0"/>
              <a:t>树的定义与结构</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b="1" dirty="0"/>
          </a:p>
          <a:p>
            <a:pPr>
              <a:lnSpc>
                <a:spcPct val="110000"/>
              </a:lnSpc>
            </a:pPr>
            <a:endParaRPr lang="en-US" altLang="zh-CN" sz="2400" b="1" dirty="0"/>
          </a:p>
          <a:p>
            <a:pPr>
              <a:lnSpc>
                <a:spcPct val="110000"/>
              </a:lnSpc>
            </a:pPr>
            <a:r>
              <a:rPr lang="zh-CN" altLang="en-US" sz="2400" b="1" dirty="0"/>
              <a:t>树的定义</a:t>
            </a:r>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DF55AE7-13FA-B905-251C-9F3107929ED7}"/>
                  </a:ext>
                </a:extLst>
              </p:cNvPr>
              <p:cNvSpPr txBox="1"/>
              <p:nvPr/>
            </p:nvSpPr>
            <p:spPr>
              <a:xfrm>
                <a:off x="2324100" y="1390926"/>
                <a:ext cx="8851900" cy="231133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indent="266700">
                  <a:lnSpc>
                    <a:spcPts val="2500"/>
                  </a:lnSpc>
                </a:pP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树是由结点组成的有限集合</a:t>
                </a: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a:t>
                </a:r>
                <a14:m>
                  <m:oMath xmlns:m="http://schemas.openxmlformats.org/officeDocument/2006/math">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表示结点的数量。树具备以下性质：</a:t>
                </a:r>
              </a:p>
              <a:p>
                <a:pPr indent="266700">
                  <a:lnSpc>
                    <a:spcPts val="2500"/>
                  </a:lnSpc>
                </a:pP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是空树。</a:t>
                </a:r>
                <a:endPar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indent="266700">
                  <a:lnSpc>
                    <a:spcPts val="2500"/>
                  </a:lnSpc>
                </a:pPr>
                <a:endPar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indent="266700">
                  <a:lnSpc>
                    <a:spcPts val="2500"/>
                  </a:lnSpc>
                </a:pPr>
                <a:endPar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indent="266700">
                  <a:lnSpc>
                    <a:spcPts val="2500"/>
                  </a:lnSpc>
                </a:pP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d>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&gt;0</m:t>
                    </m:r>
                  </m:oMath>
                </a14:m>
                <a:endParaRPr kumimoji="1" lang="en-US" altLang="zh-CN" dirty="0">
                  <a:latin typeface="Microsoft YaHei" panose="020B0503020204020204" pitchFamily="34" charset="-122"/>
                  <a:ea typeface="Microsoft YaHei" panose="020B0503020204020204" pitchFamily="34" charset="-122"/>
                </a:endParaRPr>
              </a:p>
              <a:p>
                <a:pPr indent="266700">
                  <a:lnSpc>
                    <a:spcPts val="2500"/>
                  </a:lnSpc>
                </a:pPr>
                <a:endParaRPr kumimoji="1" lang="en-US" altLang="zh-CN" dirty="0">
                  <a:latin typeface="Microsoft YaHei" panose="020B0503020204020204" pitchFamily="34" charset="-122"/>
                  <a:ea typeface="Microsoft YaHei" panose="020B0503020204020204" pitchFamily="34" charset="-122"/>
                </a:endParaRPr>
              </a:p>
              <a:p>
                <a:pPr indent="266700">
                  <a:lnSpc>
                    <a:spcPts val="2500"/>
                  </a:lnSpc>
                </a:pPr>
                <a:endParaRPr kumimoji="1" lang="zh-CN" altLang="en-US" dirty="0">
                  <a:latin typeface="Microsoft YaHei" panose="020B0503020204020204" pitchFamily="34" charset="-122"/>
                  <a:ea typeface="Microsoft YaHei" panose="020B0503020204020204" pitchFamily="34" charset="-122"/>
                </a:endParaRPr>
              </a:p>
            </p:txBody>
          </p:sp>
        </mc:Choice>
        <mc:Fallback>
          <p:sp>
            <p:nvSpPr>
              <p:cNvPr id="6" name="文本框 5">
                <a:extLst>
                  <a:ext uri="{FF2B5EF4-FFF2-40B4-BE49-F238E27FC236}">
                    <a16:creationId xmlns:a16="http://schemas.microsoft.com/office/drawing/2014/main" id="{5DF55AE7-13FA-B905-251C-9F3107929ED7}"/>
                  </a:ext>
                </a:extLst>
              </p:cNvPr>
              <p:cNvSpPr txBox="1">
                <a:spLocks noRot="1" noChangeAspect="1" noMove="1" noResize="1" noEditPoints="1" noAdjustHandles="1" noChangeArrowheads="1" noChangeShapeType="1" noTextEdit="1"/>
              </p:cNvSpPr>
              <p:nvPr/>
            </p:nvSpPr>
            <p:spPr>
              <a:xfrm>
                <a:off x="2324100" y="1390926"/>
                <a:ext cx="8851900" cy="2311338"/>
              </a:xfrm>
              <a:prstGeom prst="rect">
                <a:avLst/>
              </a:prstGeom>
              <a:blipFill>
                <a:blip r:embed="rId2"/>
                <a:stretch>
                  <a:fillRect/>
                </a:stretch>
              </a:blipFill>
            </p:spPr>
            <p:txBody>
              <a:bodyPr/>
              <a:lstStyle/>
              <a:p>
                <a:r>
                  <a:rPr lang="zh-CN" altLang="en-US">
                    <a:noFill/>
                  </a:rPr>
                  <a:t> </a:t>
                </a:r>
              </a:p>
            </p:txBody>
          </p:sp>
        </mc:Fallback>
      </mc:AlternateContent>
      <p:sp>
        <p:nvSpPr>
          <p:cNvPr id="16" name="对话气泡: 圆角矩形 15">
            <a:extLst>
              <a:ext uri="{FF2B5EF4-FFF2-40B4-BE49-F238E27FC236}">
                <a16:creationId xmlns:a16="http://schemas.microsoft.com/office/drawing/2014/main" id="{835FADDD-EAEC-4B7D-A789-3DAB41302E81}"/>
              </a:ext>
            </a:extLst>
          </p:cNvPr>
          <p:cNvSpPr/>
          <p:nvPr/>
        </p:nvSpPr>
        <p:spPr>
          <a:xfrm>
            <a:off x="10603945" y="2930716"/>
            <a:ext cx="1428750" cy="534628"/>
          </a:xfrm>
          <a:prstGeom prst="wedgeRoundRectCallout">
            <a:avLst>
              <a:gd name="adj1" fmla="val -94721"/>
              <a:gd name="adj2" fmla="val -36177"/>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递归定义</a:t>
            </a:r>
          </a:p>
        </p:txBody>
      </p:sp>
      <p:sp>
        <p:nvSpPr>
          <p:cNvPr id="17" name="对话气泡: 圆角矩形 15">
            <a:extLst>
              <a:ext uri="{FF2B5EF4-FFF2-40B4-BE49-F238E27FC236}">
                <a16:creationId xmlns:a16="http://schemas.microsoft.com/office/drawing/2014/main" id="{B6B0713A-4C47-6C85-5264-BF31C102A823}"/>
              </a:ext>
            </a:extLst>
          </p:cNvPr>
          <p:cNvSpPr/>
          <p:nvPr/>
        </p:nvSpPr>
        <p:spPr>
          <a:xfrm>
            <a:off x="4851399" y="3816840"/>
            <a:ext cx="6788151" cy="2117860"/>
          </a:xfrm>
          <a:prstGeom prst="wedgeRoundRectCallout">
            <a:avLst>
              <a:gd name="adj1" fmla="val 23695"/>
              <a:gd name="adj2" fmla="val -62981"/>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ts val="2800"/>
              </a:lnSpc>
              <a:spcAft>
                <a:spcPts val="60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父子关系</a:t>
            </a:r>
            <a:r>
              <a:rPr lang="zh-CN" altLang="en-US" sz="2000" dirty="0">
                <a:latin typeface="微软雅黑" panose="020B0503020204020204" pitchFamily="34" charset="-122"/>
                <a:ea typeface="微软雅黑" panose="020B0503020204020204" pitchFamily="34" charset="-122"/>
              </a:rPr>
              <a:t>属于</a:t>
            </a:r>
            <a:r>
              <a:rPr lang="zh-CN" altLang="zh-CN" sz="2000" dirty="0">
                <a:latin typeface="微软雅黑" panose="020B0503020204020204" pitchFamily="34" charset="-122"/>
                <a:ea typeface="微软雅黑" panose="020B0503020204020204" pitchFamily="34" charset="-122"/>
              </a:rPr>
              <a:t>二元关系</a:t>
            </a:r>
            <a:r>
              <a:rPr lang="zh-CN" altLang="en-US" sz="2000" dirty="0">
                <a:latin typeface="微软雅黑" panose="020B0503020204020204" pitchFamily="34" charset="-122"/>
                <a:ea typeface="微软雅黑" panose="020B0503020204020204" pitchFamily="34" charset="-122"/>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800"/>
              </a:lnSpc>
              <a:spcAft>
                <a:spcPts val="60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由于根结点没有父结点，而其它所有结点都有一个且仅一个父结点，所以由</a:t>
            </a:r>
            <a:r>
              <a:rPr lang="en-US" altLang="zh-CN" sz="2000" dirty="0">
                <a:latin typeface="微软雅黑" panose="020B0503020204020204" pitchFamily="34" charset="-122"/>
                <a:ea typeface="微软雅黑" panose="020B0503020204020204" pitchFamily="34" charset="-122"/>
              </a:rPr>
              <a:t>n</a:t>
            </a:r>
            <a:r>
              <a:rPr lang="zh-CN" altLang="zh-CN" sz="2000" dirty="0">
                <a:latin typeface="微软雅黑" panose="020B0503020204020204" pitchFamily="34" charset="-122"/>
                <a:ea typeface="微软雅黑" panose="020B0503020204020204" pitchFamily="34" charset="-122"/>
              </a:rPr>
              <a:t>个结点构成的树共包含</a:t>
            </a:r>
            <a:r>
              <a:rPr lang="en-US" altLang="zh-CN" sz="2000" dirty="0">
                <a:latin typeface="微软雅黑" panose="020B0503020204020204" pitchFamily="34" charset="-122"/>
                <a:ea typeface="微软雅黑" panose="020B0503020204020204" pitchFamily="34" charset="-122"/>
              </a:rPr>
              <a:t>n-1</a:t>
            </a:r>
            <a:r>
              <a:rPr lang="zh-CN" altLang="zh-CN" sz="2000" dirty="0">
                <a:latin typeface="微软雅黑" panose="020B0503020204020204" pitchFamily="34" charset="-122"/>
                <a:ea typeface="微软雅黑" panose="020B0503020204020204" pitchFamily="34" charset="-122"/>
              </a:rPr>
              <a:t>对父子关系</a:t>
            </a:r>
            <a:endParaRPr lang="en-US" altLang="zh-CN" sz="2000" dirty="0">
              <a:latin typeface="微软雅黑" panose="020B0503020204020204" pitchFamily="34" charset="-122"/>
              <a:ea typeface="微软雅黑" panose="020B0503020204020204" pitchFamily="34" charset="-122"/>
            </a:endParaRPr>
          </a:p>
          <a:p>
            <a:pPr marL="342900" indent="-342900">
              <a:lnSpc>
                <a:spcPts val="28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如果用边连接有父子关系的结点，则树中共有</a:t>
            </a:r>
            <a:r>
              <a:rPr lang="en-US" altLang="zh-CN" sz="2000" dirty="0">
                <a:latin typeface="微软雅黑" panose="020B0503020204020204" pitchFamily="34" charset="-122"/>
                <a:ea typeface="微软雅黑" panose="020B0503020204020204" pitchFamily="34" charset="-122"/>
              </a:rPr>
              <a:t>n-1</a:t>
            </a:r>
            <a:r>
              <a:rPr lang="zh-CN" altLang="zh-CN" sz="2000" dirty="0">
                <a:latin typeface="微软雅黑" panose="020B0503020204020204" pitchFamily="34" charset="-122"/>
                <a:ea typeface="微软雅黑" panose="020B0503020204020204" pitchFamily="34" charset="-122"/>
              </a:rPr>
              <a:t>条边</a:t>
            </a:r>
            <a:endParaRPr lang="zh-CN" altLang="en-US" sz="2000" dirty="0">
              <a:latin typeface="微软雅黑" panose="020B0503020204020204" pitchFamily="34" charset="-122"/>
              <a:ea typeface="微软雅黑" panose="020B0503020204020204" pitchFamily="34" charset="-122"/>
            </a:endParaRPr>
          </a:p>
        </p:txBody>
      </p:sp>
      <p:pic>
        <p:nvPicPr>
          <p:cNvPr id="18"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a:extLst>
              <a:ext uri="{FF2B5EF4-FFF2-40B4-BE49-F238E27FC236}">
                <a16:creationId xmlns:a16="http://schemas.microsoft.com/office/drawing/2014/main" id="{DB7B92F0-C802-7732-7279-9512ED2BA7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5"/>
          <a:stretch/>
        </p:blipFill>
        <p:spPr bwMode="auto">
          <a:xfrm>
            <a:off x="191080" y="3894708"/>
            <a:ext cx="4453364" cy="232093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A3B52ADF-DB3F-F102-48D2-3607BD9BCFE6}"/>
              </a:ext>
            </a:extLst>
          </p:cNvPr>
          <p:cNvSpPr txBox="1"/>
          <p:nvPr/>
        </p:nvSpPr>
        <p:spPr>
          <a:xfrm>
            <a:off x="5649336" y="6061015"/>
            <a:ext cx="5836854"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2E75B6"/>
                </a:solidFill>
                <a:latin typeface="Microsoft YaHei" panose="020B0503020204020204" pitchFamily="34" charset="-122"/>
                <a:ea typeface="Microsoft YaHei" panose="020B0503020204020204" pitchFamily="34" charset="-122"/>
              </a:rPr>
              <a:t>思考：如何从定义中推断非根结点有且仅有一个父结点</a:t>
            </a:r>
            <a:r>
              <a:rPr kumimoji="1" lang="en-US" altLang="zh-CN" dirty="0">
                <a:solidFill>
                  <a:srgbClr val="2E75B6"/>
                </a:solidFill>
                <a:latin typeface="Microsoft YaHei" panose="020B0503020204020204" pitchFamily="34" charset="-122"/>
                <a:ea typeface="Microsoft YaHei" panose="020B0503020204020204" pitchFamily="34" charset="-122"/>
              </a:rPr>
              <a:t>?</a:t>
            </a:r>
            <a:endParaRPr kumimoji="1" lang="zh-CN" altLang="en-US" dirty="0">
              <a:solidFill>
                <a:srgbClr val="2E75B6"/>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9468382-A188-0FB3-2B15-94AB3FA51782}"/>
                  </a:ext>
                </a:extLst>
              </p:cNvPr>
              <p:cNvSpPr txBox="1"/>
              <p:nvPr/>
            </p:nvSpPr>
            <p:spPr>
              <a:xfrm>
                <a:off x="4314941" y="2173939"/>
                <a:ext cx="6576420" cy="1354217"/>
              </a:xfrm>
              <a:prstGeom prst="rect">
                <a:avLst/>
              </a:prstGeom>
              <a:noFill/>
            </p:spPr>
            <p:txBody>
              <a:bodyPr wrap="square" rtlCol="0">
                <a:spAutoFit/>
              </a:bodyPr>
              <a:lstStyle/>
              <a:p>
                <a:pPr marL="285750" indent="-285750">
                  <a:lnSpc>
                    <a:spcPts val="2500"/>
                  </a:lnSpc>
                  <a:buFont typeface="Arial" panose="020B0604020202020204" pitchFamily="34" charset="0"/>
                  <a:buChar char="•"/>
                </a:pP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中有且仅有一个特殊结点</a:t>
                </a: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r</a:t>
                </a:r>
                <a14:m>
                  <m:oMath xmlns:m="http://schemas.openxmlformats.org/officeDocument/2006/math">
                    <m:r>
                      <a:rPr lang="zh-CN" altLang="en-US" sz="1800" b="0" i="0"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，称为</a:t>
                </a:r>
                <a:r>
                  <a:rPr lang="zh-CN" altLang="zh-CN" sz="18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树根</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ts val="2500"/>
                  </a:lnSpc>
                  <a:buFont typeface="Arial" panose="020B0604020202020204" pitchFamily="34" charset="0"/>
                  <a:buChar char="•"/>
                </a:pP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其它结点</a:t>
                </a: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r</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划分为</a:t>
                </a: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个互不相交的子集</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m:t>
                        </m:r>
                      </m:sub>
                    </m:sSub>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18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每个子集</a:t>
                </a:r>
                <a14:m>
                  <m:oMath xmlns:m="http://schemas.openxmlformats.org/officeDocument/2006/math">
                    <m:sSub>
                      <m:sSub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i</m:t>
                        </m:r>
                      </m:sub>
                    </m:sSub>
                    <m: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i</m:t>
                        </m:r>
                        <m: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m:t>
                            </m:r>
                          </m:e>
                        </m:d>
                      </m:e>
                    </m:d>
                  </m:oMath>
                </a14:m>
                <a:r>
                  <a:rPr lang="zh-CN" altLang="zh-CN" sz="18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也是树，称为根结点</a:t>
                </a:r>
                <a:r>
                  <a:rPr lang="en-US" altLang="zh-CN" sz="18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r</a:t>
                </a:r>
                <a:r>
                  <a:rPr lang="zh-CN" altLang="zh-CN" sz="18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的子树</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ts val="2500"/>
                  </a:lnSpc>
                  <a:buFont typeface="Arial" panose="020B0604020202020204" pitchFamily="34" charset="0"/>
                  <a:buChar char="•"/>
                </a:pP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如果</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i</m:t>
                            </m:r>
                          </m:sub>
                        </m:sSub>
                      </m:e>
                    </m:d>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&gt;0</m:t>
                    </m:r>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，子树的根</a:t>
                </a:r>
                <a:r>
                  <a:rPr lang="zh-CN" altLang="en-US"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800" kern="100" dirty="0" err="1">
                    <a:effectLst/>
                    <a:latin typeface="Microsoft YaHei" panose="020B0503020204020204" pitchFamily="34" charset="-122"/>
                    <a:ea typeface="Microsoft YaHei" panose="020B0503020204020204" pitchFamily="34" charset="-122"/>
                    <a:cs typeface="Times New Roman" panose="02020603050405020304" pitchFamily="18" charset="0"/>
                  </a:rPr>
                  <a:t>r</a:t>
                </a:r>
                <a:r>
                  <a:rPr lang="en-US" altLang="zh-CN" sz="1800" kern="100" baseline="-25000" dirty="0" err="1">
                    <a:effectLst/>
                    <a:latin typeface="Microsoft YaHei" panose="020B0503020204020204" pitchFamily="34" charset="-122"/>
                    <a:ea typeface="Microsoft YaHei" panose="020B0503020204020204" pitchFamily="34" charset="-122"/>
                    <a:cs typeface="Times New Roman" panose="02020603050405020304" pitchFamily="18" charset="0"/>
                  </a:rPr>
                  <a:t>i</a:t>
                </a:r>
                <a:r>
                  <a:rPr lang="en-US" altLang="zh-CN" sz="1800" kern="100" baseline="-25000" dirty="0">
                    <a:effectLst/>
                    <a:latin typeface="Microsoft YaHei" panose="020B0503020204020204" pitchFamily="34" charset="-122"/>
                    <a:ea typeface="Microsoft YaHei" panose="020B0503020204020204" pitchFamily="34" charset="-122"/>
                    <a:cs typeface="Cambria Math" panose="02040503050406030204" pitchFamily="18" charset="0"/>
                  </a:rPr>
                  <a:t> </a:t>
                </a:r>
                <a14:m>
                  <m:oMath xmlns:m="http://schemas.openxmlformats.org/officeDocument/2006/math">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i</m:t>
                        </m:r>
                      </m:sub>
                    </m:sSub>
                  </m:oMath>
                </a14:m>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是</a:t>
                </a: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r</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的</a:t>
                </a:r>
                <a:r>
                  <a:rPr lang="zh-CN" altLang="zh-CN" sz="1800" kern="100" dirty="0">
                    <a:solidFill>
                      <a:srgbClr val="2E75B6"/>
                    </a:solidFill>
                    <a:effectLst/>
                    <a:latin typeface="Microsoft YaHei" panose="020B0503020204020204" pitchFamily="34" charset="-122"/>
                    <a:ea typeface="Microsoft YaHei" panose="020B0503020204020204" pitchFamily="34" charset="-122"/>
                    <a:cs typeface="Times New Roman" panose="02020603050405020304" pitchFamily="18" charset="0"/>
                  </a:rPr>
                  <a:t>子结点</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r</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是</a:t>
                </a:r>
                <a:r>
                  <a:rPr lang="en-US" altLang="zh-CN" sz="1800" kern="100" dirty="0" err="1">
                    <a:effectLst/>
                    <a:latin typeface="Microsoft YaHei" panose="020B0503020204020204" pitchFamily="34" charset="-122"/>
                    <a:ea typeface="Microsoft YaHei" panose="020B0503020204020204" pitchFamily="34" charset="-122"/>
                    <a:cs typeface="Times New Roman" panose="02020603050405020304" pitchFamily="18" charset="0"/>
                  </a:rPr>
                  <a:t>r</a:t>
                </a:r>
                <a:r>
                  <a:rPr lang="en-US" altLang="zh-CN" sz="1800" kern="100" baseline="-25000" dirty="0" err="1">
                    <a:effectLst/>
                    <a:latin typeface="Microsoft YaHei" panose="020B0503020204020204" pitchFamily="34" charset="-122"/>
                    <a:ea typeface="Microsoft YaHei" panose="020B0503020204020204" pitchFamily="34" charset="-122"/>
                    <a:cs typeface="Times New Roman" panose="02020603050405020304" pitchFamily="18" charset="0"/>
                  </a:rPr>
                  <a:t>i</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的</a:t>
                </a:r>
                <a:r>
                  <a:rPr lang="zh-CN" altLang="zh-CN" sz="1800" kern="100" dirty="0">
                    <a:solidFill>
                      <a:srgbClr val="2E75B6"/>
                    </a:solidFill>
                    <a:effectLst/>
                    <a:latin typeface="Microsoft YaHei" panose="020B0503020204020204" pitchFamily="34" charset="-122"/>
                    <a:ea typeface="Microsoft YaHei" panose="020B0503020204020204" pitchFamily="34" charset="-122"/>
                    <a:cs typeface="Times New Roman" panose="02020603050405020304" pitchFamily="18" charset="0"/>
                  </a:rPr>
                  <a:t>父结点</a:t>
                </a:r>
                <a:r>
                  <a:rPr lang="zh-CN" alt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kumimoji="1" lang="zh-CN" altLang="en-US" dirty="0"/>
              </a:p>
            </p:txBody>
          </p:sp>
        </mc:Choice>
        <mc:Fallback>
          <p:sp>
            <p:nvSpPr>
              <p:cNvPr id="7" name="文本框 6">
                <a:extLst>
                  <a:ext uri="{FF2B5EF4-FFF2-40B4-BE49-F238E27FC236}">
                    <a16:creationId xmlns:a16="http://schemas.microsoft.com/office/drawing/2014/main" id="{49468382-A188-0FB3-2B15-94AB3FA51782}"/>
                  </a:ext>
                </a:extLst>
              </p:cNvPr>
              <p:cNvSpPr txBox="1">
                <a:spLocks noRot="1" noChangeAspect="1" noMove="1" noResize="1" noEditPoints="1" noAdjustHandles="1" noChangeArrowheads="1" noChangeShapeType="1" noTextEdit="1"/>
              </p:cNvSpPr>
              <p:nvPr/>
            </p:nvSpPr>
            <p:spPr>
              <a:xfrm>
                <a:off x="4314941" y="2173939"/>
                <a:ext cx="6576420" cy="1354217"/>
              </a:xfrm>
              <a:prstGeom prst="rect">
                <a:avLst/>
              </a:prstGeom>
              <a:blipFill>
                <a:blip r:embed="rId4"/>
                <a:stretch>
                  <a:fillRect l="-578" t="-935" r="-4239" b="-6542"/>
                </a:stretch>
              </a:blipFill>
            </p:spPr>
            <p:txBody>
              <a:bodyPr/>
              <a:lstStyle/>
              <a:p>
                <a:r>
                  <a:rPr lang="zh-CN" altLang="en-US">
                    <a:noFill/>
                  </a:rPr>
                  <a:t> </a:t>
                </a:r>
              </a:p>
            </p:txBody>
          </p:sp>
        </mc:Fallback>
      </mc:AlternateContent>
      <p:sp>
        <p:nvSpPr>
          <p:cNvPr id="9" name="左大括号 8">
            <a:extLst>
              <a:ext uri="{FF2B5EF4-FFF2-40B4-BE49-F238E27FC236}">
                <a16:creationId xmlns:a16="http://schemas.microsoft.com/office/drawing/2014/main" id="{C64CE6C7-6A75-1B0A-F0E0-78C80C7A3D2A}"/>
              </a:ext>
            </a:extLst>
          </p:cNvPr>
          <p:cNvSpPr/>
          <p:nvPr/>
        </p:nvSpPr>
        <p:spPr>
          <a:xfrm>
            <a:off x="4147703" y="2216294"/>
            <a:ext cx="167238" cy="13589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5841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584225" y="1226576"/>
            <a:ext cx="10964553" cy="306602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哈夫曼算法</a:t>
            </a:r>
            <a:r>
              <a:rPr lang="zh-CN" altLang="en-US" sz="2400" dirty="0"/>
              <a:t>：一种至下而上构建最优二叉树的方法，通过不断合并两个带权二叉树，最终生成最优二叉树</a:t>
            </a:r>
            <a:endParaRPr lang="en-US" altLang="zh-CN" sz="2400" dirty="0"/>
          </a:p>
          <a:p>
            <a:pPr>
              <a:lnSpc>
                <a:spcPct val="120000"/>
              </a:lnSpc>
            </a:pPr>
            <a:endParaRPr lang="en-US" altLang="zh-CN" sz="2400" dirty="0"/>
          </a:p>
          <a:p>
            <a:pPr>
              <a:lnSpc>
                <a:spcPct val="120000"/>
              </a:lnSpc>
            </a:pPr>
            <a:endParaRPr lang="en-US" altLang="zh-CN" sz="2400" b="1" dirty="0"/>
          </a:p>
          <a:p>
            <a:pPr>
              <a:lnSpc>
                <a:spcPct val="120000"/>
              </a:lnSpc>
            </a:pPr>
            <a:endParaRPr lang="en-US" altLang="zh-CN" sz="2400" b="1" dirty="0"/>
          </a:p>
          <a:p>
            <a:pPr>
              <a:lnSpc>
                <a:spcPct val="120000"/>
              </a:lnSpc>
            </a:pPr>
            <a:r>
              <a:rPr lang="zh-CN" altLang="en-US" sz="2400" b="1" dirty="0"/>
              <a:t>算法分析</a:t>
            </a:r>
            <a:r>
              <a:rPr lang="zh-CN" altLang="en-US" sz="2400" dirty="0"/>
              <a:t>：</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哈夫曼算法</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任意多边形: 形状 19">
            <a:extLst>
              <a:ext uri="{FF2B5EF4-FFF2-40B4-BE49-F238E27FC236}">
                <a16:creationId xmlns:a16="http://schemas.microsoft.com/office/drawing/2014/main" id="{9FA8E6B1-4DCA-6B98-3552-1908E9342750}"/>
              </a:ext>
            </a:extLst>
          </p:cNvPr>
          <p:cNvSpPr/>
          <p:nvPr/>
        </p:nvSpPr>
        <p:spPr>
          <a:xfrm>
            <a:off x="2401641" y="2330502"/>
            <a:ext cx="9147137" cy="39241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用</a:t>
            </a:r>
            <a:r>
              <a:rPr lang="en"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个权重值创建了</a:t>
            </a:r>
            <a:r>
              <a:rPr lang="en"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个单根二叉树，并依次放入集合</a:t>
            </a:r>
            <a:r>
              <a:rPr lang="en" altLang="zh-CN" sz="2000" dirty="0" err="1">
                <a:latin typeface="微软雅黑" panose="020B0503020204020204" pitchFamily="34" charset="-122"/>
                <a:ea typeface="微软雅黑" panose="020B0503020204020204" pitchFamily="34" charset="-122"/>
              </a:rPr>
              <a:t>tree_set</a:t>
            </a:r>
            <a:r>
              <a:rPr lang="zh-CN" altLang="en-US" sz="2000" dirty="0">
                <a:latin typeface="微软雅黑" panose="020B0503020204020204" pitchFamily="34" charset="-122"/>
                <a:ea typeface="微软雅黑" panose="020B0503020204020204" pitchFamily="34" charset="-122"/>
              </a:rPr>
              <a:t>中，时间复杂度为</a:t>
            </a:r>
            <a:r>
              <a:rPr lang="en-US" altLang="zh-CN" sz="2000" dirty="0">
                <a:latin typeface="微软雅黑" panose="020B0503020204020204" pitchFamily="34" charset="-122"/>
                <a:ea typeface="微软雅黑" panose="020B0503020204020204" pitchFamily="34" charset="-122"/>
              </a:rPr>
              <a:t>O</a:t>
            </a:r>
            <a:r>
              <a:rPr lang="en-US" altLang="zh-CN" sz="2000" dirty="0">
                <a:latin typeface="Microsoft YaHei" panose="020B0503020204020204" pitchFamily="34" charset="-122"/>
                <a:ea typeface="Microsoft YaHei" panose="020B0503020204020204" pitchFamily="34" charset="-122"/>
              </a:rPr>
              <a:t>(</a:t>
            </a:r>
            <a:r>
              <a:rPr lang="en" altLang="zh-CN" sz="2000" dirty="0">
                <a:latin typeface="微软雅黑" panose="020B0503020204020204" pitchFamily="34" charset="-122"/>
                <a:ea typeface="微软雅黑" panose="020B0503020204020204" pitchFamily="34" charset="-122"/>
              </a:rPr>
              <a:t>n</a:t>
            </a:r>
            <a:r>
              <a:rPr lang="en-US" altLang="zh-CN" sz="2000" dirty="0">
                <a:latin typeface="Microsoft YaHei" panose="020B0503020204020204" pitchFamily="34" charset="-122"/>
                <a:ea typeface="Microsoft YaHei" panose="020B0503020204020204" pitchFamily="34" charset="-122"/>
              </a:rPr>
              <a:t>)*(</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Q_Insert</a:t>
            </a:r>
            <a:r>
              <a:rPr lang="zh-CN" altLang="en-US" sz="2000" baseline="-25000" dirty="0">
                <a:latin typeface="微软雅黑" panose="020B0503020204020204" pitchFamily="34" charset="-122"/>
                <a:ea typeface="微软雅黑" panose="020B0503020204020204" pitchFamily="34" charset="-122"/>
              </a:rPr>
              <a:t> </a:t>
            </a:r>
            <a:r>
              <a:rPr lang="e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W_Extract</a:t>
            </a:r>
            <a:r>
              <a:rPr lang="e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合并两个二叉树的时间是</a:t>
            </a:r>
            <a:r>
              <a:rPr lang="en-US" altLang="zh-CN" sz="2000" dirty="0">
                <a:latin typeface="微软雅黑" panose="020B0503020204020204" pitchFamily="34" charset="-122"/>
                <a:ea typeface="微软雅黑" panose="020B0503020204020204" pitchFamily="34" charset="-122"/>
              </a:rPr>
              <a:t>2</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Q_ExtractMin</a:t>
            </a:r>
            <a:r>
              <a:rPr lang="zh-CN" altLang="en-US" sz="2000" baseline="-25000" dirty="0">
                <a:latin typeface="微软雅黑" panose="020B0503020204020204" pitchFamily="34" charset="-122"/>
                <a:ea typeface="微软雅黑" panose="020B0503020204020204" pitchFamily="34" charset="-122"/>
              </a:rPr>
              <a:t> </a:t>
            </a:r>
            <a:r>
              <a:rPr lang="e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Q_Insert</a:t>
            </a:r>
            <a:endParaRPr lang="en-US" altLang="zh-CN" sz="2000" baseline="-25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算法的时间复杂度等于 </a:t>
            </a:r>
            <a:r>
              <a:rPr lang="en" altLang="zh-CN" sz="2000" dirty="0">
                <a:latin typeface="微软雅黑" panose="020B0503020204020204" pitchFamily="34" charset="-122"/>
                <a:ea typeface="微软雅黑" panose="020B0503020204020204" pitchFamily="34" charset="-122"/>
              </a:rPr>
              <a:t>O(n)*</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Q_Insert</a:t>
            </a:r>
            <a:r>
              <a:rPr lang="zh-CN" altLang="en-US" sz="2000" baseline="-25000" dirty="0">
                <a:latin typeface="微软雅黑" panose="020B0503020204020204" pitchFamily="34" charset="-122"/>
                <a:ea typeface="微软雅黑" panose="020B0503020204020204" pitchFamily="34" charset="-122"/>
              </a:rPr>
              <a:t> </a:t>
            </a:r>
            <a:r>
              <a:rPr lang="e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 altLang="zh-CN" sz="2000" dirty="0">
                <a:latin typeface="微软雅黑" panose="020B0503020204020204" pitchFamily="34" charset="-122"/>
                <a:ea typeface="微软雅黑" panose="020B0503020204020204" pitchFamily="34" charset="-122"/>
              </a:rPr>
              <a:t>O(n)*</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Q_ExtractMin</a:t>
            </a:r>
            <a:r>
              <a:rPr lang="zh-CN" altLang="en-US" sz="2000" baseline="-25000" dirty="0">
                <a:latin typeface="微软雅黑" panose="020B0503020204020204" pitchFamily="34" charset="-122"/>
                <a:ea typeface="微软雅黑" panose="020B0503020204020204" pitchFamily="34" charset="-122"/>
              </a:rPr>
              <a:t> </a:t>
            </a:r>
            <a:r>
              <a:rPr lang="e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 altLang="zh-CN" sz="2000" dirty="0">
                <a:latin typeface="微软雅黑" panose="020B0503020204020204" pitchFamily="34" charset="-122"/>
                <a:ea typeface="微软雅黑" panose="020B0503020204020204" pitchFamily="34" charset="-122"/>
              </a:rPr>
              <a:t>O(n)*</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W_Extract</a:t>
            </a:r>
            <a:endParaRPr lang="en-US" altLang="zh-CN" sz="2000" baseline="-25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假设数据集</a:t>
            </a:r>
            <a:r>
              <a:rPr lang="en" altLang="zh-CN" sz="2000" dirty="0">
                <a:latin typeface="微软雅黑" panose="020B0503020204020204" pitchFamily="34" charset="-122"/>
                <a:ea typeface="微软雅黑" panose="020B0503020204020204" pitchFamily="34" charset="-122"/>
              </a:rPr>
              <a:t>w</a:t>
            </a:r>
            <a:r>
              <a:rPr lang="zh-CN" altLang="en-US" sz="2000" dirty="0">
                <a:latin typeface="微软雅黑" panose="020B0503020204020204" pitchFamily="34" charset="-122"/>
                <a:ea typeface="微软雅黑" panose="020B0503020204020204" pitchFamily="34" charset="-122"/>
              </a:rPr>
              <a:t>和</a:t>
            </a:r>
            <a:r>
              <a:rPr lang="en" altLang="zh-CN" sz="2000" dirty="0" err="1">
                <a:latin typeface="微软雅黑" panose="020B0503020204020204" pitchFamily="34" charset="-122"/>
                <a:ea typeface="微软雅黑" panose="020B0503020204020204" pitchFamily="34" charset="-122"/>
              </a:rPr>
              <a:t>tree_set</a:t>
            </a:r>
            <a:r>
              <a:rPr lang="zh-CN" altLang="en-US" sz="2000" dirty="0">
                <a:latin typeface="微软雅黑" panose="020B0503020204020204" pitchFamily="34" charset="-122"/>
                <a:ea typeface="微软雅黑" panose="020B0503020204020204" pitchFamily="34" charset="-122"/>
              </a:rPr>
              <a:t>直接用线性表实现，</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Q_Insert</a:t>
            </a:r>
            <a:r>
              <a:rPr lang="zh-CN" altLang="en-US" sz="2000" dirty="0">
                <a:latin typeface="微软雅黑" panose="020B0503020204020204" pitchFamily="34" charset="-122"/>
                <a:ea typeface="微软雅黑" panose="020B0503020204020204" pitchFamily="34" charset="-122"/>
              </a:rPr>
              <a:t>和</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W_Extract</a:t>
            </a:r>
            <a:r>
              <a:rPr lang="zh-CN" altLang="en-US" sz="2000" dirty="0">
                <a:latin typeface="微软雅黑" panose="020B0503020204020204" pitchFamily="34" charset="-122"/>
                <a:ea typeface="微软雅黑" panose="020B0503020204020204" pitchFamily="34" charset="-122"/>
              </a:rPr>
              <a:t>都是</a:t>
            </a:r>
            <a:r>
              <a:rPr lang="en" altLang="zh-CN" sz="2000" dirty="0">
                <a:latin typeface="微软雅黑" panose="020B0503020204020204" pitchFamily="34" charset="-122"/>
                <a:ea typeface="微软雅黑" panose="020B0503020204020204" pitchFamily="34" charset="-122"/>
              </a:rPr>
              <a:t>O(1)</a:t>
            </a:r>
            <a:r>
              <a:rPr lang="zh-CN" altLang="e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但</a:t>
            </a:r>
            <a:r>
              <a:rPr lang="en" altLang="zh-CN" sz="2000" dirty="0" err="1">
                <a:latin typeface="微软雅黑" panose="020B0503020204020204" pitchFamily="34" charset="-122"/>
                <a:ea typeface="微软雅黑" panose="020B0503020204020204" pitchFamily="34" charset="-122"/>
              </a:rPr>
              <a:t>T</a:t>
            </a:r>
            <a:r>
              <a:rPr lang="en" altLang="zh-CN" sz="2000" baseline="-25000" dirty="0" err="1">
                <a:latin typeface="微软雅黑" panose="020B0503020204020204" pitchFamily="34" charset="-122"/>
                <a:ea typeface="微软雅黑" panose="020B0503020204020204" pitchFamily="34" charset="-122"/>
              </a:rPr>
              <a:t>Q_ExtractMin</a:t>
            </a:r>
            <a:r>
              <a:rPr lang="en" altLang="zh-CN" sz="2000" dirty="0">
                <a:latin typeface="微软雅黑" panose="020B0503020204020204" pitchFamily="34" charset="-122"/>
                <a:ea typeface="微软雅黑" panose="020B0503020204020204" pitchFamily="34" charset="-122"/>
              </a:rPr>
              <a:t>= O(n)</a:t>
            </a:r>
            <a:r>
              <a:rPr lang="zh-CN" altLang="e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即在</a:t>
            </a:r>
            <a:r>
              <a:rPr lang="en" altLang="zh-CN" sz="2000" dirty="0" err="1">
                <a:latin typeface="微软雅黑" panose="020B0503020204020204" pitchFamily="34" charset="-122"/>
                <a:ea typeface="微软雅黑" panose="020B0503020204020204" pitchFamily="34" charset="-122"/>
              </a:rPr>
              <a:t>tree_set</a:t>
            </a:r>
            <a:r>
              <a:rPr lang="zh-CN" altLang="en-US" sz="2000" dirty="0">
                <a:latin typeface="微软雅黑" panose="020B0503020204020204" pitchFamily="34" charset="-122"/>
                <a:ea typeface="微软雅黑" panose="020B0503020204020204" pitchFamily="34" charset="-122"/>
              </a:rPr>
              <a:t>中顺序查找权重最小二叉树的时间，因此构建哈夫曼树的时间复杂度达到</a:t>
            </a:r>
            <a:r>
              <a:rPr lang="en" altLang="zh-CN" sz="2000" dirty="0">
                <a:latin typeface="微软雅黑" panose="020B0503020204020204" pitchFamily="34" charset="-122"/>
                <a:ea typeface="微软雅黑" panose="020B0503020204020204" pitchFamily="34" charset="-122"/>
              </a:rPr>
              <a:t>O(n</a:t>
            </a:r>
            <a:r>
              <a:rPr lang="en" altLang="zh-CN" sz="2000" baseline="30000" dirty="0">
                <a:latin typeface="微软雅黑" panose="020B0503020204020204" pitchFamily="34" charset="-122"/>
                <a:ea typeface="微软雅黑" panose="020B0503020204020204" pitchFamily="34" charset="-122"/>
              </a:rPr>
              <a:t>2</a:t>
            </a:r>
            <a:r>
              <a:rPr lang="e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更高效的构建方案是使用比线性表更复杂的数据结构，比如</a:t>
            </a:r>
            <a:r>
              <a:rPr lang="zh-CN" altLang="en-US" sz="2000" dirty="0">
                <a:solidFill>
                  <a:srgbClr val="FFFF00"/>
                </a:solidFill>
                <a:latin typeface="微软雅黑" panose="020B0503020204020204" pitchFamily="34" charset="-122"/>
                <a:ea typeface="微软雅黑" panose="020B0503020204020204" pitchFamily="34" charset="-122"/>
              </a:rPr>
              <a:t>堆</a:t>
            </a:r>
            <a:r>
              <a:rPr lang="zh-CN" altLang="en-US" sz="2000" dirty="0">
                <a:latin typeface="微软雅黑" panose="020B0503020204020204" pitchFamily="34" charset="-122"/>
                <a:ea typeface="微软雅黑" panose="020B0503020204020204" pitchFamily="34" charset="-122"/>
              </a:rPr>
              <a:t>，这将在第</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章中介绍。</a:t>
            </a:r>
          </a:p>
        </p:txBody>
      </p:sp>
    </p:spTree>
    <p:extLst>
      <p:ext uri="{BB962C8B-B14F-4D97-AF65-F5344CB8AC3E}">
        <p14:creationId xmlns:p14="http://schemas.microsoft.com/office/powerpoint/2010/main" val="91704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584225" y="1226401"/>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问题</a:t>
            </a:r>
            <a:r>
              <a:rPr lang="zh-CN" altLang="en-US" sz="2400" dirty="0"/>
              <a:t>：如何传输由字母</a:t>
            </a:r>
            <a:r>
              <a:rPr lang="en" altLang="zh-CN" sz="2400" dirty="0"/>
              <a:t>a</a:t>
            </a:r>
            <a:r>
              <a:rPr lang="zh-CN" altLang="en" sz="2400" dirty="0"/>
              <a:t>、</a:t>
            </a:r>
            <a:r>
              <a:rPr lang="en" altLang="zh-CN" sz="2400" dirty="0"/>
              <a:t>b</a:t>
            </a:r>
            <a:r>
              <a:rPr lang="zh-CN" altLang="en" sz="2400" dirty="0"/>
              <a:t>、</a:t>
            </a:r>
            <a:r>
              <a:rPr lang="en" altLang="zh-CN" sz="2400" dirty="0"/>
              <a:t>c</a:t>
            </a:r>
            <a:r>
              <a:rPr lang="zh-CN" altLang="en" sz="2400" dirty="0"/>
              <a:t>、</a:t>
            </a:r>
            <a:r>
              <a:rPr lang="en" altLang="zh-CN" sz="2400" dirty="0"/>
              <a:t>w</a:t>
            </a:r>
            <a:r>
              <a:rPr lang="zh-CN" altLang="en" sz="2400" dirty="0"/>
              <a:t>、</a:t>
            </a:r>
            <a:r>
              <a:rPr lang="en" altLang="zh-CN" sz="2400" dirty="0"/>
              <a:t>z</a:t>
            </a:r>
            <a:r>
              <a:rPr lang="zh-CN" altLang="en-US" sz="2400" dirty="0"/>
              <a:t>组成的字符串“</a:t>
            </a:r>
            <a:r>
              <a:rPr lang="en" altLang="zh-CN" sz="2400" dirty="0" err="1"/>
              <a:t>baaacabwbzc</a:t>
            </a:r>
            <a:r>
              <a:rPr lang="en" altLang="zh-CN" sz="2400" dirty="0"/>
              <a:t>”</a:t>
            </a:r>
            <a:r>
              <a:rPr lang="zh-CN" altLang="en-US" sz="2400" dirty="0"/>
              <a:t>？</a:t>
            </a:r>
            <a:r>
              <a:rPr lang="en" altLang="zh-CN" sz="2400" dirty="0"/>
              <a:t> </a:t>
            </a:r>
            <a:endParaRPr lang="en-US" altLang="zh-CN" sz="2400" dirty="0"/>
          </a:p>
          <a:p>
            <a:pPr>
              <a:lnSpc>
                <a:spcPct val="120000"/>
              </a:lnSpc>
            </a:pPr>
            <a:r>
              <a:rPr lang="zh-CN" altLang="en-US" sz="2400" b="1" dirty="0"/>
              <a:t>关键</a:t>
            </a:r>
            <a:r>
              <a:rPr lang="zh-CN" altLang="en-US" sz="2400" dirty="0"/>
              <a:t>：需要将文字符串转换成计算机能够识别处理的二进制字符串（</a:t>
            </a:r>
            <a:r>
              <a:rPr lang="zh-CN" altLang="en-US" sz="2400" b="1" dirty="0"/>
              <a:t>编码</a:t>
            </a:r>
            <a:r>
              <a:rPr lang="zh-CN" altLang="en-US" sz="2400" dirty="0"/>
              <a:t>）</a:t>
            </a:r>
            <a:endParaRPr lang="en-US" altLang="zh-CN" sz="2400" dirty="0"/>
          </a:p>
          <a:p>
            <a:pPr>
              <a:lnSpc>
                <a:spcPct val="120000"/>
              </a:lnSpc>
            </a:pPr>
            <a:r>
              <a:rPr lang="zh-CN" altLang="en-US" sz="2400" b="1" dirty="0"/>
              <a:t>定长码</a:t>
            </a:r>
            <a:r>
              <a:rPr lang="zh-CN" altLang="en-US" sz="2400" dirty="0"/>
              <a:t>：把每个字母转换成固定长度的二进制字符串 </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spcBef>
                <a:spcPts val="1600"/>
              </a:spcBef>
            </a:pPr>
            <a:r>
              <a:rPr lang="zh-CN" altLang="en-US" sz="2400" b="1" dirty="0"/>
              <a:t>不定长码</a:t>
            </a:r>
            <a:r>
              <a:rPr lang="zh-CN" altLang="en-US" sz="2400" dirty="0"/>
              <a:t>：使用频率高的字母采用短编码，频率小的采用长编码</a:t>
            </a: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哈夫曼编码</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任意多边形: 形状 8">
            <a:extLst>
              <a:ext uri="{FF2B5EF4-FFF2-40B4-BE49-F238E27FC236}">
                <a16:creationId xmlns:a16="http://schemas.microsoft.com/office/drawing/2014/main" id="{EA9AC60A-438E-C36A-ADEF-E7921160E2FB}"/>
              </a:ext>
            </a:extLst>
          </p:cNvPr>
          <p:cNvSpPr/>
          <p:nvPr/>
        </p:nvSpPr>
        <p:spPr>
          <a:xfrm>
            <a:off x="1668559" y="3251601"/>
            <a:ext cx="5047030"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定长码</a:t>
            </a:r>
            <a:r>
              <a:rPr lang="zh-CN" altLang="en-US" sz="2000" kern="100" dirty="0">
                <a:latin typeface="宋体" panose="02010600030101010101" pitchFamily="2" charset="-122"/>
                <a:cs typeface="Times New Roman" panose="02020603050405020304" pitchFamily="18" charset="0"/>
              </a:rPr>
              <a:t>：</a:t>
            </a: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000,</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001</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011</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100</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66BF1B5-2B7F-931F-4E19-FED8EDD1EF39}"/>
              </a:ext>
            </a:extLst>
          </p:cNvPr>
          <p:cNvSpPr txBox="1"/>
          <p:nvPr/>
        </p:nvSpPr>
        <p:spPr>
          <a:xfrm>
            <a:off x="6326421" y="2766844"/>
            <a:ext cx="1944835" cy="461665"/>
          </a:xfrm>
          <a:prstGeom prst="rect">
            <a:avLst/>
          </a:prstGeom>
          <a:noFill/>
        </p:spPr>
        <p:txBody>
          <a:bodyPr wrap="square">
            <a:spAutoFit/>
          </a:bodyPr>
          <a:lstStyle/>
          <a:p>
            <a:pPr algn="ctr"/>
            <a:r>
              <a:rPr lang="en" altLang="zh-CN" sz="2400" dirty="0" err="1"/>
              <a:t>baaacabwbzc</a:t>
            </a:r>
            <a:endParaRPr lang="zh-CN" altLang="en-US" sz="2400" dirty="0"/>
          </a:p>
        </p:txBody>
      </p:sp>
      <p:sp>
        <p:nvSpPr>
          <p:cNvPr id="10" name="文本框 9">
            <a:extLst>
              <a:ext uri="{FF2B5EF4-FFF2-40B4-BE49-F238E27FC236}">
                <a16:creationId xmlns:a16="http://schemas.microsoft.com/office/drawing/2014/main" id="{39336EB2-8AE7-D451-7066-981007F86A89}"/>
              </a:ext>
            </a:extLst>
          </p:cNvPr>
          <p:cNvSpPr txBox="1"/>
          <p:nvPr/>
        </p:nvSpPr>
        <p:spPr>
          <a:xfrm>
            <a:off x="4250838" y="3890329"/>
            <a:ext cx="6096000" cy="271036"/>
          </a:xfrm>
          <a:prstGeom prst="rect">
            <a:avLst/>
          </a:prstGeom>
          <a:noFill/>
        </p:spPr>
        <p:txBody>
          <a:bodyPr wrap="square">
            <a:spAutoFit/>
          </a:bodyPr>
          <a:lstStyle/>
          <a:p>
            <a:pPr indent="266700" algn="ctr">
              <a:lnSpc>
                <a:spcPts val="1200"/>
              </a:lnSpc>
              <a:spcBef>
                <a:spcPts val="300"/>
              </a:spcBef>
              <a:spcAft>
                <a:spcPts val="300"/>
              </a:spcAft>
            </a:pPr>
            <a:r>
              <a:rPr lang="en-US" altLang="zh-CN" sz="2000" kern="100" dirty="0">
                <a:effectLst/>
                <a:latin typeface="宋体" panose="02010600030101010101" pitchFamily="2" charset="-122"/>
                <a:ea typeface="DengXian" panose="02010600030101010101" pitchFamily="2" charset="-122"/>
                <a:cs typeface="Times New Roman" panose="02020603050405020304" pitchFamily="18" charset="0"/>
              </a:rPr>
              <a:t>001000000000010000001011001100010</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2" name="任意多边形: 形状 8">
            <a:extLst>
              <a:ext uri="{FF2B5EF4-FFF2-40B4-BE49-F238E27FC236}">
                <a16:creationId xmlns:a16="http://schemas.microsoft.com/office/drawing/2014/main" id="{EDF210D9-6B8C-999D-C198-C5D84100BEB0}"/>
              </a:ext>
            </a:extLst>
          </p:cNvPr>
          <p:cNvSpPr/>
          <p:nvPr/>
        </p:nvSpPr>
        <p:spPr>
          <a:xfrm>
            <a:off x="4074487" y="5475310"/>
            <a:ext cx="5047030"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不定长码</a:t>
            </a:r>
            <a:r>
              <a:rPr lang="zh-CN" altLang="en-US" sz="2000" kern="100" dirty="0">
                <a:latin typeface="宋体" panose="02010600030101010101" pitchFamily="2" charset="-122"/>
                <a:cs typeface="Times New Roman" panose="02020603050405020304" pitchFamily="18" charset="0"/>
              </a:rPr>
              <a:t>：</a:t>
            </a: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111</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A25D137D-CDCF-89CD-DFC2-C79AFD66FE9C}"/>
              </a:ext>
            </a:extLst>
          </p:cNvPr>
          <p:cNvSpPr txBox="1"/>
          <p:nvPr/>
        </p:nvSpPr>
        <p:spPr>
          <a:xfrm>
            <a:off x="2322630" y="4796574"/>
            <a:ext cx="2256747" cy="461665"/>
          </a:xfrm>
          <a:prstGeom prst="rect">
            <a:avLst/>
          </a:prstGeom>
          <a:noFill/>
        </p:spPr>
        <p:txBody>
          <a:bodyPr wrap="square">
            <a:spAutoFit/>
          </a:bodyPr>
          <a:lstStyle/>
          <a:p>
            <a:pPr algn="ctr"/>
            <a:r>
              <a:rPr lang="en" altLang="zh-CN" sz="2400" dirty="0" err="1"/>
              <a:t>baaacabwbzc</a:t>
            </a:r>
            <a:endParaRPr lang="zh-CN" altLang="en-US" sz="2400" dirty="0"/>
          </a:p>
        </p:txBody>
      </p:sp>
      <p:sp>
        <p:nvSpPr>
          <p:cNvPr id="14" name="文本框 13">
            <a:extLst>
              <a:ext uri="{FF2B5EF4-FFF2-40B4-BE49-F238E27FC236}">
                <a16:creationId xmlns:a16="http://schemas.microsoft.com/office/drawing/2014/main" id="{FF6E1EFC-7D5B-863B-E1A7-2EAEAC291156}"/>
              </a:ext>
            </a:extLst>
          </p:cNvPr>
          <p:cNvSpPr txBox="1"/>
          <p:nvPr/>
        </p:nvSpPr>
        <p:spPr>
          <a:xfrm>
            <a:off x="252159" y="6130379"/>
            <a:ext cx="6096000" cy="289759"/>
          </a:xfrm>
          <a:prstGeom prst="rect">
            <a:avLst/>
          </a:prstGeom>
          <a:noFill/>
        </p:spPr>
        <p:txBody>
          <a:bodyPr wrap="square">
            <a:spAutoFit/>
          </a:bodyPr>
          <a:lstStyle/>
          <a:p>
            <a:pPr indent="266700" algn="ctr">
              <a:lnSpc>
                <a:spcPts val="1200"/>
              </a:lnSpc>
              <a:spcBef>
                <a:spcPts val="300"/>
              </a:spcBef>
              <a:spcAft>
                <a:spcPts val="300"/>
              </a:spcAft>
            </a:pPr>
            <a:r>
              <a:rPr lang="en-US" altLang="zh-CN" sz="2000" dirty="0">
                <a:solidFill>
                  <a:srgbClr val="333333"/>
                </a:solidFill>
                <a:effectLst/>
                <a:latin typeface="Times New Roman" panose="02020603050405020304" pitchFamily="18" charset="0"/>
                <a:ea typeface="宋体" panose="02010600030101010101" pitchFamily="2" charset="-122"/>
              </a:rPr>
              <a:t>000101011001001100011110</a:t>
            </a:r>
            <a:r>
              <a:rPr lang="zh-CN" altLang="zh-CN" sz="2400" dirty="0">
                <a:effectLst/>
              </a:rPr>
              <a:t> </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9" name="下箭头 18">
            <a:extLst>
              <a:ext uri="{FF2B5EF4-FFF2-40B4-BE49-F238E27FC236}">
                <a16:creationId xmlns:a16="http://schemas.microsoft.com/office/drawing/2014/main" id="{3CA3DAF9-0AB9-7E22-FBED-32A8E95B4B5D}"/>
              </a:ext>
            </a:extLst>
          </p:cNvPr>
          <p:cNvSpPr/>
          <p:nvPr/>
        </p:nvSpPr>
        <p:spPr>
          <a:xfrm>
            <a:off x="6798353" y="3249894"/>
            <a:ext cx="1193729" cy="479691"/>
          </a:xfrm>
          <a:prstGeom prst="downArrow">
            <a:avLst>
              <a:gd name="adj1" fmla="val 68346"/>
              <a:gd name="adj2" fmla="val 22928"/>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编码</a:t>
            </a:r>
          </a:p>
        </p:txBody>
      </p:sp>
      <p:sp>
        <p:nvSpPr>
          <p:cNvPr id="22" name="文本框 21">
            <a:extLst>
              <a:ext uri="{FF2B5EF4-FFF2-40B4-BE49-F238E27FC236}">
                <a16:creationId xmlns:a16="http://schemas.microsoft.com/office/drawing/2014/main" id="{39243A5C-4F8C-A8E8-6431-FA330B854A1C}"/>
              </a:ext>
            </a:extLst>
          </p:cNvPr>
          <p:cNvSpPr txBox="1"/>
          <p:nvPr/>
        </p:nvSpPr>
        <p:spPr>
          <a:xfrm>
            <a:off x="9574355" y="3768086"/>
            <a:ext cx="915635" cy="369332"/>
          </a:xfrm>
          <a:prstGeom prst="rect">
            <a:avLst/>
          </a:prstGeom>
          <a:noFill/>
        </p:spPr>
        <p:txBody>
          <a:bodyPr wrap="none" rtlCol="0">
            <a:spAutoFit/>
          </a:bodyPr>
          <a:lstStyle/>
          <a:p>
            <a:r>
              <a:rPr kumimoji="1" lang="zh-CN" altLang="en-US" dirty="0">
                <a:solidFill>
                  <a:srgbClr val="2E75B6"/>
                </a:solidFill>
                <a:latin typeface="Microsoft YaHei" panose="020B0503020204020204" pitchFamily="34" charset="-122"/>
                <a:ea typeface="Microsoft YaHei" panose="020B0503020204020204" pitchFamily="34" charset="-122"/>
              </a:rPr>
              <a:t>长度</a:t>
            </a:r>
            <a:r>
              <a:rPr kumimoji="1" lang="en-US" altLang="zh-CN" dirty="0">
                <a:solidFill>
                  <a:srgbClr val="2E75B6"/>
                </a:solidFill>
                <a:latin typeface="Microsoft YaHei" panose="020B0503020204020204" pitchFamily="34" charset="-122"/>
                <a:ea typeface="Microsoft YaHei" panose="020B0503020204020204" pitchFamily="34" charset="-122"/>
              </a:rPr>
              <a:t>33</a:t>
            </a:r>
            <a:endParaRPr kumimoji="1" lang="zh-CN" altLang="en-US" dirty="0">
              <a:solidFill>
                <a:srgbClr val="2E75B6"/>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FBD6CB51-8EFA-B3AA-A823-C617EE8C6DC2}"/>
              </a:ext>
            </a:extLst>
          </p:cNvPr>
          <p:cNvSpPr txBox="1"/>
          <p:nvPr/>
        </p:nvSpPr>
        <p:spPr>
          <a:xfrm>
            <a:off x="4990766" y="6002910"/>
            <a:ext cx="915635" cy="369332"/>
          </a:xfrm>
          <a:prstGeom prst="rect">
            <a:avLst/>
          </a:prstGeom>
          <a:noFill/>
        </p:spPr>
        <p:txBody>
          <a:bodyPr wrap="none" rtlCol="0">
            <a:spAutoFit/>
          </a:bodyPr>
          <a:lstStyle/>
          <a:p>
            <a:r>
              <a:rPr kumimoji="1" lang="zh-CN" altLang="en-US" dirty="0">
                <a:solidFill>
                  <a:srgbClr val="2E75B6"/>
                </a:solidFill>
                <a:latin typeface="Microsoft YaHei" panose="020B0503020204020204" pitchFamily="34" charset="-122"/>
                <a:ea typeface="Microsoft YaHei" panose="020B0503020204020204" pitchFamily="34" charset="-122"/>
              </a:rPr>
              <a:t>长度</a:t>
            </a:r>
            <a:r>
              <a:rPr kumimoji="1" lang="en-US" altLang="zh-CN" dirty="0">
                <a:solidFill>
                  <a:srgbClr val="2E75B6"/>
                </a:solidFill>
                <a:latin typeface="Microsoft YaHei" panose="020B0503020204020204" pitchFamily="34" charset="-122"/>
                <a:ea typeface="Microsoft YaHei" panose="020B0503020204020204" pitchFamily="34" charset="-122"/>
              </a:rPr>
              <a:t>24</a:t>
            </a:r>
            <a:endParaRPr kumimoji="1" lang="zh-CN" altLang="en-US" dirty="0">
              <a:solidFill>
                <a:srgbClr val="2E75B6"/>
              </a:solidFill>
              <a:latin typeface="Microsoft YaHei" panose="020B0503020204020204" pitchFamily="34" charset="-122"/>
              <a:ea typeface="Microsoft YaHei" panose="020B0503020204020204" pitchFamily="34" charset="-122"/>
            </a:endParaRPr>
          </a:p>
        </p:txBody>
      </p:sp>
      <p:sp>
        <p:nvSpPr>
          <p:cNvPr id="26" name="任意多边形: 形状 8">
            <a:extLst>
              <a:ext uri="{FF2B5EF4-FFF2-40B4-BE49-F238E27FC236}">
                <a16:creationId xmlns:a16="http://schemas.microsoft.com/office/drawing/2014/main" id="{8BBB4EF3-5BC9-284C-9F04-60EEBD67892A}"/>
              </a:ext>
            </a:extLst>
          </p:cNvPr>
          <p:cNvSpPr/>
          <p:nvPr/>
        </p:nvSpPr>
        <p:spPr>
          <a:xfrm>
            <a:off x="4941347" y="4828328"/>
            <a:ext cx="3548485" cy="46945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频率</a:t>
            </a:r>
            <a:r>
              <a:rPr kumimoji="1" lang="zh-CN" altLang="en-US" sz="2000" dirty="0">
                <a:solidFill>
                  <a:schemeClr val="bg1"/>
                </a:solidFill>
              </a:rPr>
              <a:t>：</a:t>
            </a:r>
            <a:r>
              <a:rPr kumimoji="1" lang="en-US" altLang="zh-CN" sz="2000" dirty="0">
                <a:solidFill>
                  <a:srgbClr val="FFFF00"/>
                </a:solidFill>
              </a:rPr>
              <a:t>a</a:t>
            </a:r>
            <a:r>
              <a:rPr kumimoji="1" lang="en-US" altLang="zh-CN" sz="2000" dirty="0">
                <a:solidFill>
                  <a:schemeClr val="bg1"/>
                </a:solidFill>
              </a:rPr>
              <a:t>(4),</a:t>
            </a:r>
            <a:r>
              <a:rPr kumimoji="1" lang="zh-CN" altLang="en-US" sz="2000" dirty="0">
                <a:solidFill>
                  <a:schemeClr val="bg1"/>
                </a:solidFill>
              </a:rPr>
              <a:t> </a:t>
            </a:r>
            <a:r>
              <a:rPr kumimoji="1" lang="en-US" altLang="zh-CN" sz="2000" dirty="0">
                <a:solidFill>
                  <a:srgbClr val="FFFF00"/>
                </a:solidFill>
              </a:rPr>
              <a:t>b</a:t>
            </a:r>
            <a:r>
              <a:rPr kumimoji="1" lang="en-US" altLang="zh-CN" sz="2000" dirty="0">
                <a:solidFill>
                  <a:schemeClr val="bg1"/>
                </a:solidFill>
              </a:rPr>
              <a:t>(3),</a:t>
            </a:r>
            <a:r>
              <a:rPr kumimoji="1" lang="zh-CN" altLang="en-US" sz="2000" dirty="0">
                <a:solidFill>
                  <a:schemeClr val="bg1"/>
                </a:solidFill>
              </a:rPr>
              <a:t> </a:t>
            </a:r>
            <a:r>
              <a:rPr kumimoji="1" lang="en-US" altLang="zh-CN" sz="2000" dirty="0">
                <a:solidFill>
                  <a:srgbClr val="FFFF00"/>
                </a:solidFill>
              </a:rPr>
              <a:t>c</a:t>
            </a:r>
            <a:r>
              <a:rPr kumimoji="1" lang="en-US" altLang="zh-CN" sz="2000" dirty="0">
                <a:solidFill>
                  <a:schemeClr val="bg1"/>
                </a:solidFill>
              </a:rPr>
              <a:t>(2),</a:t>
            </a:r>
            <a:r>
              <a:rPr kumimoji="1" lang="zh-CN" altLang="en-US" sz="2000" dirty="0">
                <a:solidFill>
                  <a:schemeClr val="bg1"/>
                </a:solidFill>
              </a:rPr>
              <a:t> </a:t>
            </a:r>
            <a:r>
              <a:rPr kumimoji="1" lang="en-US" altLang="zh-CN" sz="2000" dirty="0">
                <a:solidFill>
                  <a:srgbClr val="FFFF00"/>
                </a:solidFill>
              </a:rPr>
              <a:t>w</a:t>
            </a:r>
            <a:r>
              <a:rPr kumimoji="1" lang="en-US" altLang="zh-CN" sz="2000" dirty="0">
                <a:solidFill>
                  <a:schemeClr val="bg1"/>
                </a:solidFill>
              </a:rPr>
              <a:t>(1),</a:t>
            </a:r>
            <a:r>
              <a:rPr kumimoji="1" lang="zh-CN" altLang="en-US" sz="2000" dirty="0">
                <a:solidFill>
                  <a:schemeClr val="bg1"/>
                </a:solidFill>
              </a:rPr>
              <a:t> </a:t>
            </a:r>
            <a:r>
              <a:rPr kumimoji="1" lang="en-US" altLang="zh-CN" sz="2000" dirty="0">
                <a:solidFill>
                  <a:srgbClr val="FFFF00"/>
                </a:solidFill>
              </a:rPr>
              <a:t>z</a:t>
            </a:r>
            <a:r>
              <a:rPr kumimoji="1" lang="en-US" altLang="zh-CN" sz="2000" dirty="0">
                <a:solidFill>
                  <a:schemeClr val="bg1"/>
                </a:solidFill>
              </a:rPr>
              <a:t>(1)</a:t>
            </a:r>
            <a:endParaRPr kumimoji="1" lang="zh-CN" altLang="en-US" sz="2000" dirty="0">
              <a:solidFill>
                <a:schemeClr val="bg1"/>
              </a:solidFill>
            </a:endParaRPr>
          </a:p>
        </p:txBody>
      </p:sp>
      <p:sp>
        <p:nvSpPr>
          <p:cNvPr id="27" name="右箭头 26">
            <a:extLst>
              <a:ext uri="{FF2B5EF4-FFF2-40B4-BE49-F238E27FC236}">
                <a16:creationId xmlns:a16="http://schemas.microsoft.com/office/drawing/2014/main" id="{60500D71-B728-7BC5-A1AE-92954978A11F}"/>
              </a:ext>
            </a:extLst>
          </p:cNvPr>
          <p:cNvSpPr/>
          <p:nvPr/>
        </p:nvSpPr>
        <p:spPr>
          <a:xfrm>
            <a:off x="4458843" y="4939663"/>
            <a:ext cx="419100" cy="230833"/>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直角上箭头 27">
            <a:extLst>
              <a:ext uri="{FF2B5EF4-FFF2-40B4-BE49-F238E27FC236}">
                <a16:creationId xmlns:a16="http://schemas.microsoft.com/office/drawing/2014/main" id="{9D4F80A3-A061-EC35-84F2-F464EA036847}"/>
              </a:ext>
            </a:extLst>
          </p:cNvPr>
          <p:cNvSpPr/>
          <p:nvPr/>
        </p:nvSpPr>
        <p:spPr>
          <a:xfrm rot="10800000" flipH="1">
            <a:off x="8535075" y="5021884"/>
            <a:ext cx="387025" cy="417899"/>
          </a:xfrm>
          <a:prstGeom prst="bentUp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CB9F551F-3B4A-553E-5A3B-CD56D6B29AA5}"/>
              </a:ext>
            </a:extLst>
          </p:cNvPr>
          <p:cNvSpPr txBox="1"/>
          <p:nvPr/>
        </p:nvSpPr>
        <p:spPr>
          <a:xfrm>
            <a:off x="7957323" y="6145091"/>
            <a:ext cx="4031873"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不定长码比定长码的编码效率高！</a:t>
            </a:r>
          </a:p>
        </p:txBody>
      </p:sp>
      <p:sp>
        <p:nvSpPr>
          <p:cNvPr id="5" name="下箭头 4">
            <a:extLst>
              <a:ext uri="{FF2B5EF4-FFF2-40B4-BE49-F238E27FC236}">
                <a16:creationId xmlns:a16="http://schemas.microsoft.com/office/drawing/2014/main" id="{56800AE5-403E-9D8E-76B2-006F072297EC}"/>
              </a:ext>
            </a:extLst>
          </p:cNvPr>
          <p:cNvSpPr/>
          <p:nvPr/>
        </p:nvSpPr>
        <p:spPr>
          <a:xfrm>
            <a:off x="2693036" y="5427373"/>
            <a:ext cx="1193729" cy="541621"/>
          </a:xfrm>
          <a:prstGeom prst="downArrow">
            <a:avLst>
              <a:gd name="adj1" fmla="val 68346"/>
              <a:gd name="adj2" fmla="val 22928"/>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编码</a:t>
            </a:r>
          </a:p>
        </p:txBody>
      </p:sp>
    </p:spTree>
    <p:extLst>
      <p:ext uri="{BB962C8B-B14F-4D97-AF65-F5344CB8AC3E}">
        <p14:creationId xmlns:p14="http://schemas.microsoft.com/office/powerpoint/2010/main" val="1127355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584225" y="1226401"/>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前缀码</a:t>
            </a:r>
            <a:r>
              <a:rPr lang="zh-CN" altLang="en-US" sz="2400" dirty="0"/>
              <a:t>：一种常用的不定长码，每个字母的编码都不是其它字母编码的前缀</a:t>
            </a:r>
            <a:endParaRPr lang="en-US" altLang="zh-CN" sz="2400" dirty="0"/>
          </a:p>
          <a:p>
            <a:pPr>
              <a:lnSpc>
                <a:spcPct val="120000"/>
              </a:lnSpc>
            </a:pPr>
            <a:r>
              <a:rPr lang="zh-CN" altLang="en-US" sz="2400" b="1" dirty="0"/>
              <a:t> </a:t>
            </a:r>
            <a:endParaRPr lang="en-US" altLang="zh-CN" sz="2400" b="1" dirty="0"/>
          </a:p>
          <a:p>
            <a:pPr>
              <a:lnSpc>
                <a:spcPct val="120000"/>
              </a:lnSpc>
            </a:pPr>
            <a:endParaRPr lang="en-US" altLang="zh-CN" sz="2400" b="1"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哈夫曼编码</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任意多边形: 形状 8">
            <a:extLst>
              <a:ext uri="{FF2B5EF4-FFF2-40B4-BE49-F238E27FC236}">
                <a16:creationId xmlns:a16="http://schemas.microsoft.com/office/drawing/2014/main" id="{ECF3C41A-0290-675D-2B61-E44B9961C37B}"/>
              </a:ext>
            </a:extLst>
          </p:cNvPr>
          <p:cNvSpPr/>
          <p:nvPr/>
        </p:nvSpPr>
        <p:spPr>
          <a:xfrm>
            <a:off x="6604000" y="1998651"/>
            <a:ext cx="3761413"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111</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7" name="任意多边形: 形状 8">
            <a:extLst>
              <a:ext uri="{FF2B5EF4-FFF2-40B4-BE49-F238E27FC236}">
                <a16:creationId xmlns:a16="http://schemas.microsoft.com/office/drawing/2014/main" id="{AC0E7A7E-E264-746E-A1C2-3C083273FB72}"/>
              </a:ext>
            </a:extLst>
          </p:cNvPr>
          <p:cNvSpPr/>
          <p:nvPr/>
        </p:nvSpPr>
        <p:spPr>
          <a:xfrm>
            <a:off x="1971134" y="1998651"/>
            <a:ext cx="3761413"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a typeface="宋体" panose="02010600030101010101" pitchFamily="2" charset="-122"/>
                <a:cs typeface="Times New Roman" panose="02020603050405020304" pitchFamily="18" charset="0"/>
              </a:rPr>
              <a:t>1</a:t>
            </a:r>
            <a:r>
              <a:rPr lang="en-US" altLang="zh-CN" sz="2000" kern="100" dirty="0">
                <a:effectLst/>
                <a:ea typeface="宋体" panose="02010600030101010101" pitchFamily="2" charset="-122"/>
                <a:cs typeface="Times New Roman" panose="02020603050405020304" pitchFamily="18" charset="0"/>
              </a:rPr>
              <a:t>,</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111</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9DE10C5-830D-2078-4D3E-A45E03B3778A}"/>
              </a:ext>
            </a:extLst>
          </p:cNvPr>
          <p:cNvSpPr txBox="1"/>
          <p:nvPr/>
        </p:nvSpPr>
        <p:spPr>
          <a:xfrm>
            <a:off x="8007652" y="2586892"/>
            <a:ext cx="954107"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前缀码</a:t>
            </a:r>
          </a:p>
        </p:txBody>
      </p:sp>
      <p:sp>
        <p:nvSpPr>
          <p:cNvPr id="11" name="文本框 10">
            <a:extLst>
              <a:ext uri="{FF2B5EF4-FFF2-40B4-BE49-F238E27FC236}">
                <a16:creationId xmlns:a16="http://schemas.microsoft.com/office/drawing/2014/main" id="{82355B9A-8991-79EF-CD79-1276B06F1DB9}"/>
              </a:ext>
            </a:extLst>
          </p:cNvPr>
          <p:cNvSpPr txBox="1"/>
          <p:nvPr/>
        </p:nvSpPr>
        <p:spPr>
          <a:xfrm>
            <a:off x="3433849" y="2517448"/>
            <a:ext cx="1257075"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非前缀码</a:t>
            </a:r>
          </a:p>
        </p:txBody>
      </p:sp>
      <p:sp>
        <p:nvSpPr>
          <p:cNvPr id="16" name="任意多边形: 形状 8">
            <a:extLst>
              <a:ext uri="{FF2B5EF4-FFF2-40B4-BE49-F238E27FC236}">
                <a16:creationId xmlns:a16="http://schemas.microsoft.com/office/drawing/2014/main" id="{1CA2E9EF-7DD6-B413-C4F2-9A7BD4BFDE24}"/>
              </a:ext>
            </a:extLst>
          </p:cNvPr>
          <p:cNvSpPr/>
          <p:nvPr/>
        </p:nvSpPr>
        <p:spPr>
          <a:xfrm>
            <a:off x="1971134" y="3224765"/>
            <a:ext cx="3875713" cy="106679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对二进制字符串解码会出现歧义</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r>
              <a:rPr kumimoji="1" lang="zh-CN" altLang="en-US" sz="2000" dirty="0">
                <a:solidFill>
                  <a:schemeClr val="bg1"/>
                </a:solidFill>
              </a:rPr>
              <a:t>例： </a:t>
            </a:r>
            <a:r>
              <a:rPr kumimoji="1" lang="en-US" altLang="zh-CN" sz="2000" dirty="0">
                <a:solidFill>
                  <a:schemeClr val="bg1"/>
                </a:solidFill>
              </a:rPr>
              <a:t>”1101”</a:t>
            </a:r>
            <a:r>
              <a:rPr kumimoji="1" lang="zh-CN" altLang="en-US" sz="2000" dirty="0">
                <a:solidFill>
                  <a:schemeClr val="bg1"/>
                </a:solidFill>
              </a:rPr>
              <a:t>  </a:t>
            </a:r>
            <a:r>
              <a:rPr kumimoji="1" lang="en-US" altLang="zh-CN" sz="2000" dirty="0">
                <a:solidFill>
                  <a:schemeClr val="bg1"/>
                </a:solidFill>
                <a:sym typeface="Wingdings" pitchFamily="2" charset="2"/>
              </a:rPr>
              <a:t></a:t>
            </a:r>
            <a:r>
              <a:rPr kumimoji="1" lang="zh-CN" altLang="en-US" sz="2000" dirty="0">
                <a:solidFill>
                  <a:schemeClr val="bg1"/>
                </a:solidFill>
                <a:sym typeface="Wingdings" pitchFamily="2" charset="2"/>
              </a:rPr>
              <a:t>  </a:t>
            </a:r>
            <a:r>
              <a:rPr kumimoji="1" lang="en-US" altLang="zh-CN" sz="2000" dirty="0">
                <a:solidFill>
                  <a:schemeClr val="bg1"/>
                </a:solidFill>
                <a:sym typeface="Wingdings" pitchFamily="2" charset="2"/>
              </a:rPr>
              <a:t>“</a:t>
            </a:r>
            <a:r>
              <a:rPr kumimoji="1" lang="en-US" altLang="zh-CN" sz="2000" dirty="0" err="1">
                <a:solidFill>
                  <a:schemeClr val="bg1"/>
                </a:solidFill>
                <a:sym typeface="Wingdings" pitchFamily="2" charset="2"/>
              </a:rPr>
              <a:t>wa</a:t>
            </a:r>
            <a:r>
              <a:rPr kumimoji="1" lang="en-US" altLang="zh-CN" sz="2000" dirty="0">
                <a:solidFill>
                  <a:schemeClr val="bg1"/>
                </a:solidFill>
                <a:sym typeface="Wingdings" pitchFamily="2" charset="2"/>
              </a:rPr>
              <a:t>”</a:t>
            </a:r>
          </a:p>
          <a:p>
            <a:r>
              <a:rPr kumimoji="1" lang="zh-CN" altLang="en-US" sz="2000" dirty="0">
                <a:solidFill>
                  <a:schemeClr val="bg1"/>
                </a:solidFill>
                <a:sym typeface="Wingdings" pitchFamily="2" charset="2"/>
              </a:rPr>
              <a:t>          </a:t>
            </a:r>
            <a:r>
              <a:rPr kumimoji="1" lang="en-US" altLang="zh-CN" sz="2000" dirty="0">
                <a:solidFill>
                  <a:schemeClr val="bg1"/>
                </a:solidFill>
                <a:sym typeface="Wingdings" pitchFamily="2" charset="2"/>
              </a:rPr>
              <a:t>“1101”</a:t>
            </a:r>
            <a:r>
              <a:rPr kumimoji="1" lang="zh-CN" altLang="en-US" sz="2000" dirty="0">
                <a:solidFill>
                  <a:schemeClr val="bg1"/>
                </a:solidFill>
                <a:sym typeface="Wingdings" pitchFamily="2" charset="2"/>
              </a:rPr>
              <a:t>  </a:t>
            </a:r>
            <a:r>
              <a:rPr kumimoji="1" lang="en-US" altLang="zh-CN" sz="2000" dirty="0">
                <a:solidFill>
                  <a:schemeClr val="bg1"/>
                </a:solidFill>
                <a:sym typeface="Wingdings" pitchFamily="2" charset="2"/>
              </a:rPr>
              <a:t></a:t>
            </a:r>
            <a:r>
              <a:rPr kumimoji="1" lang="zh-CN" altLang="en-US" sz="2000" dirty="0">
                <a:solidFill>
                  <a:schemeClr val="bg1"/>
                </a:solidFill>
                <a:sym typeface="Wingdings" pitchFamily="2" charset="2"/>
              </a:rPr>
              <a:t>  </a:t>
            </a:r>
            <a:r>
              <a:rPr kumimoji="1" lang="en-US" altLang="zh-CN" sz="2000" dirty="0">
                <a:solidFill>
                  <a:schemeClr val="bg1"/>
                </a:solidFill>
                <a:sym typeface="Wingdings" pitchFamily="2" charset="2"/>
              </a:rPr>
              <a:t>“aca”</a:t>
            </a:r>
            <a:endParaRPr kumimoji="1" lang="zh-CN" altLang="en-US" sz="2000" dirty="0">
              <a:solidFill>
                <a:schemeClr val="bg1"/>
              </a:solidFill>
            </a:endParaRPr>
          </a:p>
        </p:txBody>
      </p:sp>
      <p:sp>
        <p:nvSpPr>
          <p:cNvPr id="17" name="下箭头 16">
            <a:extLst>
              <a:ext uri="{FF2B5EF4-FFF2-40B4-BE49-F238E27FC236}">
                <a16:creationId xmlns:a16="http://schemas.microsoft.com/office/drawing/2014/main" id="{4DA29222-157F-7726-DCAA-42F3F906011E}"/>
              </a:ext>
            </a:extLst>
          </p:cNvPr>
          <p:cNvSpPr/>
          <p:nvPr/>
        </p:nvSpPr>
        <p:spPr>
          <a:xfrm>
            <a:off x="3794579" y="2933771"/>
            <a:ext cx="432907" cy="237763"/>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a:extLst>
              <a:ext uri="{FF2B5EF4-FFF2-40B4-BE49-F238E27FC236}">
                <a16:creationId xmlns:a16="http://schemas.microsoft.com/office/drawing/2014/main" id="{18BBDB95-2E27-D4F6-2FA6-AE47B45B1CAE}"/>
              </a:ext>
            </a:extLst>
          </p:cNvPr>
          <p:cNvPicPr>
            <a:picLocks noChangeAspect="1"/>
          </p:cNvPicPr>
          <p:nvPr/>
        </p:nvPicPr>
        <p:blipFill>
          <a:blip r:embed="rId2"/>
          <a:stretch>
            <a:fillRect/>
          </a:stretch>
        </p:blipFill>
        <p:spPr>
          <a:xfrm>
            <a:off x="7233755" y="3358369"/>
            <a:ext cx="2956908" cy="2273230"/>
          </a:xfrm>
          <a:prstGeom prst="rect">
            <a:avLst/>
          </a:prstGeom>
        </p:spPr>
      </p:pic>
      <p:sp>
        <p:nvSpPr>
          <p:cNvPr id="21" name="下箭头 20">
            <a:extLst>
              <a:ext uri="{FF2B5EF4-FFF2-40B4-BE49-F238E27FC236}">
                <a16:creationId xmlns:a16="http://schemas.microsoft.com/office/drawing/2014/main" id="{85EF945A-C2CD-C30B-BB19-77502ACE30F1}"/>
              </a:ext>
            </a:extLst>
          </p:cNvPr>
          <p:cNvSpPr/>
          <p:nvPr/>
        </p:nvSpPr>
        <p:spPr>
          <a:xfrm>
            <a:off x="8279302" y="3097765"/>
            <a:ext cx="432907" cy="237763"/>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任意多边形: 形状 8">
            <a:extLst>
              <a:ext uri="{FF2B5EF4-FFF2-40B4-BE49-F238E27FC236}">
                <a16:creationId xmlns:a16="http://schemas.microsoft.com/office/drawing/2014/main" id="{CD256075-A72A-2F14-D384-AD93E9795CC8}"/>
              </a:ext>
            </a:extLst>
          </p:cNvPr>
          <p:cNvSpPr/>
          <p:nvPr/>
        </p:nvSpPr>
        <p:spPr>
          <a:xfrm>
            <a:off x="7233755" y="5766955"/>
            <a:ext cx="2932898" cy="57163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可用二叉树表示前缀码</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cxnSp>
        <p:nvCxnSpPr>
          <p:cNvPr id="30" name="直线连接符 29">
            <a:extLst>
              <a:ext uri="{FF2B5EF4-FFF2-40B4-BE49-F238E27FC236}">
                <a16:creationId xmlns:a16="http://schemas.microsoft.com/office/drawing/2014/main" id="{00CF01D9-C7A8-C859-2544-FCA6F9ECB790}"/>
              </a:ext>
            </a:extLst>
          </p:cNvPr>
          <p:cNvCxnSpPr/>
          <p:nvPr/>
        </p:nvCxnSpPr>
        <p:spPr>
          <a:xfrm>
            <a:off x="6248400" y="1998651"/>
            <a:ext cx="0" cy="4224349"/>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101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584225" y="1226401"/>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前缀码</a:t>
            </a:r>
            <a:r>
              <a:rPr lang="zh-CN" altLang="en-US" sz="2400" dirty="0"/>
              <a:t>：常用的不定长码，每个字母的编码都不是其它字母编码的前缀</a:t>
            </a:r>
            <a:endParaRPr lang="en-US" altLang="zh-CN" sz="2400" dirty="0"/>
          </a:p>
          <a:p>
            <a:pPr>
              <a:lnSpc>
                <a:spcPct val="120000"/>
              </a:lnSpc>
            </a:pPr>
            <a:r>
              <a:rPr lang="zh-CN" altLang="en-US" sz="2400" b="1" dirty="0"/>
              <a:t> </a:t>
            </a:r>
            <a:endParaRPr lang="en-US" altLang="zh-CN" sz="2400" b="1" dirty="0"/>
          </a:p>
          <a:p>
            <a:pPr>
              <a:lnSpc>
                <a:spcPct val="120000"/>
              </a:lnSpc>
            </a:pPr>
            <a:endParaRPr lang="en-US" altLang="zh-CN" sz="2400" b="1"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哈夫曼编码</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任意多边形: 形状 8">
            <a:extLst>
              <a:ext uri="{FF2B5EF4-FFF2-40B4-BE49-F238E27FC236}">
                <a16:creationId xmlns:a16="http://schemas.microsoft.com/office/drawing/2014/main" id="{ECF3C41A-0290-675D-2B61-E44B9961C37B}"/>
              </a:ext>
            </a:extLst>
          </p:cNvPr>
          <p:cNvSpPr/>
          <p:nvPr/>
        </p:nvSpPr>
        <p:spPr>
          <a:xfrm>
            <a:off x="6299200" y="1998651"/>
            <a:ext cx="3761413"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111</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9DE10C5-830D-2078-4D3E-A45E03B3778A}"/>
              </a:ext>
            </a:extLst>
          </p:cNvPr>
          <p:cNvSpPr txBox="1"/>
          <p:nvPr/>
        </p:nvSpPr>
        <p:spPr>
          <a:xfrm>
            <a:off x="7702852" y="2586892"/>
            <a:ext cx="954107"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前缀码</a:t>
            </a:r>
          </a:p>
        </p:txBody>
      </p:sp>
      <p:pic>
        <p:nvPicPr>
          <p:cNvPr id="18" name="图片 17">
            <a:extLst>
              <a:ext uri="{FF2B5EF4-FFF2-40B4-BE49-F238E27FC236}">
                <a16:creationId xmlns:a16="http://schemas.microsoft.com/office/drawing/2014/main" id="{18BBDB95-2E27-D4F6-2FA6-AE47B45B1CAE}"/>
              </a:ext>
            </a:extLst>
          </p:cNvPr>
          <p:cNvPicPr>
            <a:picLocks noChangeAspect="1"/>
          </p:cNvPicPr>
          <p:nvPr/>
        </p:nvPicPr>
        <p:blipFill>
          <a:blip r:embed="rId2"/>
          <a:stretch>
            <a:fillRect/>
          </a:stretch>
        </p:blipFill>
        <p:spPr>
          <a:xfrm>
            <a:off x="6928955" y="3358369"/>
            <a:ext cx="2956908" cy="2273230"/>
          </a:xfrm>
          <a:prstGeom prst="rect">
            <a:avLst/>
          </a:prstGeom>
        </p:spPr>
      </p:pic>
      <p:sp>
        <p:nvSpPr>
          <p:cNvPr id="21" name="下箭头 20">
            <a:extLst>
              <a:ext uri="{FF2B5EF4-FFF2-40B4-BE49-F238E27FC236}">
                <a16:creationId xmlns:a16="http://schemas.microsoft.com/office/drawing/2014/main" id="{85EF945A-C2CD-C30B-BB19-77502ACE30F1}"/>
              </a:ext>
            </a:extLst>
          </p:cNvPr>
          <p:cNvSpPr/>
          <p:nvPr/>
        </p:nvSpPr>
        <p:spPr>
          <a:xfrm>
            <a:off x="7974502" y="3097765"/>
            <a:ext cx="432907" cy="237763"/>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多边形: 形状 19">
            <a:extLst>
              <a:ext uri="{FF2B5EF4-FFF2-40B4-BE49-F238E27FC236}">
                <a16:creationId xmlns:a16="http://schemas.microsoft.com/office/drawing/2014/main" id="{AE2E55B5-2831-924A-BDDA-D1977563F1E0}"/>
              </a:ext>
            </a:extLst>
          </p:cNvPr>
          <p:cNvSpPr/>
          <p:nvPr/>
        </p:nvSpPr>
        <p:spPr>
          <a:xfrm>
            <a:off x="1068142" y="1965302"/>
            <a:ext cx="4824659" cy="358266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前缀码树</a:t>
            </a:r>
            <a:endParaRPr lang="en-US" altLang="zh-CN" sz="2000" b="1"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各结点的左分支对应</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，右分支对应</a:t>
            </a:r>
            <a:r>
              <a:rPr lang="en-US" altLang="zh-CN" sz="2000" dirty="0">
                <a:latin typeface="微软雅黑" panose="020B0503020204020204" pitchFamily="34" charset="-122"/>
                <a:ea typeface="微软雅黑" panose="020B0503020204020204" pitchFamily="34" charset="-122"/>
              </a:rPr>
              <a:t>1</a:t>
            </a: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每个叶结点记录唯一的一个字母</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从根到各叶结点经过的分支序列表示对应字母的编码，同时</a:t>
            </a:r>
            <a:r>
              <a:rPr lang="zh-CN" altLang="en-US" sz="2000" dirty="0">
                <a:solidFill>
                  <a:srgbClr val="FFFF00"/>
                </a:solidFill>
                <a:latin typeface="微软雅黑" panose="020B0503020204020204" pitchFamily="34" charset="-122"/>
                <a:ea typeface="微软雅黑" panose="020B0503020204020204" pitchFamily="34" charset="-122"/>
              </a:rPr>
              <a:t>编码长度等于路径长度</a:t>
            </a:r>
            <a:endParaRPr lang="en-US" altLang="zh-CN" sz="2000" dirty="0">
              <a:solidFill>
                <a:srgbClr val="FFFF00"/>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各叶节点中的数值表示</a:t>
            </a:r>
            <a:r>
              <a:rPr lang="zh-CN" altLang="en-US" sz="2000" dirty="0">
                <a:solidFill>
                  <a:srgbClr val="FFFF00"/>
                </a:solidFill>
                <a:latin typeface="微软雅黑" panose="020B0503020204020204" pitchFamily="34" charset="-122"/>
                <a:ea typeface="微软雅黑" panose="020B0503020204020204" pitchFamily="34" charset="-122"/>
              </a:rPr>
              <a:t>权重</a:t>
            </a:r>
            <a:r>
              <a:rPr lang="zh-CN" altLang="en-US" sz="2000" dirty="0">
                <a:latin typeface="微软雅黑" panose="020B0503020204020204" pitchFamily="34" charset="-122"/>
                <a:ea typeface="微软雅黑" panose="020B0503020204020204" pitchFamily="34" charset="-122"/>
              </a:rPr>
              <a:t>，等于对应字母在字符串“</a:t>
            </a:r>
            <a:r>
              <a:rPr lang="en" altLang="zh-CN" sz="2000" dirty="0" err="1"/>
              <a:t>baaacabwbzc</a:t>
            </a:r>
            <a:r>
              <a:rPr lang="en" altLang="zh-CN" sz="2000" dirty="0"/>
              <a:t>” </a:t>
            </a:r>
            <a:r>
              <a:rPr lang="zh-CN" altLang="en" sz="2000" dirty="0">
                <a:latin typeface="Microsoft YaHei" panose="020B0503020204020204" pitchFamily="34" charset="-122"/>
                <a:ea typeface="Microsoft YaHei" panose="020B0503020204020204" pitchFamily="34" charset="-122"/>
              </a:rPr>
              <a:t>中</a:t>
            </a:r>
            <a:r>
              <a:rPr lang="zh-CN" altLang="en" sz="2000" dirty="0">
                <a:solidFill>
                  <a:srgbClr val="FFFF00"/>
                </a:solidFill>
                <a:latin typeface="Microsoft YaHei" panose="020B0503020204020204" pitchFamily="34" charset="-122"/>
                <a:ea typeface="Microsoft YaHei" panose="020B0503020204020204" pitchFamily="34" charset="-122"/>
              </a:rPr>
              <a:t>出现</a:t>
            </a:r>
            <a:r>
              <a:rPr lang="zh-CN" altLang="en-US" sz="2000" dirty="0">
                <a:solidFill>
                  <a:srgbClr val="FFFF00"/>
                </a:solidFill>
                <a:latin typeface="Microsoft YaHei" panose="020B0503020204020204" pitchFamily="34" charset="-122"/>
                <a:ea typeface="Microsoft YaHei" panose="020B0503020204020204" pitchFamily="34" charset="-122"/>
              </a:rPr>
              <a:t>的次数（频率）</a:t>
            </a:r>
          </a:p>
        </p:txBody>
      </p:sp>
      <p:sp>
        <p:nvSpPr>
          <p:cNvPr id="10" name="任意多边形: 形状 8">
            <a:extLst>
              <a:ext uri="{FF2B5EF4-FFF2-40B4-BE49-F238E27FC236}">
                <a16:creationId xmlns:a16="http://schemas.microsoft.com/office/drawing/2014/main" id="{C963F2D9-B8E1-7C75-538F-B0D1736910EC}"/>
              </a:ext>
            </a:extLst>
          </p:cNvPr>
          <p:cNvSpPr/>
          <p:nvPr/>
        </p:nvSpPr>
        <p:spPr>
          <a:xfrm>
            <a:off x="6629376" y="6002966"/>
            <a:ext cx="4978400"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字符串</a:t>
            </a:r>
            <a:r>
              <a:rPr lang="zh-CN" altLang="en-US" sz="2400" dirty="0">
                <a:latin typeface="微软雅黑" panose="020B0503020204020204" pitchFamily="34" charset="-122"/>
                <a:ea typeface="微软雅黑" panose="020B0503020204020204" pitchFamily="34" charset="-122"/>
              </a:rPr>
              <a:t>“</a:t>
            </a:r>
            <a:r>
              <a:rPr lang="en" altLang="zh-CN" sz="2400" dirty="0" err="1"/>
              <a:t>baaacabwbzc</a:t>
            </a:r>
            <a:r>
              <a:rPr lang="en" altLang="zh-CN" sz="2400" dirty="0"/>
              <a:t>” </a:t>
            </a:r>
            <a:r>
              <a:rPr lang="zh-CN" altLang="en" sz="2400" dirty="0">
                <a:latin typeface="Microsoft YaHei" panose="020B0503020204020204" pitchFamily="34" charset="-122"/>
                <a:ea typeface="Microsoft YaHei" panose="020B0503020204020204" pitchFamily="34" charset="-122"/>
              </a:rPr>
              <a:t>的</a:t>
            </a:r>
            <a:r>
              <a:rPr lang="zh-CN" altLang="en-US" sz="2400" dirty="0">
                <a:latin typeface="Microsoft YaHei" panose="020B0503020204020204" pitchFamily="34" charset="-122"/>
                <a:ea typeface="Microsoft YaHei" panose="020B0503020204020204" pitchFamily="34" charset="-122"/>
              </a:rPr>
              <a:t>编码长度</a:t>
            </a:r>
            <a:endParaRPr lang="zh-CN" altLang="en-US" sz="2400" kern="1200" dirty="0">
              <a:latin typeface="Microsoft YaHei" panose="020B0503020204020204" pitchFamily="34" charset="-122"/>
              <a:ea typeface="Microsoft YaHei" panose="020B0503020204020204" pitchFamily="34" charset="-122"/>
            </a:endParaRPr>
          </a:p>
        </p:txBody>
      </p:sp>
      <p:sp>
        <p:nvSpPr>
          <p:cNvPr id="12" name="任意多边形: 形状 8">
            <a:extLst>
              <a:ext uri="{FF2B5EF4-FFF2-40B4-BE49-F238E27FC236}">
                <a16:creationId xmlns:a16="http://schemas.microsoft.com/office/drawing/2014/main" id="{06FBAB8C-E13C-B55B-C8F0-CEB77B939245}"/>
              </a:ext>
            </a:extLst>
          </p:cNvPr>
          <p:cNvSpPr/>
          <p:nvPr/>
        </p:nvSpPr>
        <p:spPr>
          <a:xfrm>
            <a:off x="1398317" y="5975431"/>
            <a:ext cx="4416967"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Microsoft YaHei" panose="020B0503020204020204" pitchFamily="34" charset="-122"/>
                <a:ea typeface="Microsoft YaHei" panose="020B0503020204020204" pitchFamily="34" charset="-122"/>
              </a:rPr>
              <a:t>前缀码树的带权路径长度</a:t>
            </a:r>
            <a:r>
              <a:rPr lang="en-US" altLang="zh-CN" sz="2400" kern="1200" dirty="0">
                <a:latin typeface="Microsoft YaHei" panose="020B0503020204020204" pitchFamily="34" charset="-122"/>
                <a:ea typeface="Microsoft YaHei" panose="020B0503020204020204" pitchFamily="34" charset="-122"/>
              </a:rPr>
              <a:t>WPL</a:t>
            </a:r>
            <a:endParaRPr lang="zh-CN" altLang="en-US" sz="2400" kern="1200" dirty="0">
              <a:latin typeface="Microsoft YaHei" panose="020B0503020204020204" pitchFamily="34" charset="-122"/>
              <a:ea typeface="Microsoft YaHei" panose="020B0503020204020204" pitchFamily="34" charset="-122"/>
            </a:endParaRPr>
          </a:p>
        </p:txBody>
      </p:sp>
      <p:sp>
        <p:nvSpPr>
          <p:cNvPr id="13" name="等于 12">
            <a:extLst>
              <a:ext uri="{FF2B5EF4-FFF2-40B4-BE49-F238E27FC236}">
                <a16:creationId xmlns:a16="http://schemas.microsoft.com/office/drawing/2014/main" id="{A935414D-DFB1-26DE-F206-537AF0DA7FE9}"/>
              </a:ext>
            </a:extLst>
          </p:cNvPr>
          <p:cNvSpPr/>
          <p:nvPr/>
        </p:nvSpPr>
        <p:spPr>
          <a:xfrm>
            <a:off x="6029719" y="6016733"/>
            <a:ext cx="431800" cy="418211"/>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下箭头 13">
            <a:extLst>
              <a:ext uri="{FF2B5EF4-FFF2-40B4-BE49-F238E27FC236}">
                <a16:creationId xmlns:a16="http://schemas.microsoft.com/office/drawing/2014/main" id="{74A25FA9-6AD8-F42B-1F77-3F1BF94C4F4C}"/>
              </a:ext>
            </a:extLst>
          </p:cNvPr>
          <p:cNvSpPr/>
          <p:nvPr/>
        </p:nvSpPr>
        <p:spPr>
          <a:xfrm>
            <a:off x="3185761" y="5610158"/>
            <a:ext cx="570829" cy="343832"/>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82017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EA0B5FB-E276-62C5-7456-3907D2023729}"/>
              </a:ext>
            </a:extLst>
          </p:cNvPr>
          <p:cNvPicPr>
            <a:picLocks noChangeAspect="1"/>
          </p:cNvPicPr>
          <p:nvPr/>
        </p:nvPicPr>
        <p:blipFill>
          <a:blip r:embed="rId2"/>
          <a:stretch>
            <a:fillRect/>
          </a:stretch>
        </p:blipFill>
        <p:spPr>
          <a:xfrm>
            <a:off x="7368408" y="2842341"/>
            <a:ext cx="2974991" cy="2287133"/>
          </a:xfrm>
          <a:prstGeom prst="rect">
            <a:avLst/>
          </a:prstGeom>
        </p:spPr>
      </p:pic>
      <p:sp>
        <p:nvSpPr>
          <p:cNvPr id="15" name="内容占位符 4">
            <a:extLst>
              <a:ext uri="{FF2B5EF4-FFF2-40B4-BE49-F238E27FC236}">
                <a16:creationId xmlns:a16="http://schemas.microsoft.com/office/drawing/2014/main" id="{65D5FF1C-4FFD-20B5-A915-B79596DC64E0}"/>
              </a:ext>
            </a:extLst>
          </p:cNvPr>
          <p:cNvSpPr txBox="1">
            <a:spLocks/>
          </p:cNvSpPr>
          <p:nvPr/>
        </p:nvSpPr>
        <p:spPr>
          <a:xfrm>
            <a:off x="584225" y="1226401"/>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前缀码</a:t>
            </a:r>
            <a:r>
              <a:rPr lang="zh-CN" altLang="en-US" sz="2400" dirty="0"/>
              <a:t>：常用的不定长码，每个字母的编码都不是其它字母编码的前缀</a:t>
            </a:r>
            <a:endParaRPr lang="en-US" altLang="zh-CN" sz="2400" dirty="0"/>
          </a:p>
          <a:p>
            <a:pPr>
              <a:lnSpc>
                <a:spcPct val="120000"/>
              </a:lnSpc>
            </a:pPr>
            <a:r>
              <a:rPr lang="zh-CN" altLang="en-US" sz="2400" b="1" dirty="0"/>
              <a:t>问题</a:t>
            </a:r>
            <a:r>
              <a:rPr lang="zh-CN" altLang="en-US" sz="2400" dirty="0"/>
              <a:t>：给定一个字符串，求最优前缀码，使编码出的二进制字符串长度最短</a:t>
            </a:r>
            <a:endParaRPr lang="en-US" altLang="zh-CN" sz="2400" dirty="0"/>
          </a:p>
          <a:p>
            <a:pPr>
              <a:lnSpc>
                <a:spcPct val="120000"/>
              </a:lnSpc>
            </a:pPr>
            <a:r>
              <a:rPr lang="zh-CN" altLang="en-US" sz="2400" b="1" dirty="0"/>
              <a:t> </a:t>
            </a:r>
            <a:endParaRPr lang="en-US" altLang="zh-CN" sz="2400" b="1" dirty="0"/>
          </a:p>
          <a:p>
            <a:pPr>
              <a:lnSpc>
                <a:spcPct val="120000"/>
              </a:lnSpc>
            </a:pPr>
            <a:endParaRPr lang="en-US" altLang="zh-CN" sz="2400" b="1"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哈夫曼编码</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任意多边形: 形状 8">
            <a:extLst>
              <a:ext uri="{FF2B5EF4-FFF2-40B4-BE49-F238E27FC236}">
                <a16:creationId xmlns:a16="http://schemas.microsoft.com/office/drawing/2014/main" id="{C963F2D9-B8E1-7C75-538F-B0D1736910EC}"/>
              </a:ext>
            </a:extLst>
          </p:cNvPr>
          <p:cNvSpPr/>
          <p:nvPr/>
        </p:nvSpPr>
        <p:spPr>
          <a:xfrm>
            <a:off x="1714977" y="3698085"/>
            <a:ext cx="2781300"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字符串</a:t>
            </a:r>
            <a:r>
              <a:rPr lang="zh-CN" altLang="en" sz="2400" dirty="0">
                <a:latin typeface="Microsoft YaHei" panose="020B0503020204020204" pitchFamily="34" charset="-122"/>
                <a:ea typeface="Microsoft YaHei" panose="020B0503020204020204" pitchFamily="34" charset="-122"/>
              </a:rPr>
              <a:t>的</a:t>
            </a:r>
            <a:r>
              <a:rPr lang="zh-CN" altLang="en-US" sz="2400" dirty="0">
                <a:latin typeface="Microsoft YaHei" panose="020B0503020204020204" pitchFamily="34" charset="-122"/>
                <a:ea typeface="Microsoft YaHei" panose="020B0503020204020204" pitchFamily="34" charset="-122"/>
              </a:rPr>
              <a:t>编码长度</a:t>
            </a:r>
            <a:endParaRPr lang="zh-CN" altLang="en-US" sz="2400" kern="1200" dirty="0">
              <a:latin typeface="Microsoft YaHei" panose="020B0503020204020204" pitchFamily="34" charset="-122"/>
              <a:ea typeface="Microsoft YaHei" panose="020B0503020204020204" pitchFamily="34" charset="-122"/>
            </a:endParaRPr>
          </a:p>
        </p:txBody>
      </p:sp>
      <p:sp>
        <p:nvSpPr>
          <p:cNvPr id="12" name="任意多边形: 形状 8">
            <a:extLst>
              <a:ext uri="{FF2B5EF4-FFF2-40B4-BE49-F238E27FC236}">
                <a16:creationId xmlns:a16="http://schemas.microsoft.com/office/drawing/2014/main" id="{06FBAB8C-E13C-B55B-C8F0-CEB77B939245}"/>
              </a:ext>
            </a:extLst>
          </p:cNvPr>
          <p:cNvSpPr/>
          <p:nvPr/>
        </p:nvSpPr>
        <p:spPr>
          <a:xfrm>
            <a:off x="897144" y="2803612"/>
            <a:ext cx="4416967"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Microsoft YaHei" panose="020B0503020204020204" pitchFamily="34" charset="-122"/>
                <a:ea typeface="Microsoft YaHei" panose="020B0503020204020204" pitchFamily="34" charset="-122"/>
              </a:rPr>
              <a:t>前缀码树的带权路径长度</a:t>
            </a:r>
            <a:r>
              <a:rPr lang="en-US" altLang="zh-CN" sz="2400" kern="1200" dirty="0">
                <a:latin typeface="Microsoft YaHei" panose="020B0503020204020204" pitchFamily="34" charset="-122"/>
                <a:ea typeface="Microsoft YaHei" panose="020B0503020204020204" pitchFamily="34" charset="-122"/>
              </a:rPr>
              <a:t>WPL</a:t>
            </a:r>
            <a:endParaRPr lang="zh-CN" altLang="en-US" sz="2400" kern="1200" dirty="0">
              <a:latin typeface="Microsoft YaHei" panose="020B0503020204020204" pitchFamily="34" charset="-122"/>
              <a:ea typeface="Microsoft YaHei" panose="020B0503020204020204" pitchFamily="34" charset="-122"/>
            </a:endParaRPr>
          </a:p>
        </p:txBody>
      </p:sp>
      <p:sp>
        <p:nvSpPr>
          <p:cNvPr id="13" name="等于 12">
            <a:extLst>
              <a:ext uri="{FF2B5EF4-FFF2-40B4-BE49-F238E27FC236}">
                <a16:creationId xmlns:a16="http://schemas.microsoft.com/office/drawing/2014/main" id="{A935414D-DFB1-26DE-F206-537AF0DA7FE9}"/>
              </a:ext>
            </a:extLst>
          </p:cNvPr>
          <p:cNvSpPr/>
          <p:nvPr/>
        </p:nvSpPr>
        <p:spPr>
          <a:xfrm rot="5400000">
            <a:off x="2889727" y="3273080"/>
            <a:ext cx="431800" cy="418211"/>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任意多边形: 形状 8">
            <a:extLst>
              <a:ext uri="{FF2B5EF4-FFF2-40B4-BE49-F238E27FC236}">
                <a16:creationId xmlns:a16="http://schemas.microsoft.com/office/drawing/2014/main" id="{C8B24F5C-61FC-9FC1-6D44-615FDE01374A}"/>
              </a:ext>
            </a:extLst>
          </p:cNvPr>
          <p:cNvSpPr/>
          <p:nvPr/>
        </p:nvSpPr>
        <p:spPr>
          <a:xfrm>
            <a:off x="584225" y="4826130"/>
            <a:ext cx="5038866" cy="86222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400" dirty="0">
                <a:solidFill>
                  <a:schemeClr val="bg1"/>
                </a:solidFill>
                <a:latin typeface="Microsoft YaHei" panose="020B0503020204020204" pitchFamily="34" charset="-122"/>
                <a:ea typeface="Microsoft YaHei" panose="020B0503020204020204" pitchFamily="34" charset="-122"/>
              </a:rPr>
              <a:t>最优前缀码可用哈夫曼算法求解，并把求得的前缀码称为</a:t>
            </a:r>
            <a:r>
              <a:rPr kumimoji="1" lang="zh-CN" altLang="en-US" sz="2400" dirty="0">
                <a:solidFill>
                  <a:srgbClr val="FFFF00"/>
                </a:solidFill>
                <a:latin typeface="Microsoft YaHei" panose="020B0503020204020204" pitchFamily="34" charset="-122"/>
                <a:ea typeface="Microsoft YaHei" panose="020B0503020204020204" pitchFamily="34" charset="-122"/>
              </a:rPr>
              <a:t>哈夫曼编码</a:t>
            </a:r>
          </a:p>
        </p:txBody>
      </p:sp>
      <p:sp>
        <p:nvSpPr>
          <p:cNvPr id="8" name="下箭头 7">
            <a:extLst>
              <a:ext uri="{FF2B5EF4-FFF2-40B4-BE49-F238E27FC236}">
                <a16:creationId xmlns:a16="http://schemas.microsoft.com/office/drawing/2014/main" id="{B0063EAA-25E7-83BD-58F9-A80FAA0B03DE}"/>
              </a:ext>
            </a:extLst>
          </p:cNvPr>
          <p:cNvSpPr/>
          <p:nvPr/>
        </p:nvSpPr>
        <p:spPr>
          <a:xfrm>
            <a:off x="2740122" y="4320018"/>
            <a:ext cx="778850" cy="306232"/>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43C958B7-59D2-E60B-2DCB-E83A1B8A5A25}"/>
              </a:ext>
            </a:extLst>
          </p:cNvPr>
          <p:cNvSpPr txBox="1"/>
          <p:nvPr/>
        </p:nvSpPr>
        <p:spPr>
          <a:xfrm>
            <a:off x="6939694" y="2499791"/>
            <a:ext cx="3919030" cy="400110"/>
          </a:xfrm>
          <a:prstGeom prst="rect">
            <a:avLst/>
          </a:prstGeom>
          <a:noFill/>
        </p:spPr>
        <p:txBody>
          <a:bodyPr wrap="squar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对应权重集</a:t>
            </a:r>
            <a:r>
              <a:rPr kumimoji="1" lang="en-US" altLang="zh-CN" sz="2000" dirty="0">
                <a:solidFill>
                  <a:srgbClr val="C00000"/>
                </a:solidFill>
                <a:latin typeface="Microsoft YaHei" panose="020B0503020204020204" pitchFamily="34" charset="-122"/>
                <a:ea typeface="Microsoft YaHei" panose="020B0503020204020204" pitchFamily="34" charset="-122"/>
              </a:rPr>
              <a:t>{3,4,2,1,1}</a:t>
            </a:r>
            <a:r>
              <a:rPr kumimoji="1" lang="zh-CN" altLang="en-US" sz="2000" dirty="0">
                <a:solidFill>
                  <a:srgbClr val="C00000"/>
                </a:solidFill>
                <a:latin typeface="Microsoft YaHei" panose="020B0503020204020204" pitchFamily="34" charset="-122"/>
                <a:ea typeface="Microsoft YaHei" panose="020B0503020204020204" pitchFamily="34" charset="-122"/>
              </a:rPr>
              <a:t>的哈夫曼树</a:t>
            </a:r>
          </a:p>
        </p:txBody>
      </p:sp>
      <p:sp>
        <p:nvSpPr>
          <p:cNvPr id="17" name="任意多边形: 形状 8">
            <a:extLst>
              <a:ext uri="{FF2B5EF4-FFF2-40B4-BE49-F238E27FC236}">
                <a16:creationId xmlns:a16="http://schemas.microsoft.com/office/drawing/2014/main" id="{C90FE895-9C84-2F79-6254-DDE862285C7B}"/>
              </a:ext>
            </a:extLst>
          </p:cNvPr>
          <p:cNvSpPr/>
          <p:nvPr/>
        </p:nvSpPr>
        <p:spPr>
          <a:xfrm>
            <a:off x="6708064" y="5535779"/>
            <a:ext cx="431771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400" kern="100" dirty="0">
                <a:solidFill>
                  <a:srgbClr val="FFFF00"/>
                </a:solidFill>
                <a:effectLst/>
                <a:latin typeface="宋体" panose="02010600030101010101" pitchFamily="2" charset="-122"/>
                <a:cs typeface="Times New Roman" panose="02020603050405020304" pitchFamily="18" charset="0"/>
              </a:rPr>
              <a:t>a</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01,</a:t>
            </a:r>
            <a:r>
              <a:rPr lang="zh-CN" altLang="en-US" sz="2400" kern="100" dirty="0">
                <a:effectLst/>
                <a:ea typeface="宋体" panose="02010600030101010101" pitchFamily="2" charset="-122"/>
                <a:cs typeface="Times New Roman" panose="02020603050405020304" pitchFamily="18" charset="0"/>
              </a:rPr>
              <a:t> </a:t>
            </a:r>
            <a:r>
              <a:rPr lang="en-US" altLang="zh-CN" sz="2400" kern="100" dirty="0">
                <a:solidFill>
                  <a:srgbClr val="FFFF00"/>
                </a:solidFill>
                <a:effectLst/>
                <a:ea typeface="宋体" panose="02010600030101010101" pitchFamily="2" charset="-122"/>
                <a:cs typeface="Times New Roman" panose="02020603050405020304" pitchFamily="18" charset="0"/>
              </a:rPr>
              <a:t>b</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00</a:t>
            </a:r>
            <a:r>
              <a:rPr lang="en-US" altLang="zh-CN" sz="2400" kern="100" dirty="0">
                <a:ea typeface="宋体" panose="02010600030101010101" pitchFamily="2" charset="-122"/>
                <a:cs typeface="Times New Roman" panose="02020603050405020304" pitchFamily="18" charset="0"/>
              </a:rPr>
              <a:t>,</a:t>
            </a:r>
            <a:r>
              <a:rPr lang="zh-CN" altLang="en-US" sz="2400" kern="100" dirty="0">
                <a:ea typeface="宋体" panose="02010600030101010101" pitchFamily="2" charset="-122"/>
                <a:cs typeface="Times New Roman" panose="02020603050405020304" pitchFamily="18" charset="0"/>
              </a:rPr>
              <a:t> </a:t>
            </a:r>
            <a:r>
              <a:rPr lang="en-US" altLang="zh-CN" sz="2400" kern="100" dirty="0">
                <a:solidFill>
                  <a:srgbClr val="FFFF00"/>
                </a:solidFill>
                <a:effectLst/>
                <a:ea typeface="宋体" panose="02010600030101010101" pitchFamily="2" charset="-122"/>
                <a:cs typeface="Times New Roman" panose="02020603050405020304" pitchFamily="18" charset="0"/>
              </a:rPr>
              <a:t>c</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10</a:t>
            </a:r>
            <a:r>
              <a:rPr lang="en-US" altLang="zh-CN" sz="2400" kern="100" dirty="0">
                <a:ea typeface="宋体" panose="02010600030101010101" pitchFamily="2" charset="-122"/>
                <a:cs typeface="Times New Roman" panose="02020603050405020304" pitchFamily="18" charset="0"/>
              </a:rPr>
              <a:t>,</a:t>
            </a:r>
            <a:r>
              <a:rPr lang="zh-CN" altLang="en-US" sz="2400" kern="100" dirty="0">
                <a:ea typeface="宋体" panose="02010600030101010101" pitchFamily="2" charset="-122"/>
                <a:cs typeface="Times New Roman" panose="02020603050405020304" pitchFamily="18" charset="0"/>
              </a:rPr>
              <a:t> </a:t>
            </a:r>
            <a:r>
              <a:rPr lang="en-US" altLang="zh-CN" sz="2400" kern="100" dirty="0">
                <a:solidFill>
                  <a:srgbClr val="FFFF00"/>
                </a:solidFill>
                <a:effectLst/>
                <a:ea typeface="宋体" panose="02010600030101010101" pitchFamily="2" charset="-122"/>
                <a:cs typeface="Times New Roman" panose="02020603050405020304" pitchFamily="18" charset="0"/>
              </a:rPr>
              <a:t>w</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110</a:t>
            </a:r>
            <a:r>
              <a:rPr lang="en-US" altLang="zh-CN" sz="2400" kern="100" dirty="0">
                <a:ea typeface="宋体" panose="02010600030101010101" pitchFamily="2" charset="-122"/>
                <a:cs typeface="Times New Roman" panose="02020603050405020304" pitchFamily="18" charset="0"/>
              </a:rPr>
              <a:t>,</a:t>
            </a:r>
            <a:r>
              <a:rPr lang="zh-CN" altLang="en-US" sz="2400" kern="100" dirty="0">
                <a:ea typeface="宋体" panose="02010600030101010101" pitchFamily="2" charset="-122"/>
                <a:cs typeface="Times New Roman" panose="02020603050405020304" pitchFamily="18" charset="0"/>
              </a:rPr>
              <a:t> </a:t>
            </a:r>
            <a:r>
              <a:rPr lang="en-US" altLang="zh-CN" sz="2400" kern="100" dirty="0">
                <a:solidFill>
                  <a:srgbClr val="FFFF00"/>
                </a:solidFill>
                <a:effectLst/>
                <a:ea typeface="宋体" panose="02010600030101010101" pitchFamily="2" charset="-122"/>
                <a:cs typeface="Times New Roman" panose="02020603050405020304" pitchFamily="18" charset="0"/>
              </a:rPr>
              <a:t>z</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111</a:t>
            </a:r>
            <a:r>
              <a:rPr lang="zh-CN" altLang="zh-CN" sz="2800" dirty="0">
                <a:effectLst/>
              </a:rPr>
              <a:t> </a:t>
            </a:r>
            <a:endParaRPr lang="zh-CN" altLang="en-US" sz="2800" kern="12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6DE0BB87-FF95-BBE9-65D0-38C198655C97}"/>
              </a:ext>
            </a:extLst>
          </p:cNvPr>
          <p:cNvSpPr txBox="1"/>
          <p:nvPr/>
        </p:nvSpPr>
        <p:spPr>
          <a:xfrm>
            <a:off x="6471477" y="6092997"/>
            <a:ext cx="5157783" cy="400110"/>
          </a:xfrm>
          <a:prstGeom prst="rect">
            <a:avLst/>
          </a:prstGeom>
          <a:noFill/>
        </p:spPr>
        <p:txBody>
          <a:bodyPr wrap="squar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是字符串</a:t>
            </a:r>
            <a:r>
              <a:rPr lang="zh-CN" altLang="en-US" sz="2000" dirty="0">
                <a:solidFill>
                  <a:srgbClr val="C00000"/>
                </a:solidFill>
                <a:latin typeface="Microsoft YaHei" panose="020B0503020204020204" pitchFamily="34" charset="-122"/>
                <a:ea typeface="Microsoft YaHei" panose="020B0503020204020204" pitchFamily="34" charset="-122"/>
              </a:rPr>
              <a:t>“</a:t>
            </a:r>
            <a:r>
              <a:rPr lang="en" altLang="zh-CN" sz="2000" dirty="0" err="1">
                <a:solidFill>
                  <a:srgbClr val="C00000"/>
                </a:solidFill>
                <a:latin typeface="Microsoft YaHei" panose="020B0503020204020204" pitchFamily="34" charset="-122"/>
                <a:ea typeface="Microsoft YaHei" panose="020B0503020204020204" pitchFamily="34" charset="-122"/>
              </a:rPr>
              <a:t>baaacabwbzc</a:t>
            </a:r>
            <a:r>
              <a:rPr lang="en" altLang="zh-CN" sz="2000" dirty="0">
                <a:solidFill>
                  <a:srgbClr val="C00000"/>
                </a:solidFill>
                <a:latin typeface="Microsoft YaHei" panose="020B0503020204020204" pitchFamily="34" charset="-122"/>
                <a:ea typeface="Microsoft YaHei" panose="020B0503020204020204" pitchFamily="34" charset="-122"/>
              </a:rPr>
              <a:t>”</a:t>
            </a:r>
            <a:r>
              <a:rPr lang="zh-CN" altLang="en" sz="2000" dirty="0">
                <a:solidFill>
                  <a:srgbClr val="C00000"/>
                </a:solidFill>
                <a:latin typeface="Microsoft YaHei" panose="020B0503020204020204" pitchFamily="34" charset="-122"/>
                <a:ea typeface="Microsoft YaHei" panose="020B0503020204020204" pitchFamily="34" charset="-122"/>
              </a:rPr>
              <a:t>的</a:t>
            </a:r>
            <a:r>
              <a:rPr kumimoji="1" lang="zh-CN" altLang="en-US" sz="2000" dirty="0">
                <a:solidFill>
                  <a:srgbClr val="C00000"/>
                </a:solidFill>
                <a:latin typeface="Microsoft YaHei" panose="020B0503020204020204" pitchFamily="34" charset="-122"/>
                <a:ea typeface="Microsoft YaHei" panose="020B0503020204020204" pitchFamily="34" charset="-122"/>
              </a:rPr>
              <a:t>哈夫曼编码</a:t>
            </a:r>
          </a:p>
        </p:txBody>
      </p:sp>
      <p:sp>
        <p:nvSpPr>
          <p:cNvPr id="20" name="下箭头 19">
            <a:extLst>
              <a:ext uri="{FF2B5EF4-FFF2-40B4-BE49-F238E27FC236}">
                <a16:creationId xmlns:a16="http://schemas.microsoft.com/office/drawing/2014/main" id="{228558C7-D1E2-4D72-1B0F-7496308158E9}"/>
              </a:ext>
            </a:extLst>
          </p:cNvPr>
          <p:cNvSpPr/>
          <p:nvPr/>
        </p:nvSpPr>
        <p:spPr>
          <a:xfrm>
            <a:off x="8495223" y="5033006"/>
            <a:ext cx="555146" cy="40011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0A0AF57F-6912-D8F9-8414-7779506B0782}"/>
              </a:ext>
            </a:extLst>
          </p:cNvPr>
          <p:cNvCxnSpPr>
            <a:cxnSpLocks/>
          </p:cNvCxnSpPr>
          <p:nvPr/>
        </p:nvCxnSpPr>
        <p:spPr>
          <a:xfrm>
            <a:off x="5956300" y="2402444"/>
            <a:ext cx="0" cy="3824239"/>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286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fontScale="90000"/>
          </a:bodyPr>
          <a:lstStyle/>
          <a:p>
            <a:r>
              <a:rPr lang="zh-CN" altLang="en-US" dirty="0"/>
              <a:t>算法</a:t>
            </a:r>
            <a:r>
              <a:rPr lang="en-US" altLang="zh-CN" dirty="0"/>
              <a:t>5-16</a:t>
            </a:r>
            <a:r>
              <a:rPr lang="zh-CN" altLang="en-US" dirty="0"/>
              <a:t>：使用哈夫曼树对二进制字符串解码 </a:t>
            </a:r>
            <a:r>
              <a:rPr lang="en-US" altLang="zh-CN" sz="2900" dirty="0"/>
              <a:t>Decoding</a:t>
            </a:r>
            <a:r>
              <a:rPr lang="en-US" altLang="zh-CN" sz="2400" dirty="0">
                <a:effectLst/>
                <a:latin typeface="Times New Roman" panose="02020603050405020304" pitchFamily="18" charset="0"/>
                <a:ea typeface="宋体" panose="02010600030101010101" pitchFamily="2" charset="-122"/>
              </a:rPr>
              <a:t>(</a:t>
            </a:r>
            <a:r>
              <a:rPr lang="en-US" altLang="zh-CN" sz="2400" i="1" dirty="0">
                <a:effectLst/>
                <a:latin typeface="Times New Roman" panose="02020603050405020304" pitchFamily="18" charset="0"/>
                <a:ea typeface="宋体" panose="02010600030101010101" pitchFamily="2" charset="-122"/>
              </a:rPr>
              <a:t>tree</a:t>
            </a:r>
            <a:r>
              <a:rPr lang="en-US" altLang="zh-CN" sz="2400" dirty="0">
                <a:effectLst/>
                <a:latin typeface="Times New Roman" panose="02020603050405020304" pitchFamily="18" charset="0"/>
                <a:ea typeface="宋体" panose="02010600030101010101" pitchFamily="2" charset="-122"/>
              </a:rPr>
              <a:t>, </a:t>
            </a:r>
            <a:r>
              <a:rPr lang="en-US" altLang="zh-CN" sz="2400" i="1" dirty="0" err="1">
                <a:effectLst/>
                <a:latin typeface="Times New Roman" panose="02020603050405020304" pitchFamily="18" charset="0"/>
                <a:ea typeface="宋体" panose="02010600030101010101" pitchFamily="2" charset="-122"/>
              </a:rPr>
              <a:t>binary_code</a:t>
            </a:r>
            <a:r>
              <a:rPr lang="en-US" altLang="zh-CN" sz="2400" dirty="0">
                <a:effectLst/>
                <a:latin typeface="Times New Roman" panose="02020603050405020304" pitchFamily="18" charset="0"/>
                <a:ea typeface="宋体" panose="02010600030101010101" pitchFamily="2" charset="-122"/>
              </a:rPr>
              <a:t>)</a:t>
            </a:r>
            <a:r>
              <a:rPr lang="zh-CN" altLang="zh-CN" sz="3200" dirty="0">
                <a:effectLst/>
              </a:rPr>
              <a:t> </a:t>
            </a:r>
            <a:endParaRPr lang="zh-CN" altLang="en-US" dirty="0"/>
          </a:p>
        </p:txBody>
      </p:sp>
      <p:sp>
        <p:nvSpPr>
          <p:cNvPr id="14" name="副标题 13"/>
          <p:cNvSpPr>
            <a:spLocks noGrp="1"/>
          </p:cNvSpPr>
          <p:nvPr>
            <p:ph type="subTitle" idx="1"/>
          </p:nvPr>
        </p:nvSpPr>
        <p:spPr/>
        <p:txBody>
          <a:bodyPr/>
          <a:lstStyle/>
          <a:p>
            <a:r>
              <a:rPr lang="en-US" altLang="zh-CN" dirty="0"/>
              <a:t>5-5</a:t>
            </a:r>
            <a:r>
              <a:rPr lang="zh-CN" altLang="en-US" dirty="0"/>
              <a:t> 哈夫曼树</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489200" y="1375330"/>
            <a:ext cx="6184900" cy="5293757"/>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i="1"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tree</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指向树根</a:t>
            </a:r>
          </a:p>
          <a:p>
            <a:pPr>
              <a:spcBef>
                <a:spcPts val="100"/>
              </a:spcBef>
              <a:spcAft>
                <a:spcPts val="300"/>
              </a:spcAft>
            </a:pPr>
            <a:r>
              <a:rPr lang="en-US" altLang="zh-CN" i="1" dirty="0">
                <a:solidFill>
                  <a:schemeClr val="bg1"/>
                </a:solidFill>
                <a:latin typeface="Times New Roman" panose="02020603050405020304" pitchFamily="18" charset="0"/>
                <a:cs typeface="Times New Roman" panose="02020603050405020304" pitchFamily="18" charset="0"/>
              </a:rPr>
              <a:t>n</a:t>
            </a:r>
            <a:r>
              <a:rPr lang="en-US" altLang="zh-CN" dirty="0">
                <a:solidFill>
                  <a:schemeClr val="bg1"/>
                </a:solidFill>
                <a:latin typeface="Times New Roman" panose="02020603050405020304" pitchFamily="18" charset="0"/>
                <a:cs typeface="Times New Roman" panose="02020603050405020304" pitchFamily="18" charset="0"/>
              </a:rPr>
              <a:t> ← Length(</a:t>
            </a:r>
            <a:r>
              <a:rPr lang="en-US" altLang="zh-CN" i="1" dirty="0" err="1">
                <a:solidFill>
                  <a:schemeClr val="bg1"/>
                </a:solidFill>
                <a:latin typeface="Times New Roman" panose="02020603050405020304" pitchFamily="18" charset="0"/>
                <a:cs typeface="Times New Roman" panose="02020603050405020304" pitchFamily="18" charset="0"/>
              </a:rPr>
              <a:t>binary_code</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二进制字符串长度</a:t>
            </a:r>
          </a:p>
          <a:p>
            <a:pPr>
              <a:spcBef>
                <a:spcPts val="100"/>
              </a:spcBef>
              <a:spcAft>
                <a:spcPts val="300"/>
              </a:spcAft>
            </a:pPr>
            <a:r>
              <a:rPr lang="en-US" altLang="zh-CN" b="1" dirty="0">
                <a:solidFill>
                  <a:schemeClr val="bg1"/>
                </a:solidFill>
                <a:latin typeface="Times New Roman" panose="02020603050405020304" pitchFamily="18" charset="0"/>
                <a:cs typeface="Times New Roman" panose="02020603050405020304" pitchFamily="18" charset="0"/>
              </a:rPr>
              <a:t>for</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i</a:t>
            </a:r>
            <a:r>
              <a:rPr lang="en-US" altLang="zh-CN" dirty="0">
                <a:solidFill>
                  <a:schemeClr val="bg1"/>
                </a:solidFill>
                <a:latin typeface="Times New Roman" panose="02020603050405020304" pitchFamily="18" charset="0"/>
                <a:cs typeface="Times New Roman" panose="02020603050405020304" pitchFamily="18" charset="0"/>
              </a:rPr>
              <a:t> ← 0 </a:t>
            </a:r>
            <a:r>
              <a:rPr lang="en-US" altLang="zh-CN" b="1" dirty="0">
                <a:solidFill>
                  <a:schemeClr val="bg1"/>
                </a:solidFill>
                <a:latin typeface="Times New Roman" panose="02020603050405020304" pitchFamily="18" charset="0"/>
                <a:cs typeface="Times New Roman" panose="02020603050405020304" pitchFamily="18" charset="0"/>
              </a:rPr>
              <a:t>to</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n</a:t>
            </a:r>
            <a:r>
              <a:rPr lang="en-US" altLang="zh-CN" dirty="0">
                <a:solidFill>
                  <a:schemeClr val="bg1"/>
                </a:solidFill>
                <a:latin typeface="Times New Roman" panose="02020603050405020304" pitchFamily="18" charset="0"/>
                <a:cs typeface="Times New Roman" panose="02020603050405020304" pitchFamily="18" charset="0"/>
              </a:rPr>
              <a:t>-1 </a:t>
            </a:r>
            <a:r>
              <a:rPr lang="en-US" altLang="zh-CN" b="1" dirty="0">
                <a:solidFill>
                  <a:schemeClr val="bg1"/>
                </a:solidFill>
                <a:latin typeface="Times New Roman" panose="02020603050405020304" pitchFamily="18" charset="0"/>
                <a:cs typeface="Times New Roman" panose="02020603050405020304" pitchFamily="18" charset="0"/>
              </a:rPr>
              <a:t>do</a:t>
            </a: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if</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binary_code</a:t>
            </a:r>
            <a:r>
              <a:rPr lang="en-US"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i</a:t>
            </a:r>
            <a:r>
              <a:rPr lang="en-US" altLang="zh-CN" dirty="0">
                <a:solidFill>
                  <a:schemeClr val="bg1"/>
                </a:solidFill>
                <a:latin typeface="Times New Roman" panose="02020603050405020304" pitchFamily="18" charset="0"/>
                <a:cs typeface="Times New Roman" panose="02020603050405020304" pitchFamily="18" charset="0"/>
              </a:rPr>
              <a:t>] = 0 </a:t>
            </a:r>
            <a:r>
              <a:rPr lang="en-US" altLang="zh-CN" b="1" dirty="0">
                <a:solidFill>
                  <a:schemeClr val="bg1"/>
                </a:solidFill>
                <a:latin typeface="Times New Roman" panose="02020603050405020304" pitchFamily="18" charset="0"/>
                <a:cs typeface="Times New Roman" panose="02020603050405020304" pitchFamily="18" charset="0"/>
              </a:rPr>
              <a:t>then</a:t>
            </a: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err="1">
                <a:solidFill>
                  <a:schemeClr val="bg1"/>
                </a:solidFill>
                <a:latin typeface="Times New Roman" panose="02020603050405020304" pitchFamily="18" charset="0"/>
                <a:cs typeface="Times New Roman" panose="02020603050405020304" pitchFamily="18" charset="0"/>
              </a:rPr>
              <a:t>p.left</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遇到</a:t>
            </a:r>
            <a:r>
              <a:rPr lang="en-US" altLang="zh-CN" dirty="0">
                <a:solidFill>
                  <a:schemeClr val="bg1"/>
                </a:solidFill>
                <a:latin typeface="Times New Roman" panose="02020603050405020304" pitchFamily="18" charset="0"/>
                <a:cs typeface="Times New Roman" panose="02020603050405020304" pitchFamily="18" charset="0"/>
              </a:rPr>
              <a:t>0, </a:t>
            </a:r>
            <a:r>
              <a:rPr lang="zh-CN" altLang="en-US" dirty="0">
                <a:solidFill>
                  <a:schemeClr val="bg1"/>
                </a:solidFill>
                <a:latin typeface="Times New Roman" panose="02020603050405020304" pitchFamily="18" charset="0"/>
                <a:cs typeface="Times New Roman" panose="02020603050405020304" pitchFamily="18" charset="0"/>
              </a:rPr>
              <a:t>沿左分支下移</a:t>
            </a: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else</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binary_code</a:t>
            </a:r>
            <a:r>
              <a:rPr lang="en-US"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i</a:t>
            </a:r>
            <a:r>
              <a:rPr lang="en-US" altLang="zh-CN" dirty="0">
                <a:solidFill>
                  <a:schemeClr val="bg1"/>
                </a:solidFill>
                <a:latin typeface="Times New Roman" panose="02020603050405020304" pitchFamily="18" charset="0"/>
                <a:cs typeface="Times New Roman" panose="02020603050405020304" pitchFamily="18" charset="0"/>
              </a:rPr>
              <a:t>] = 1</a:t>
            </a: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err="1">
                <a:solidFill>
                  <a:schemeClr val="bg1"/>
                </a:solidFill>
                <a:latin typeface="Times New Roman" panose="02020603050405020304" pitchFamily="18" charset="0"/>
                <a:cs typeface="Times New Roman" panose="02020603050405020304" pitchFamily="18" charset="0"/>
              </a:rPr>
              <a:t>p.right</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遇到</a:t>
            </a:r>
            <a:r>
              <a:rPr lang="en-US" altLang="zh-CN" dirty="0">
                <a:solidFill>
                  <a:schemeClr val="bg1"/>
                </a:solidFill>
                <a:latin typeface="Times New Roman" panose="02020603050405020304" pitchFamily="18" charset="0"/>
                <a:cs typeface="Times New Roman" panose="02020603050405020304" pitchFamily="18" charset="0"/>
              </a:rPr>
              <a:t>1, </a:t>
            </a:r>
            <a:r>
              <a:rPr lang="zh-CN" altLang="en-US" dirty="0">
                <a:solidFill>
                  <a:schemeClr val="bg1"/>
                </a:solidFill>
                <a:latin typeface="Times New Roman" panose="02020603050405020304" pitchFamily="18" charset="0"/>
                <a:cs typeface="Times New Roman" panose="02020603050405020304" pitchFamily="18" charset="0"/>
              </a:rPr>
              <a:t>沿右分支下移</a:t>
            </a: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if</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p.left</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NIL </a:t>
            </a:r>
            <a:r>
              <a:rPr lang="zh-CN" altLang="en-US" dirty="0">
                <a:solidFill>
                  <a:schemeClr val="bg1"/>
                </a:solidFill>
                <a:latin typeface="Times New Roman" panose="02020603050405020304" pitchFamily="18" charset="0"/>
                <a:cs typeface="Times New Roman" panose="02020603050405020304" pitchFamily="18" charset="0"/>
              </a:rPr>
              <a:t>且 </a:t>
            </a:r>
            <a:r>
              <a:rPr lang="en-US" altLang="zh-CN" i="1" dirty="0" err="1">
                <a:solidFill>
                  <a:schemeClr val="bg1"/>
                </a:solidFill>
                <a:latin typeface="Times New Roman" panose="02020603050405020304" pitchFamily="18" charset="0"/>
                <a:cs typeface="Times New Roman" panose="02020603050405020304" pitchFamily="18" charset="0"/>
              </a:rPr>
              <a:t>p.right</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NIL </a:t>
            </a:r>
            <a:r>
              <a:rPr lang="en-US" altLang="zh-CN" b="1" dirty="0">
                <a:solidFill>
                  <a:schemeClr val="bg1"/>
                </a:solidFill>
                <a:latin typeface="Times New Roman" panose="02020603050405020304" pitchFamily="18" charset="0"/>
                <a:cs typeface="Times New Roman" panose="02020603050405020304" pitchFamily="18" charset="0"/>
              </a:rPr>
              <a:t>then</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到达叶结点</a:t>
            </a: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b="1" dirty="0">
                <a:solidFill>
                  <a:schemeClr val="bg1"/>
                </a:solidFill>
                <a:latin typeface="Times New Roman" panose="02020603050405020304" pitchFamily="18" charset="0"/>
                <a:cs typeface="Times New Roman" panose="02020603050405020304" pitchFamily="18" charset="0"/>
              </a:rPr>
              <a:t>print </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p.data</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输出文字符</a:t>
            </a: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tree</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返回树根，重新开始解码</a:t>
            </a: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en-US" altLang="zh-CN" b="1" dirty="0">
                <a:solidFill>
                  <a:schemeClr val="bg1"/>
                </a:solidFill>
                <a:latin typeface="Times New Roman" panose="02020603050405020304" pitchFamily="18" charset="0"/>
                <a:cs typeface="Times New Roman" panose="02020603050405020304" pitchFamily="18" charset="0"/>
              </a:rPr>
              <a:t>end </a:t>
            </a:r>
            <a:endParaRPr lang="en-US" altLang="zh-CN" b="1" i="1" dirty="0">
              <a:solidFill>
                <a:schemeClr val="bg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E3EDF8B-2E06-6697-2E4E-EF674B4EFB6D}"/>
              </a:ext>
            </a:extLst>
          </p:cNvPr>
          <p:cNvSpPr txBox="1"/>
          <p:nvPr/>
        </p:nvSpPr>
        <p:spPr>
          <a:xfrm>
            <a:off x="2489200" y="1386815"/>
            <a:ext cx="8077200" cy="400110"/>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：非空前缀码树</a:t>
            </a:r>
            <a:r>
              <a:rPr lang="en-US" altLang="zh-CN" sz="2000" i="1" dirty="0">
                <a:solidFill>
                  <a:schemeClr val="bg1"/>
                </a:solidFill>
              </a:rPr>
              <a:t>tree</a:t>
            </a:r>
            <a:r>
              <a:rPr lang="zh-CN" altLang="en" sz="2000" dirty="0">
                <a:solidFill>
                  <a:schemeClr val="bg1"/>
                </a:solidFill>
              </a:rPr>
              <a:t>，</a:t>
            </a:r>
            <a:r>
              <a:rPr lang="zh-CN" altLang="en-US" sz="2000" dirty="0">
                <a:solidFill>
                  <a:schemeClr val="bg1"/>
                </a:solidFill>
              </a:rPr>
              <a:t>二进制字符串</a:t>
            </a:r>
            <a:r>
              <a:rPr lang="en-US" altLang="zh-CN" sz="2000" i="1" dirty="0" err="1">
                <a:solidFill>
                  <a:schemeClr val="bg1"/>
                </a:solidFill>
              </a:rPr>
              <a:t>binary_code</a:t>
            </a:r>
            <a:endParaRPr lang="en" altLang="zh-CN" sz="2000" i="1" dirty="0">
              <a:solidFill>
                <a:schemeClr val="bg1"/>
              </a:solidFill>
            </a:endParaRPr>
          </a:p>
        </p:txBody>
      </p:sp>
      <p:sp>
        <p:nvSpPr>
          <p:cNvPr id="7" name="文本框 6">
            <a:extLst>
              <a:ext uri="{FF2B5EF4-FFF2-40B4-BE49-F238E27FC236}">
                <a16:creationId xmlns:a16="http://schemas.microsoft.com/office/drawing/2014/main" id="{3CCE7E7E-A567-94C8-4EAA-325601D1D35A}"/>
              </a:ext>
            </a:extLst>
          </p:cNvPr>
          <p:cNvSpPr txBox="1"/>
          <p:nvPr/>
        </p:nvSpPr>
        <p:spPr>
          <a:xfrm>
            <a:off x="2489200" y="1722168"/>
            <a:ext cx="6096000" cy="40011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：解码后的文字符序列 </a:t>
            </a:r>
          </a:p>
        </p:txBody>
      </p:sp>
      <p:cxnSp>
        <p:nvCxnSpPr>
          <p:cNvPr id="9" name="直线连接符 8">
            <a:extLst>
              <a:ext uri="{FF2B5EF4-FFF2-40B4-BE49-F238E27FC236}">
                <a16:creationId xmlns:a16="http://schemas.microsoft.com/office/drawing/2014/main" id="{4822C6C3-CA4B-FAA6-C32E-57A20ED39BF9}"/>
              </a:ext>
            </a:extLst>
          </p:cNvPr>
          <p:cNvCxnSpPr>
            <a:cxnSpLocks/>
          </p:cNvCxnSpPr>
          <p:nvPr/>
        </p:nvCxnSpPr>
        <p:spPr>
          <a:xfrm>
            <a:off x="2489200" y="2164010"/>
            <a:ext cx="6184900" cy="0"/>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
        <p:nvSpPr>
          <p:cNvPr id="4" name="文本框 3">
            <a:extLst>
              <a:ext uri="{FF2B5EF4-FFF2-40B4-BE49-F238E27FC236}">
                <a16:creationId xmlns:a16="http://schemas.microsoft.com/office/drawing/2014/main" id="{E3A034A4-5E76-5B46-3E21-7DAF31EDFC8E}"/>
              </a:ext>
            </a:extLst>
          </p:cNvPr>
          <p:cNvSpPr txBox="1"/>
          <p:nvPr/>
        </p:nvSpPr>
        <p:spPr>
          <a:xfrm>
            <a:off x="8864600" y="4470977"/>
            <a:ext cx="2844800" cy="1938992"/>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000" b="1"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算法分析</a:t>
            </a:r>
            <a:endParaRPr lang="en-US" altLang="zh-CN" sz="2000" b="1"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zh-CN" sz="2000"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对</a:t>
            </a:r>
            <a:r>
              <a:rPr lang="zh-CN" altLang="en-US" sz="2000"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长度为</a:t>
            </a:r>
            <a:r>
              <a:rPr lang="en-US" altLang="zh-CN" sz="2000"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n</a:t>
            </a:r>
            <a:r>
              <a:rPr lang="zh-CN" altLang="zh-CN" sz="2000"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的二进制字符串，使用</a:t>
            </a:r>
            <a:r>
              <a:rPr lang="zh-CN" altLang="en-US" sz="2000" kern="100" dirty="0">
                <a:solidFill>
                  <a:schemeClr val="accent4">
                    <a:lumMod val="20000"/>
                    <a:lumOff val="80000"/>
                  </a:schemeClr>
                </a:solidFill>
                <a:latin typeface="Microsoft YaHei" panose="020B0503020204020204" pitchFamily="34" charset="-122"/>
                <a:ea typeface="Microsoft YaHei" panose="020B0503020204020204" pitchFamily="34" charset="-122"/>
                <a:cs typeface="Times New Roman" panose="02020603050405020304" pitchFamily="18" charset="0"/>
              </a:rPr>
              <a:t>哈夫曼（前缀码）</a:t>
            </a:r>
            <a:r>
              <a:rPr lang="zh-CN" altLang="zh-CN" sz="2000"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树只需要</a:t>
            </a:r>
            <a:r>
              <a:rPr lang="en-US" altLang="zh-CN" sz="2000"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O(n)</a:t>
            </a:r>
            <a:r>
              <a:rPr lang="zh-CN" altLang="en-US" sz="2000"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000" kern="1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的时间就能解码生成原来的文字串</a:t>
            </a:r>
            <a:r>
              <a:rPr lang="zh-CN" altLang="zh-CN" sz="2000" dirty="0">
                <a:solidFill>
                  <a:schemeClr val="accent4">
                    <a:lumMod val="20000"/>
                    <a:lumOff val="80000"/>
                  </a:schemeClr>
                </a:solidFill>
                <a:effectLst/>
                <a:latin typeface="Microsoft YaHei" panose="020B0503020204020204" pitchFamily="34" charset="-122"/>
                <a:ea typeface="Microsoft YaHei" panose="020B0503020204020204" pitchFamily="34" charset="-122"/>
              </a:rPr>
              <a:t> </a:t>
            </a:r>
            <a:endParaRPr lang="zh-CN" altLang="en-US" sz="2000" dirty="0">
              <a:solidFill>
                <a:schemeClr val="accent4">
                  <a:lumMod val="20000"/>
                  <a:lumOff val="8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215486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5.6.1</a:t>
            </a:r>
            <a:r>
              <a:rPr lang="zh-CN" altLang="en-US" sz="2800" dirty="0"/>
              <a:t> 树的存储结构</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dirty="0"/>
              <a:t>与二叉树相似，树也有</a:t>
            </a:r>
            <a:r>
              <a:rPr lang="zh-CN" altLang="en-US" sz="2400" b="1" dirty="0"/>
              <a:t>顺序存储</a:t>
            </a:r>
            <a:r>
              <a:rPr lang="zh-CN" altLang="en-US" sz="2400" dirty="0"/>
              <a:t>与</a:t>
            </a:r>
            <a:r>
              <a:rPr lang="zh-CN" altLang="en-US" sz="2400" b="1" dirty="0"/>
              <a:t>链接存储</a:t>
            </a:r>
            <a:r>
              <a:rPr lang="zh-CN" altLang="en-US" sz="2400" dirty="0"/>
              <a:t>两种方式，而选择何种方式与在树结点中记录哪些表示树逻辑结构的信息相关</a:t>
            </a:r>
            <a:endParaRPr lang="en-US" altLang="zh-CN" sz="2400" dirty="0"/>
          </a:p>
          <a:p>
            <a:pPr>
              <a:lnSpc>
                <a:spcPct val="110000"/>
              </a:lnSpc>
            </a:pPr>
            <a:r>
              <a:rPr lang="zh-CN" altLang="en-US" sz="2400" dirty="0"/>
              <a:t>常用的树逻辑结构表示法：</a:t>
            </a:r>
            <a:r>
              <a:rPr lang="zh-CN" altLang="en-US" sz="2400" b="1" dirty="0"/>
              <a:t>父亲表示法</a:t>
            </a:r>
            <a:r>
              <a:rPr lang="zh-CN" altLang="en-US" sz="2400" dirty="0"/>
              <a:t>、</a:t>
            </a:r>
            <a:r>
              <a:rPr lang="zh-CN" altLang="en-US" sz="2400" b="1" dirty="0"/>
              <a:t>孩子表示法</a:t>
            </a:r>
            <a:r>
              <a:rPr lang="zh-CN" altLang="en-US" sz="2400" dirty="0"/>
              <a:t>以及</a:t>
            </a:r>
            <a:r>
              <a:rPr lang="zh-CN" altLang="en-US" sz="2400" b="1" dirty="0"/>
              <a:t>孩子兄弟表示法 </a:t>
            </a:r>
            <a:endParaRPr lang="en-US" altLang="zh-CN" sz="2400" b="1" dirty="0"/>
          </a:p>
        </p:txBody>
      </p:sp>
      <p:sp>
        <p:nvSpPr>
          <p:cNvPr id="20" name="内容占位符 4">
            <a:extLst>
              <a:ext uri="{FF2B5EF4-FFF2-40B4-BE49-F238E27FC236}">
                <a16:creationId xmlns:a16="http://schemas.microsoft.com/office/drawing/2014/main" id="{42A2F16F-03ED-45BA-8C70-8F4B11D42988}"/>
              </a:ext>
            </a:extLst>
          </p:cNvPr>
          <p:cNvSpPr txBox="1">
            <a:spLocks/>
          </p:cNvSpPr>
          <p:nvPr/>
        </p:nvSpPr>
        <p:spPr>
          <a:xfrm>
            <a:off x="584226" y="2343145"/>
            <a:ext cx="8220536"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endParaRPr lang="zh-CN" altLang="zh-CN" sz="2400" dirty="0"/>
          </a:p>
        </p:txBody>
      </p:sp>
      <p:pic>
        <p:nvPicPr>
          <p:cNvPr id="6" name="图片 5">
            <a:extLst>
              <a:ext uri="{FF2B5EF4-FFF2-40B4-BE49-F238E27FC236}">
                <a16:creationId xmlns:a16="http://schemas.microsoft.com/office/drawing/2014/main" id="{93EA352F-241A-FB3A-E03C-4AF9DA43B28D}"/>
              </a:ext>
            </a:extLst>
          </p:cNvPr>
          <p:cNvPicPr>
            <a:picLocks noChangeAspect="1"/>
          </p:cNvPicPr>
          <p:nvPr/>
        </p:nvPicPr>
        <p:blipFill>
          <a:blip r:embed="rId2"/>
          <a:stretch>
            <a:fillRect/>
          </a:stretch>
        </p:blipFill>
        <p:spPr>
          <a:xfrm>
            <a:off x="3621154" y="2943809"/>
            <a:ext cx="4981466" cy="2889250"/>
          </a:xfrm>
          <a:prstGeom prst="rect">
            <a:avLst/>
          </a:prstGeom>
        </p:spPr>
      </p:pic>
    </p:spTree>
    <p:extLst>
      <p:ext uri="{BB962C8B-B14F-4D97-AF65-F5344CB8AC3E}">
        <p14:creationId xmlns:p14="http://schemas.microsoft.com/office/powerpoint/2010/main" val="3920137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20C0995-5380-F6E7-E16E-F11E19824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334" y="2266786"/>
            <a:ext cx="5606896" cy="4074891"/>
          </a:xfrm>
          <a:prstGeom prst="rect">
            <a:avLst/>
          </a:prstGeom>
        </p:spPr>
      </p:pic>
      <p:sp>
        <p:nvSpPr>
          <p:cNvPr id="2" name="标题 1"/>
          <p:cNvSpPr>
            <a:spLocks noGrp="1"/>
          </p:cNvSpPr>
          <p:nvPr>
            <p:ph type="title"/>
          </p:nvPr>
        </p:nvSpPr>
        <p:spPr/>
        <p:txBody>
          <a:bodyPr/>
          <a:lstStyle/>
          <a:p>
            <a:r>
              <a:rPr lang="zh-CN" altLang="en-US" sz="2800" dirty="0"/>
              <a:t>父亲表示法</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dirty="0"/>
              <a:t>父亲表示法要求每个结点保存父结点的位置信息，也可称为</a:t>
            </a:r>
            <a:r>
              <a:rPr lang="zh-CN" altLang="en-US" sz="2400" b="1" dirty="0"/>
              <a:t>父结点表示法</a:t>
            </a:r>
            <a:endParaRPr lang="en-US" altLang="zh-CN" sz="2400" b="1" dirty="0"/>
          </a:p>
          <a:p>
            <a:pPr>
              <a:lnSpc>
                <a:spcPct val="110000"/>
              </a:lnSpc>
            </a:pPr>
            <a:r>
              <a:rPr lang="zh-CN" altLang="en-US" sz="2400" dirty="0"/>
              <a:t>适合用</a:t>
            </a:r>
            <a:r>
              <a:rPr lang="zh-CN" altLang="en-US" sz="2400" b="1" dirty="0"/>
              <a:t>顺序表</a:t>
            </a:r>
            <a:r>
              <a:rPr lang="zh-CN" altLang="en-US" sz="2400" dirty="0"/>
              <a:t>来存储树的所有结点</a:t>
            </a:r>
            <a:endParaRPr lang="en-US" altLang="zh-CN" sz="2400" b="1" dirty="0"/>
          </a:p>
        </p:txBody>
      </p:sp>
      <p:sp>
        <p:nvSpPr>
          <p:cNvPr id="20" name="内容占位符 4">
            <a:extLst>
              <a:ext uri="{FF2B5EF4-FFF2-40B4-BE49-F238E27FC236}">
                <a16:creationId xmlns:a16="http://schemas.microsoft.com/office/drawing/2014/main" id="{42A2F16F-03ED-45BA-8C70-8F4B11D42988}"/>
              </a:ext>
            </a:extLst>
          </p:cNvPr>
          <p:cNvSpPr txBox="1">
            <a:spLocks/>
          </p:cNvSpPr>
          <p:nvPr/>
        </p:nvSpPr>
        <p:spPr>
          <a:xfrm>
            <a:off x="584226" y="2343145"/>
            <a:ext cx="8220536"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endParaRPr lang="zh-CN" altLang="zh-CN" sz="2400" dirty="0"/>
          </a:p>
        </p:txBody>
      </p:sp>
      <p:sp>
        <p:nvSpPr>
          <p:cNvPr id="9" name="文本框 8">
            <a:extLst>
              <a:ext uri="{FF2B5EF4-FFF2-40B4-BE49-F238E27FC236}">
                <a16:creationId xmlns:a16="http://schemas.microsoft.com/office/drawing/2014/main" id="{9C2CA66C-2DC8-3959-1846-505A287CF211}"/>
              </a:ext>
            </a:extLst>
          </p:cNvPr>
          <p:cNvSpPr txBox="1"/>
          <p:nvPr/>
        </p:nvSpPr>
        <p:spPr>
          <a:xfrm>
            <a:off x="1744333" y="5488060"/>
            <a:ext cx="3162300" cy="369332"/>
          </a:xfrm>
          <a:prstGeom prst="rect">
            <a:avLst/>
          </a:prstGeom>
          <a:noFill/>
        </p:spPr>
        <p:txBody>
          <a:bodyPr wrap="square">
            <a:spAutoFit/>
          </a:bodyPr>
          <a:lstStyle/>
          <a:p>
            <a:r>
              <a:rPr lang="zh-CN" altLang="zh-CN" sz="18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对所有结点从</a:t>
            </a:r>
            <a:r>
              <a:rPr lang="en-US" altLang="zh-CN" sz="1800" dirty="0">
                <a:solidFill>
                  <a:srgbClr val="C00000"/>
                </a:solidFill>
                <a:effectLst/>
                <a:latin typeface="Microsoft YaHei" panose="020B0503020204020204" pitchFamily="34" charset="-122"/>
                <a:ea typeface="Microsoft YaHei" panose="020B0503020204020204" pitchFamily="34" charset="-122"/>
              </a:rPr>
              <a:t>0</a:t>
            </a:r>
            <a:r>
              <a:rPr lang="zh-CN" altLang="zh-CN" sz="18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开始连续编号</a:t>
            </a:r>
            <a:r>
              <a:rPr lang="zh-CN" altLang="zh-CN" dirty="0">
                <a:solidFill>
                  <a:srgbClr val="C00000"/>
                </a:solidFill>
                <a:effectLst/>
                <a:latin typeface="Microsoft YaHei" panose="020B0503020204020204" pitchFamily="34" charset="-122"/>
                <a:ea typeface="Microsoft YaHei" panose="020B0503020204020204" pitchFamily="34" charset="-122"/>
              </a:rPr>
              <a:t> </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12" name="任意多边形: 形状 19">
            <a:extLst>
              <a:ext uri="{FF2B5EF4-FFF2-40B4-BE49-F238E27FC236}">
                <a16:creationId xmlns:a16="http://schemas.microsoft.com/office/drawing/2014/main" id="{EAD8A64B-C168-58B4-67FF-8DAB8B52195B}"/>
              </a:ext>
            </a:extLst>
          </p:cNvPr>
          <p:cNvSpPr/>
          <p:nvPr/>
        </p:nvSpPr>
        <p:spPr>
          <a:xfrm>
            <a:off x="7945432" y="3390900"/>
            <a:ext cx="3167068" cy="209032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Microsoft YaHei" panose="020B0503020204020204" pitchFamily="34" charset="-122"/>
                <a:ea typeface="Microsoft YaHei" panose="020B0503020204020204" pitchFamily="34" charset="-122"/>
              </a:rPr>
              <a:t>结点数据包含两个域，一个是</a:t>
            </a:r>
            <a:r>
              <a:rPr lang="zh-CN" altLang="en-US" sz="2000" dirty="0">
                <a:solidFill>
                  <a:srgbClr val="FFFF00"/>
                </a:solidFill>
                <a:latin typeface="Microsoft YaHei" panose="020B0503020204020204" pitchFamily="34" charset="-122"/>
                <a:ea typeface="Microsoft YaHei" panose="020B0503020204020204" pitchFamily="34" charset="-122"/>
              </a:rPr>
              <a:t>数据域</a:t>
            </a:r>
            <a:r>
              <a:rPr lang="en" altLang="zh-CN" sz="2000" dirty="0">
                <a:solidFill>
                  <a:schemeClr val="bg1"/>
                </a:solidFill>
                <a:latin typeface="Microsoft YaHei" panose="020B0503020204020204" pitchFamily="34" charset="-122"/>
                <a:ea typeface="Microsoft YaHei" panose="020B0503020204020204" pitchFamily="34" charset="-122"/>
              </a:rPr>
              <a:t>tree[</a:t>
            </a:r>
            <a:r>
              <a:rPr lang="en" altLang="zh-CN" sz="2000" dirty="0" err="1">
                <a:solidFill>
                  <a:schemeClr val="bg1"/>
                </a:solidFill>
                <a:latin typeface="Microsoft YaHei" panose="020B0503020204020204" pitchFamily="34" charset="-122"/>
                <a:ea typeface="Microsoft YaHei" panose="020B0503020204020204" pitchFamily="34" charset="-122"/>
              </a:rPr>
              <a:t>i</a:t>
            </a:r>
            <a:r>
              <a:rPr lang="en" altLang="zh-CN" sz="2000" dirty="0">
                <a:solidFill>
                  <a:schemeClr val="bg1"/>
                </a:solidFill>
                <a:latin typeface="Microsoft YaHei" panose="020B0503020204020204" pitchFamily="34" charset="-122"/>
                <a:ea typeface="Microsoft YaHei" panose="020B0503020204020204" pitchFamily="34" charset="-122"/>
              </a:rPr>
              <a:t>].data</a:t>
            </a:r>
            <a:r>
              <a:rPr lang="zh-CN" altLang="en-US" sz="2000" dirty="0">
                <a:solidFill>
                  <a:schemeClr val="bg1"/>
                </a:solidFill>
                <a:latin typeface="Microsoft YaHei" panose="020B0503020204020204" pitchFamily="34" charset="-122"/>
                <a:ea typeface="Microsoft YaHei" panose="020B0503020204020204" pitchFamily="34" charset="-122"/>
              </a:rPr>
              <a:t>记录树结点的数据元素，另一个域</a:t>
            </a:r>
            <a:r>
              <a:rPr lang="en" altLang="zh-CN" sz="2000" dirty="0">
                <a:solidFill>
                  <a:schemeClr val="bg1"/>
                </a:solidFill>
                <a:latin typeface="Microsoft YaHei" panose="020B0503020204020204" pitchFamily="34" charset="-122"/>
                <a:ea typeface="Microsoft YaHei" panose="020B0503020204020204" pitchFamily="34" charset="-122"/>
              </a:rPr>
              <a:t>tree[</a:t>
            </a:r>
            <a:r>
              <a:rPr lang="en" altLang="zh-CN" sz="2000" dirty="0" err="1">
                <a:solidFill>
                  <a:schemeClr val="bg1"/>
                </a:solidFill>
                <a:latin typeface="Microsoft YaHei" panose="020B0503020204020204" pitchFamily="34" charset="-122"/>
                <a:ea typeface="Microsoft YaHei" panose="020B0503020204020204" pitchFamily="34" charset="-122"/>
              </a:rPr>
              <a:t>i</a:t>
            </a:r>
            <a:r>
              <a:rPr lang="en" altLang="zh-CN" sz="2000" dirty="0">
                <a:solidFill>
                  <a:schemeClr val="bg1"/>
                </a:solidFill>
                <a:latin typeface="Microsoft YaHei" panose="020B0503020204020204" pitchFamily="34" charset="-122"/>
                <a:ea typeface="Microsoft YaHei" panose="020B0503020204020204" pitchFamily="34" charset="-122"/>
              </a:rPr>
              <a:t>].parent</a:t>
            </a:r>
            <a:r>
              <a:rPr lang="zh-CN" altLang="en-US" sz="2000" dirty="0">
                <a:solidFill>
                  <a:schemeClr val="bg1"/>
                </a:solidFill>
                <a:latin typeface="Microsoft YaHei" panose="020B0503020204020204" pitchFamily="34" charset="-122"/>
                <a:ea typeface="Microsoft YaHei" panose="020B0503020204020204" pitchFamily="34" charset="-122"/>
              </a:rPr>
              <a:t>存放</a:t>
            </a:r>
            <a:r>
              <a:rPr lang="zh-CN" altLang="en-US" sz="2000" dirty="0">
                <a:solidFill>
                  <a:srgbClr val="FFFF00"/>
                </a:solidFill>
                <a:latin typeface="Microsoft YaHei" panose="020B0503020204020204" pitchFamily="34" charset="-122"/>
                <a:ea typeface="Microsoft YaHei" panose="020B0503020204020204" pitchFamily="34" charset="-122"/>
              </a:rPr>
              <a:t>父结点</a:t>
            </a:r>
            <a:r>
              <a:rPr lang="zh-CN" altLang="en-US" sz="2000" dirty="0">
                <a:solidFill>
                  <a:schemeClr val="bg1"/>
                </a:solidFill>
                <a:latin typeface="Microsoft YaHei" panose="020B0503020204020204" pitchFamily="34" charset="-122"/>
                <a:ea typeface="Microsoft YaHei" panose="020B0503020204020204" pitchFamily="34" charset="-122"/>
              </a:rPr>
              <a:t>位置</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13" name="任意多边形: 形状 19">
            <a:extLst>
              <a:ext uri="{FF2B5EF4-FFF2-40B4-BE49-F238E27FC236}">
                <a16:creationId xmlns:a16="http://schemas.microsoft.com/office/drawing/2014/main" id="{8CB88F5C-56AB-D419-919C-A0804BC0C1CE}"/>
              </a:ext>
            </a:extLst>
          </p:cNvPr>
          <p:cNvSpPr/>
          <p:nvPr/>
        </p:nvSpPr>
        <p:spPr>
          <a:xfrm>
            <a:off x="7945433" y="2569023"/>
            <a:ext cx="2392368"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Microsoft YaHei" panose="020B0503020204020204" pitchFamily="34" charset="-122"/>
                <a:ea typeface="Microsoft YaHei" panose="020B0503020204020204" pitchFamily="34" charset="-122"/>
              </a:rPr>
              <a:t>可用顺序表存储树 </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14" name="任意多边形: 形状 19">
            <a:extLst>
              <a:ext uri="{FF2B5EF4-FFF2-40B4-BE49-F238E27FC236}">
                <a16:creationId xmlns:a16="http://schemas.microsoft.com/office/drawing/2014/main" id="{0E254FAF-2438-AEAE-700A-1DE8E924D45F}"/>
              </a:ext>
            </a:extLst>
          </p:cNvPr>
          <p:cNvSpPr/>
          <p:nvPr/>
        </p:nvSpPr>
        <p:spPr>
          <a:xfrm>
            <a:off x="7945432" y="5672726"/>
            <a:ext cx="3559162"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Microsoft YaHei" panose="020B0503020204020204" pitchFamily="34" charset="-122"/>
                <a:ea typeface="Microsoft YaHei" panose="020B0503020204020204" pitchFamily="34" charset="-122"/>
              </a:rPr>
              <a:t>根结点的父结点位置域是</a:t>
            </a:r>
            <a:r>
              <a:rPr lang="en-US" altLang="zh-CN" sz="2000" dirty="0">
                <a:solidFill>
                  <a:schemeClr val="bg1"/>
                </a:solidFill>
                <a:latin typeface="Microsoft YaHei" panose="020B0503020204020204" pitchFamily="34" charset="-122"/>
                <a:ea typeface="Microsoft YaHei" panose="020B0503020204020204" pitchFamily="34" charset="-122"/>
              </a:rPr>
              <a:t>-1 </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5" name="右箭头 14">
            <a:extLst>
              <a:ext uri="{FF2B5EF4-FFF2-40B4-BE49-F238E27FC236}">
                <a16:creationId xmlns:a16="http://schemas.microsoft.com/office/drawing/2014/main" id="{BA95820E-5EA9-BFFF-07AA-8E2C5FD22B34}"/>
              </a:ext>
            </a:extLst>
          </p:cNvPr>
          <p:cNvSpPr/>
          <p:nvPr/>
        </p:nvSpPr>
        <p:spPr>
          <a:xfrm>
            <a:off x="5307778" y="4363624"/>
            <a:ext cx="329916" cy="394769"/>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495669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fontScale="90000"/>
          </a:bodyPr>
          <a:lstStyle/>
          <a:p>
            <a:r>
              <a:rPr lang="zh-CN" altLang="en-US" dirty="0"/>
              <a:t>算法</a:t>
            </a:r>
            <a:r>
              <a:rPr lang="en-US" altLang="zh-CN" dirty="0"/>
              <a:t>5-17</a:t>
            </a:r>
            <a:r>
              <a:rPr lang="zh-CN" altLang="en-US" dirty="0"/>
              <a:t>：查找父亲表示法的树的根结点</a:t>
            </a:r>
            <a:r>
              <a:rPr lang="en-US" altLang="zh-CN" sz="2900" dirty="0" err="1"/>
              <a:t>FindRoot</a:t>
            </a:r>
            <a:r>
              <a:rPr lang="en-US" altLang="zh-CN" sz="2400" dirty="0">
                <a:effectLst/>
                <a:latin typeface="Times New Roman" panose="02020603050405020304" pitchFamily="18" charset="0"/>
                <a:ea typeface="宋体" panose="02010600030101010101" pitchFamily="2" charset="-122"/>
              </a:rPr>
              <a:t>(</a:t>
            </a:r>
            <a:r>
              <a:rPr lang="en-US" altLang="zh-CN" sz="2400" i="1" dirty="0">
                <a:effectLst/>
                <a:latin typeface="Times New Roman" panose="02020603050405020304" pitchFamily="18" charset="0"/>
                <a:ea typeface="宋体" panose="02010600030101010101" pitchFamily="2" charset="-122"/>
              </a:rPr>
              <a:t>tree</a:t>
            </a:r>
            <a:r>
              <a:rPr lang="en-US" altLang="zh-CN" sz="2400" dirty="0">
                <a:effectLst/>
                <a:latin typeface="Times New Roman" panose="02020603050405020304" pitchFamily="18" charset="0"/>
                <a:ea typeface="宋体" panose="02010600030101010101" pitchFamily="2" charset="-122"/>
              </a:rPr>
              <a:t>,</a:t>
            </a:r>
            <a:r>
              <a:rPr lang="zh-CN" altLang="en-US" sz="2400" dirty="0">
                <a:effectLst/>
                <a:latin typeface="Times New Roman" panose="02020603050405020304" pitchFamily="18" charset="0"/>
                <a:ea typeface="宋体" panose="02010600030101010101" pitchFamily="2" charset="-122"/>
              </a:rPr>
              <a:t> </a:t>
            </a:r>
            <a:r>
              <a:rPr lang="en-US" altLang="zh-CN" sz="2400" i="1" dirty="0">
                <a:effectLst/>
                <a:latin typeface="Times New Roman" panose="02020603050405020304" pitchFamily="18" charset="0"/>
                <a:ea typeface="宋体" panose="02010600030101010101" pitchFamily="2" charset="-122"/>
              </a:rPr>
              <a:t>x</a:t>
            </a:r>
            <a:r>
              <a:rPr lang="en-US" altLang="zh-CN" sz="2400" dirty="0">
                <a:effectLst/>
                <a:latin typeface="Times New Roman" panose="02020603050405020304" pitchFamily="18" charset="0"/>
                <a:ea typeface="宋体" panose="02010600030101010101" pitchFamily="2" charset="-122"/>
              </a:rPr>
              <a:t>)</a:t>
            </a:r>
            <a:r>
              <a:rPr lang="zh-CN" altLang="zh-CN" sz="3200" dirty="0">
                <a:effectLst/>
              </a:rPr>
              <a:t> </a:t>
            </a:r>
            <a:endParaRPr lang="zh-CN" altLang="en-US" dirty="0"/>
          </a:p>
        </p:txBody>
      </p:sp>
      <p:sp>
        <p:nvSpPr>
          <p:cNvPr id="14" name="副标题 13"/>
          <p:cNvSpPr>
            <a:spLocks noGrp="1"/>
          </p:cNvSpPr>
          <p:nvPr>
            <p:ph type="subTitle" idx="1"/>
          </p:nvPr>
        </p:nvSpPr>
        <p:spPr/>
        <p:txBody>
          <a:bodyPr/>
          <a:lstStyle/>
          <a:p>
            <a:r>
              <a:rPr lang="en-US" altLang="zh-CN" dirty="0"/>
              <a:t>5-6</a:t>
            </a:r>
            <a:r>
              <a:rPr lang="zh-CN" altLang="en-US" dirty="0"/>
              <a:t> 树与森林</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489200" y="1451530"/>
            <a:ext cx="7213600" cy="2462213"/>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while</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en-US" altLang="zh-CN" sz="2000" dirty="0">
                <a:solidFill>
                  <a:schemeClr val="bg1"/>
                </a:solidFill>
                <a:latin typeface="Times New Roman" panose="02020603050405020304" pitchFamily="18" charset="0"/>
                <a:cs typeface="Times New Roman" panose="02020603050405020304" pitchFamily="18" charset="0"/>
              </a:rPr>
              <a:t>[𝑥].𝑝𝑎𝑟𝑒𝑛𝑡 ≠ −1 </a:t>
            </a:r>
            <a:r>
              <a:rPr lang="en-US" altLang="zh-CN" sz="2000" b="1" dirty="0">
                <a:solidFill>
                  <a:schemeClr val="bg1"/>
                </a:solidFill>
                <a:latin typeface="Times New Roman" panose="02020603050405020304" pitchFamily="18" charset="0"/>
                <a:cs typeface="Times New Roman" panose="02020603050405020304" pitchFamily="18" charset="0"/>
              </a:rPr>
              <a:t>do</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结点</a:t>
            </a:r>
            <a:r>
              <a:rPr lang="en-US" altLang="zh-CN" sz="2000" dirty="0">
                <a:solidFill>
                  <a:schemeClr val="bg1"/>
                </a:solidFill>
                <a:latin typeface="Times New Roman" panose="02020603050405020304" pitchFamily="18" charset="0"/>
                <a:cs typeface="Times New Roman" panose="02020603050405020304" pitchFamily="18" charset="0"/>
              </a:rPr>
              <a:t>𝑥</a:t>
            </a:r>
            <a:r>
              <a:rPr lang="zh-CN" altLang="en-US" sz="2000" dirty="0">
                <a:solidFill>
                  <a:schemeClr val="bg1"/>
                </a:solidFill>
                <a:latin typeface="Times New Roman" panose="02020603050405020304" pitchFamily="18" charset="0"/>
                <a:cs typeface="Times New Roman" panose="02020603050405020304" pitchFamily="18" charset="0"/>
              </a:rPr>
              <a:t>有父结点，非根</a:t>
            </a: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𝑥 ← </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en-US" altLang="zh-CN" sz="2000" dirty="0">
                <a:solidFill>
                  <a:schemeClr val="bg1"/>
                </a:solidFill>
                <a:latin typeface="Times New Roman" panose="02020603050405020304" pitchFamily="18" charset="0"/>
                <a:cs typeface="Times New Roman" panose="02020603050405020304" pitchFamily="18" charset="0"/>
              </a:rPr>
              <a:t>[𝑥].</a:t>
            </a:r>
            <a:r>
              <a:rPr lang="en-US" altLang="zh-CN" sz="2000" i="1" dirty="0">
                <a:solidFill>
                  <a:schemeClr val="bg1"/>
                </a:solidFill>
                <a:latin typeface="Times New Roman" panose="02020603050405020304" pitchFamily="18" charset="0"/>
                <a:cs typeface="Times New Roman" panose="02020603050405020304" pitchFamily="18" charset="0"/>
              </a:rPr>
              <a:t>parent </a:t>
            </a:r>
            <a:r>
              <a:rPr lang="en-US" altLang="zh-CN" sz="2000" dirty="0">
                <a:solidFill>
                  <a:schemeClr val="bg1"/>
                </a:solidFill>
                <a:latin typeface="Times New Roman" panose="02020603050405020304" pitchFamily="18" charset="0"/>
                <a:cs typeface="Times New Roman" panose="02020603050405020304" pitchFamily="18" charset="0"/>
              </a:rPr>
              <a:t> // 𝑥</a:t>
            </a:r>
            <a:r>
              <a:rPr lang="zh-CN" altLang="en-US" sz="2000" dirty="0">
                <a:solidFill>
                  <a:schemeClr val="bg1"/>
                </a:solidFill>
                <a:latin typeface="Times New Roman" panose="02020603050405020304" pitchFamily="18" charset="0"/>
                <a:cs typeface="Times New Roman" panose="02020603050405020304" pitchFamily="18" charset="0"/>
              </a:rPr>
              <a:t>移动至父结点</a:t>
            </a: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return</a:t>
            </a:r>
            <a:r>
              <a:rPr lang="en-US" altLang="zh-CN" sz="2000" dirty="0">
                <a:solidFill>
                  <a:schemeClr val="bg1"/>
                </a:solidFill>
                <a:latin typeface="Times New Roman" panose="02020603050405020304" pitchFamily="18" charset="0"/>
                <a:cs typeface="Times New Roman" panose="02020603050405020304" pitchFamily="18" charset="0"/>
              </a:rPr>
              <a:t> 𝑥 </a:t>
            </a:r>
            <a:endParaRPr lang="en-US" altLang="zh-CN" b="1" i="1" dirty="0">
              <a:solidFill>
                <a:schemeClr val="bg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E3EDF8B-2E06-6697-2E4E-EF674B4EFB6D}"/>
              </a:ext>
            </a:extLst>
          </p:cNvPr>
          <p:cNvSpPr txBox="1"/>
          <p:nvPr/>
        </p:nvSpPr>
        <p:spPr>
          <a:xfrm>
            <a:off x="2489200" y="1463015"/>
            <a:ext cx="6794500" cy="400110"/>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：父亲表示法的树（顺序表）</a:t>
            </a:r>
            <a:r>
              <a:rPr lang="en-US" altLang="zh-CN" sz="2000" i="1" dirty="0">
                <a:solidFill>
                  <a:schemeClr val="bg1"/>
                </a:solidFill>
              </a:rPr>
              <a:t>tree</a:t>
            </a:r>
            <a:r>
              <a:rPr lang="zh-CN" altLang="en" sz="2000" dirty="0">
                <a:solidFill>
                  <a:schemeClr val="bg1"/>
                </a:solidFill>
              </a:rPr>
              <a:t>，</a:t>
            </a:r>
            <a:r>
              <a:rPr lang="zh-CN" altLang="en-US" sz="2000" dirty="0">
                <a:solidFill>
                  <a:schemeClr val="bg1"/>
                </a:solidFill>
              </a:rPr>
              <a:t>结点（索引）</a:t>
            </a:r>
            <a:r>
              <a:rPr lang="en-US" altLang="zh-CN" sz="2000" dirty="0">
                <a:solidFill>
                  <a:schemeClr val="bg1"/>
                </a:solidFill>
                <a:latin typeface="Times New Roman" panose="02020603050405020304" pitchFamily="18" charset="0"/>
                <a:cs typeface="Times New Roman" panose="02020603050405020304" pitchFamily="18" charset="0"/>
              </a:rPr>
              <a:t> 𝑥</a:t>
            </a:r>
            <a:endParaRPr lang="en" altLang="zh-CN" sz="2000" dirty="0">
              <a:solidFill>
                <a:schemeClr val="bg1"/>
              </a:solidFill>
            </a:endParaRPr>
          </a:p>
        </p:txBody>
      </p:sp>
      <p:sp>
        <p:nvSpPr>
          <p:cNvPr id="7" name="文本框 6">
            <a:extLst>
              <a:ext uri="{FF2B5EF4-FFF2-40B4-BE49-F238E27FC236}">
                <a16:creationId xmlns:a16="http://schemas.microsoft.com/office/drawing/2014/main" id="{3CCE7E7E-A567-94C8-4EAA-325601D1D35A}"/>
              </a:ext>
            </a:extLst>
          </p:cNvPr>
          <p:cNvSpPr txBox="1"/>
          <p:nvPr/>
        </p:nvSpPr>
        <p:spPr>
          <a:xfrm>
            <a:off x="2489200" y="1798368"/>
            <a:ext cx="6096000" cy="40011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：树</a:t>
            </a:r>
            <a:r>
              <a:rPr lang="en-US" altLang="zh-CN" sz="2000" i="1" dirty="0">
                <a:solidFill>
                  <a:schemeClr val="bg1"/>
                </a:solidFill>
              </a:rPr>
              <a:t>tree</a:t>
            </a:r>
            <a:r>
              <a:rPr lang="zh-CN" altLang="en-US" sz="2000" dirty="0">
                <a:solidFill>
                  <a:schemeClr val="bg1"/>
                </a:solidFill>
              </a:rPr>
              <a:t>的根结点索引 </a:t>
            </a:r>
          </a:p>
        </p:txBody>
      </p:sp>
      <p:cxnSp>
        <p:nvCxnSpPr>
          <p:cNvPr id="9" name="直线连接符 8">
            <a:extLst>
              <a:ext uri="{FF2B5EF4-FFF2-40B4-BE49-F238E27FC236}">
                <a16:creationId xmlns:a16="http://schemas.microsoft.com/office/drawing/2014/main" id="{4822C6C3-CA4B-FAA6-C32E-57A20ED39BF9}"/>
              </a:ext>
            </a:extLst>
          </p:cNvPr>
          <p:cNvCxnSpPr>
            <a:cxnSpLocks/>
          </p:cNvCxnSpPr>
          <p:nvPr/>
        </p:nvCxnSpPr>
        <p:spPr>
          <a:xfrm>
            <a:off x="2489200" y="2240210"/>
            <a:ext cx="7213600" cy="0"/>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B9CE2AF-7B8B-23B5-25CC-3BEFCC8AFA07}"/>
              </a:ext>
            </a:extLst>
          </p:cNvPr>
          <p:cNvSpPr txBox="1"/>
          <p:nvPr/>
        </p:nvSpPr>
        <p:spPr>
          <a:xfrm>
            <a:off x="5853669" y="4150344"/>
            <a:ext cx="3919663" cy="400110"/>
          </a:xfrm>
          <a:prstGeom prst="rect">
            <a:avLst/>
          </a:prstGeom>
          <a:noFill/>
        </p:spPr>
        <p:txBody>
          <a:bodyPr wrap="none" rtlCol="0">
            <a:spAutoFit/>
          </a:bodyPr>
          <a:lstStyle/>
          <a:p>
            <a:r>
              <a:rPr kumimoji="1" lang="zh-CN" altLang="en-US" sz="2000" dirty="0">
                <a:solidFill>
                  <a:schemeClr val="accent4">
                    <a:lumMod val="20000"/>
                    <a:lumOff val="80000"/>
                  </a:schemeClr>
                </a:solidFill>
                <a:latin typeface="Microsoft YaHei" panose="020B0503020204020204" pitchFamily="34" charset="-122"/>
                <a:ea typeface="Microsoft YaHei" panose="020B0503020204020204" pitchFamily="34" charset="-122"/>
              </a:rPr>
              <a:t>时间复杂度</a:t>
            </a:r>
            <a:r>
              <a:rPr kumimoji="1" lang="en-US" altLang="zh-CN" sz="2000" dirty="0">
                <a:solidFill>
                  <a:schemeClr val="accent4">
                    <a:lumMod val="20000"/>
                    <a:lumOff val="80000"/>
                  </a:schemeClr>
                </a:solidFill>
                <a:latin typeface="Microsoft YaHei" panose="020B0503020204020204" pitchFamily="34" charset="-122"/>
                <a:ea typeface="Microsoft YaHei" panose="020B0503020204020204" pitchFamily="34" charset="-122"/>
              </a:rPr>
              <a:t>O(H),</a:t>
            </a:r>
            <a:r>
              <a:rPr kumimoji="1" lang="zh-CN" altLang="en-US" sz="2000" dirty="0">
                <a:solidFill>
                  <a:schemeClr val="accent4">
                    <a:lumMod val="20000"/>
                    <a:lumOff val="80000"/>
                  </a:schemeClr>
                </a:solidFill>
                <a:latin typeface="Microsoft YaHei" panose="020B0503020204020204" pitchFamily="34" charset="-122"/>
                <a:ea typeface="Microsoft YaHei" panose="020B0503020204020204" pitchFamily="34" charset="-122"/>
              </a:rPr>
              <a:t> </a:t>
            </a:r>
            <a:r>
              <a:rPr kumimoji="1" lang="en-US" altLang="zh-CN" sz="2000" dirty="0">
                <a:solidFill>
                  <a:schemeClr val="accent4">
                    <a:lumMod val="20000"/>
                    <a:lumOff val="80000"/>
                  </a:schemeClr>
                </a:solidFill>
                <a:latin typeface="Microsoft YaHei" panose="020B0503020204020204" pitchFamily="34" charset="-122"/>
                <a:ea typeface="Microsoft YaHei" panose="020B0503020204020204" pitchFamily="34" charset="-122"/>
              </a:rPr>
              <a:t>H</a:t>
            </a:r>
            <a:r>
              <a:rPr kumimoji="1" lang="zh-CN" altLang="en-US" sz="2000" dirty="0">
                <a:solidFill>
                  <a:schemeClr val="accent4">
                    <a:lumMod val="20000"/>
                    <a:lumOff val="80000"/>
                  </a:schemeClr>
                </a:solidFill>
                <a:latin typeface="Microsoft YaHei" panose="020B0503020204020204" pitchFamily="34" charset="-122"/>
                <a:ea typeface="Microsoft YaHei" panose="020B0503020204020204" pitchFamily="34" charset="-122"/>
              </a:rPr>
              <a:t>表示树的高度</a:t>
            </a:r>
          </a:p>
        </p:txBody>
      </p:sp>
      <p:sp>
        <p:nvSpPr>
          <p:cNvPr id="11" name="文本框 10">
            <a:extLst>
              <a:ext uri="{FF2B5EF4-FFF2-40B4-BE49-F238E27FC236}">
                <a16:creationId xmlns:a16="http://schemas.microsoft.com/office/drawing/2014/main" id="{11882347-6DB9-1B35-176A-2C2FBA96E40C}"/>
              </a:ext>
            </a:extLst>
          </p:cNvPr>
          <p:cNvSpPr txBox="1"/>
          <p:nvPr/>
        </p:nvSpPr>
        <p:spPr>
          <a:xfrm>
            <a:off x="2489200" y="4702423"/>
            <a:ext cx="6897131" cy="1737079"/>
          </a:xfrm>
          <a:prstGeom prst="rect">
            <a:avLst/>
          </a:prstGeom>
          <a:noFill/>
        </p:spPr>
        <p:txBody>
          <a:bodyPr wrap="square">
            <a:spAutoFit/>
          </a:bodyPr>
          <a:lstStyle/>
          <a:p>
            <a:pPr marL="285750" indent="-285750">
              <a:lnSpc>
                <a:spcPts val="2600"/>
              </a:lnSpc>
              <a:buFont typeface="Arial" panose="020B0604020202020204" pitchFamily="34" charset="0"/>
              <a:buChar char="•"/>
            </a:pPr>
            <a:r>
              <a:rPr lang="zh-C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父亲表示法方便每个结点查找其祖先结点，而且每个结点只需存放父结点位置，可节省存储空间</a:t>
            </a:r>
            <a:endParaRPr lang="en-US"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ts val="2600"/>
              </a:lnSpc>
              <a:buFont typeface="Arial" panose="020B0604020202020204" pitchFamily="34" charset="0"/>
              <a:buChar char="•"/>
            </a:pPr>
            <a:r>
              <a:rPr lang="zh-CN" altLang="en-US"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父亲表示法可用于实现</a:t>
            </a:r>
            <a:r>
              <a:rPr lang="zh-CN" altLang="en-US" sz="20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并查集（不相交集）</a:t>
            </a:r>
            <a:endParaRPr lang="en-US" altLang="zh-CN" sz="2000" dirty="0">
              <a:solidFill>
                <a:schemeClr val="accent4">
                  <a:lumMod val="20000"/>
                  <a:lumOff val="8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ts val="2600"/>
              </a:lnSpc>
              <a:buFont typeface="Arial" panose="020B0604020202020204" pitchFamily="34" charset="0"/>
              <a:buChar char="•"/>
            </a:pPr>
            <a:r>
              <a:rPr lang="zh-C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如果是查找结点的所有子结点或兄弟结点，</a:t>
            </a:r>
            <a:r>
              <a:rPr lang="zh-CN" altLang="en-US" sz="20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父亲</a:t>
            </a:r>
            <a:r>
              <a:rPr lang="zh-C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表示法需要对整个树进行遍历，时间效率低</a:t>
            </a:r>
            <a:r>
              <a:rPr lang="zh-CN" altLang="zh-CN" sz="2000" dirty="0">
                <a:solidFill>
                  <a:schemeClr val="bg1"/>
                </a:solidFill>
                <a:effectLst/>
                <a:latin typeface="Microsoft YaHei" panose="020B0503020204020204" pitchFamily="34" charset="-122"/>
                <a:ea typeface="Microsoft YaHei" panose="020B0503020204020204" pitchFamily="34" charset="-122"/>
              </a:rPr>
              <a:t> </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767641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孩子表示法</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dirty="0"/>
              <a:t>与父亲表示法一样，用</a:t>
            </a:r>
            <a:r>
              <a:rPr lang="zh-CN" altLang="en-US" sz="2400" b="1" dirty="0"/>
              <a:t>顺序表</a:t>
            </a:r>
            <a:r>
              <a:rPr lang="zh-CN" altLang="en-US" sz="2400" dirty="0"/>
              <a:t>存储树，每个结点包含数据域</a:t>
            </a:r>
            <a:r>
              <a:rPr lang="zh-CN" altLang="en" sz="2400" dirty="0"/>
              <a:t>，</a:t>
            </a:r>
            <a:r>
              <a:rPr lang="zh-CN" altLang="en-US" sz="2400" dirty="0"/>
              <a:t>父结点位置域，以及</a:t>
            </a:r>
            <a:r>
              <a:rPr lang="zh-CN" altLang="en-US" sz="2400" b="1" dirty="0"/>
              <a:t>子结点链表域</a:t>
            </a:r>
            <a:r>
              <a:rPr lang="zh-CN" altLang="en" sz="2400" dirty="0"/>
              <a:t>，</a:t>
            </a:r>
            <a:r>
              <a:rPr lang="zh-CN" altLang="en-US" sz="2400" dirty="0"/>
              <a:t>用来存放指向单链表的指针</a:t>
            </a:r>
            <a:endParaRPr lang="en-US" altLang="zh-CN" sz="2400" dirty="0"/>
          </a:p>
          <a:p>
            <a:pPr>
              <a:lnSpc>
                <a:spcPct val="110000"/>
              </a:lnSpc>
            </a:pPr>
            <a:endParaRPr lang="en-US" altLang="zh-CN" sz="2400" dirty="0"/>
          </a:p>
          <a:p>
            <a:pPr>
              <a:lnSpc>
                <a:spcPct val="110000"/>
              </a:lnSpc>
            </a:pPr>
            <a:endParaRPr lang="en-US" altLang="zh-CN" sz="2400" b="1" dirty="0"/>
          </a:p>
          <a:p>
            <a:pPr>
              <a:lnSpc>
                <a:spcPct val="110000"/>
              </a:lnSpc>
            </a:pPr>
            <a:endParaRPr lang="zh-CN" altLang="zh-CN" sz="2400" dirty="0"/>
          </a:p>
        </p:txBody>
      </p:sp>
      <p:pic>
        <p:nvPicPr>
          <p:cNvPr id="6" name="图片 5">
            <a:extLst>
              <a:ext uri="{FF2B5EF4-FFF2-40B4-BE49-F238E27FC236}">
                <a16:creationId xmlns:a16="http://schemas.microsoft.com/office/drawing/2014/main" id="{0D490DA9-BB42-D338-D23A-D5BD8F899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29523"/>
            <a:ext cx="4499070" cy="3827933"/>
          </a:xfrm>
          <a:prstGeom prst="rect">
            <a:avLst/>
          </a:prstGeom>
        </p:spPr>
      </p:pic>
      <p:pic>
        <p:nvPicPr>
          <p:cNvPr id="7" name="图片 6">
            <a:extLst>
              <a:ext uri="{FF2B5EF4-FFF2-40B4-BE49-F238E27FC236}">
                <a16:creationId xmlns:a16="http://schemas.microsoft.com/office/drawing/2014/main" id="{850ED860-D51E-3FD7-1080-DD36BA322C24}"/>
              </a:ext>
            </a:extLst>
          </p:cNvPr>
          <p:cNvPicPr>
            <a:picLocks noChangeAspect="1"/>
          </p:cNvPicPr>
          <p:nvPr/>
        </p:nvPicPr>
        <p:blipFill>
          <a:blip r:embed="rId3"/>
          <a:stretch>
            <a:fillRect/>
          </a:stretch>
        </p:blipFill>
        <p:spPr>
          <a:xfrm>
            <a:off x="1596930" y="2799316"/>
            <a:ext cx="3851654" cy="2291240"/>
          </a:xfrm>
          <a:prstGeom prst="rect">
            <a:avLst/>
          </a:prstGeom>
        </p:spPr>
      </p:pic>
      <p:sp>
        <p:nvSpPr>
          <p:cNvPr id="8" name="右箭头 7">
            <a:extLst>
              <a:ext uri="{FF2B5EF4-FFF2-40B4-BE49-F238E27FC236}">
                <a16:creationId xmlns:a16="http://schemas.microsoft.com/office/drawing/2014/main" id="{EC333660-8F46-7147-25D9-32B847E8AE64}"/>
              </a:ext>
            </a:extLst>
          </p:cNvPr>
          <p:cNvSpPr/>
          <p:nvPr/>
        </p:nvSpPr>
        <p:spPr>
          <a:xfrm>
            <a:off x="5518576" y="3747551"/>
            <a:ext cx="329916" cy="394769"/>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3D6466F-3DE3-B913-A52E-930AAF44FC4F}"/>
              </a:ext>
            </a:extLst>
          </p:cNvPr>
          <p:cNvSpPr txBox="1"/>
          <p:nvPr/>
        </p:nvSpPr>
        <p:spPr>
          <a:xfrm>
            <a:off x="7498958" y="2160191"/>
            <a:ext cx="4108817"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链表中各子结点按从左向右的顺序排列</a:t>
            </a:r>
          </a:p>
        </p:txBody>
      </p:sp>
    </p:spTree>
    <p:extLst>
      <p:ext uri="{BB962C8B-B14F-4D97-AF65-F5344CB8AC3E}">
        <p14:creationId xmlns:p14="http://schemas.microsoft.com/office/powerpoint/2010/main" val="358947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229DF44-F68D-0F93-DCA2-54DD3ABE76D2}"/>
              </a:ext>
            </a:extLst>
          </p:cNvPr>
          <p:cNvPicPr>
            <a:picLocks noChangeAspect="1"/>
          </p:cNvPicPr>
          <p:nvPr/>
        </p:nvPicPr>
        <p:blipFill>
          <a:blip r:embed="rId2"/>
          <a:stretch>
            <a:fillRect/>
          </a:stretch>
        </p:blipFill>
        <p:spPr>
          <a:xfrm>
            <a:off x="5231363" y="1620024"/>
            <a:ext cx="5500500" cy="3394453"/>
          </a:xfrm>
          <a:prstGeom prst="rect">
            <a:avLst/>
          </a:prstGeom>
        </p:spPr>
      </p:pic>
      <p:sp>
        <p:nvSpPr>
          <p:cNvPr id="2" name="标题 1"/>
          <p:cNvSpPr>
            <a:spLocks noGrp="1"/>
          </p:cNvSpPr>
          <p:nvPr>
            <p:ph type="title"/>
          </p:nvPr>
        </p:nvSpPr>
        <p:spPr/>
        <p:txBody>
          <a:bodyPr/>
          <a:lstStyle/>
          <a:p>
            <a:r>
              <a:rPr lang="en-US" altLang="zh-CN" sz="2800" dirty="0"/>
              <a:t>5.2  </a:t>
            </a:r>
            <a:r>
              <a:rPr lang="zh-CN" altLang="en-US" sz="2800" dirty="0"/>
              <a:t>树的定义与结构</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p>
        </p:txBody>
      </p:sp>
      <p:sp>
        <p:nvSpPr>
          <p:cNvPr id="4" name="文本占位符 3"/>
          <p:cNvSpPr>
            <a:spLocks noGrp="1"/>
          </p:cNvSpPr>
          <p:nvPr>
            <p:ph type="body" idx="10"/>
          </p:nvPr>
        </p:nvSpPr>
        <p:spPr>
          <a:xfrm>
            <a:off x="6798352" y="351737"/>
            <a:ext cx="5157787" cy="323806"/>
          </a:xfrm>
        </p:spPr>
        <p:txBody>
          <a:bodyPr/>
          <a:lstStyle/>
          <a:p>
            <a:r>
              <a:rPr lang="zh-CN" altLang="en-US" dirty="0"/>
              <a:t>数据结构</a:t>
            </a:r>
          </a:p>
        </p:txBody>
      </p:sp>
      <p:sp>
        <p:nvSpPr>
          <p:cNvPr id="5" name="内容占位符 4"/>
          <p:cNvSpPr>
            <a:spLocks noGrp="1"/>
          </p:cNvSpPr>
          <p:nvPr>
            <p:ph idx="11"/>
          </p:nvPr>
        </p:nvSpPr>
        <p:spPr>
          <a:xfrm>
            <a:off x="416024" y="771404"/>
            <a:ext cx="11055325" cy="5057775"/>
          </a:xfrm>
        </p:spPr>
        <p:txBody>
          <a:bodyPr>
            <a:normAutofit/>
          </a:bodyPr>
          <a:lstStyle/>
          <a:p>
            <a:pPr>
              <a:lnSpc>
                <a:spcPct val="110000"/>
              </a:lnSpc>
            </a:pPr>
            <a:endParaRPr lang="en-US" altLang="zh-CN" sz="2400" b="1" dirty="0"/>
          </a:p>
          <a:p>
            <a:pPr>
              <a:lnSpc>
                <a:spcPct val="110000"/>
              </a:lnSpc>
            </a:pPr>
            <a:r>
              <a:rPr lang="zh-CN" altLang="en-US" sz="2400" b="1" dirty="0"/>
              <a:t>树的结构示例</a:t>
            </a:r>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13" name="对话气泡: 圆角矩形 15">
            <a:extLst>
              <a:ext uri="{FF2B5EF4-FFF2-40B4-BE49-F238E27FC236}">
                <a16:creationId xmlns:a16="http://schemas.microsoft.com/office/drawing/2014/main" id="{0C16194B-0550-8B41-3309-FA69F8F61DBB}"/>
              </a:ext>
            </a:extLst>
          </p:cNvPr>
          <p:cNvSpPr/>
          <p:nvPr/>
        </p:nvSpPr>
        <p:spPr>
          <a:xfrm>
            <a:off x="225524" y="2581122"/>
            <a:ext cx="5196339" cy="2529216"/>
          </a:xfrm>
          <a:prstGeom prst="wedgeRoundRectCallout">
            <a:avLst>
              <a:gd name="adj1" fmla="val 57029"/>
              <a:gd name="adj2" fmla="val -69610"/>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00"/>
              </a:lnSpc>
            </a:pPr>
            <a:r>
              <a:rPr lang="zh-CN" altLang="en-US" sz="2000" dirty="0">
                <a:latin typeface="微软雅黑" panose="020B0503020204020204" pitchFamily="34" charset="-122"/>
                <a:ea typeface="微软雅黑" panose="020B0503020204020204" pitchFamily="34" charset="-122"/>
              </a:rPr>
              <a:t>树 </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M}</a:t>
            </a: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树根：</a:t>
            </a:r>
            <a:r>
              <a:rPr lang="en-US" altLang="zh-CN" sz="2000" dirty="0">
                <a:latin typeface="微软雅黑" panose="020B0503020204020204" pitchFamily="34" charset="-122"/>
                <a:ea typeface="微软雅黑" panose="020B0503020204020204" pitchFamily="34" charset="-122"/>
              </a:rPr>
              <a:t>A</a:t>
            </a: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子树：</a:t>
            </a: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为根</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为根</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为根</a:t>
            </a:r>
            <a:endParaRPr lang="en-US" altLang="zh-CN" sz="2000" dirty="0">
              <a:latin typeface="微软雅黑" panose="020B0503020204020204" pitchFamily="34" charset="-122"/>
              <a:ea typeface="微软雅黑" panose="020B0503020204020204" pitchFamily="34" charset="-122"/>
            </a:endParaRPr>
          </a:p>
          <a:p>
            <a:pPr marL="342900" indent="-342900">
              <a:lnSpc>
                <a:spcPts val="28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父子关系</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B&gt;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C&gt;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D&gt;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对话气泡: 圆角矩形 15">
            <a:extLst>
              <a:ext uri="{FF2B5EF4-FFF2-40B4-BE49-F238E27FC236}">
                <a16:creationId xmlns:a16="http://schemas.microsoft.com/office/drawing/2014/main" id="{29C8F2A7-71BA-94D2-68AC-8903719EB170}"/>
              </a:ext>
            </a:extLst>
          </p:cNvPr>
          <p:cNvSpPr/>
          <p:nvPr/>
        </p:nvSpPr>
        <p:spPr>
          <a:xfrm>
            <a:off x="6425163" y="4864218"/>
            <a:ext cx="4784269" cy="1629404"/>
          </a:xfrm>
          <a:prstGeom prst="wedgeRoundRectCallout">
            <a:avLst>
              <a:gd name="adj1" fmla="val -31843"/>
              <a:gd name="adj2" fmla="val -67596"/>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也是树（递归定义）</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树根：</a:t>
            </a:r>
            <a:r>
              <a:rPr lang="en-US" altLang="zh-CN" sz="2000" dirty="0">
                <a:latin typeface="微软雅黑" panose="020B0503020204020204" pitchFamily="34" charset="-122"/>
                <a:ea typeface="微软雅黑" panose="020B0503020204020204" pitchFamily="34" charset="-122"/>
              </a:rPr>
              <a:t>B</a:t>
            </a: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子树：</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a:t>
            </a: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父子关系：</a:t>
            </a:r>
            <a:r>
              <a:rPr lang="en-US" altLang="zh-CN" sz="2000" dirty="0">
                <a:latin typeface="微软雅黑" panose="020B0503020204020204" pitchFamily="34" charset="-122"/>
                <a:ea typeface="微软雅黑" panose="020B0503020204020204" pitchFamily="34" charset="-122"/>
              </a:rPr>
              <a:t>&lt;B,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E&gt;,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F&gt;,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G&gt;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54245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孩子表示法</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6" y="1137761"/>
            <a:ext cx="10515600" cy="1617391"/>
          </a:xfrm>
        </p:spPr>
        <p:txBody>
          <a:bodyPr>
            <a:normAutofit fontScale="92500" lnSpcReduction="20000"/>
          </a:bodyPr>
          <a:lstStyle/>
          <a:p>
            <a:pPr>
              <a:lnSpc>
                <a:spcPct val="110000"/>
              </a:lnSpc>
            </a:pPr>
            <a:r>
              <a:rPr lang="zh-CN" altLang="en-US" sz="2400" dirty="0"/>
              <a:t>与父亲表示法一样，用</a:t>
            </a:r>
            <a:r>
              <a:rPr lang="zh-CN" altLang="en-US" sz="2400" b="1" dirty="0"/>
              <a:t>顺序表</a:t>
            </a:r>
            <a:r>
              <a:rPr lang="zh-CN" altLang="en-US" sz="2400" dirty="0"/>
              <a:t>存储树，每个结点包含数据域</a:t>
            </a:r>
            <a:r>
              <a:rPr lang="zh-CN" altLang="en" sz="2400" dirty="0"/>
              <a:t>，</a:t>
            </a:r>
            <a:r>
              <a:rPr lang="zh-CN" altLang="en-US" sz="2400" dirty="0"/>
              <a:t>父结点位置域，以及</a:t>
            </a:r>
            <a:r>
              <a:rPr lang="zh-CN" altLang="en-US" sz="2400" b="1" dirty="0"/>
              <a:t>子结点链表域</a:t>
            </a:r>
            <a:r>
              <a:rPr lang="zh-CN" altLang="en" sz="2400" dirty="0"/>
              <a:t>，</a:t>
            </a:r>
            <a:r>
              <a:rPr lang="zh-CN" altLang="en-US" sz="2400" dirty="0"/>
              <a:t>用来存放指向单链表的指针</a:t>
            </a:r>
            <a:endParaRPr lang="en-US" altLang="zh-CN" sz="2400" dirty="0"/>
          </a:p>
          <a:p>
            <a:pPr>
              <a:lnSpc>
                <a:spcPct val="110000"/>
              </a:lnSpc>
            </a:pPr>
            <a:r>
              <a:rPr lang="zh-CN" altLang="en-US" sz="2400" b="1" dirty="0"/>
              <a:t>第一个孩子</a:t>
            </a:r>
            <a:r>
              <a:rPr lang="zh-CN" altLang="en-US" sz="2400" dirty="0"/>
              <a:t>：各结点在</a:t>
            </a:r>
            <a:r>
              <a:rPr lang="zh-CN" altLang="en-US" sz="2400" dirty="0">
                <a:latin typeface="Microsoft YaHei" panose="020B0503020204020204" pitchFamily="34" charset="-122"/>
                <a:ea typeface="Microsoft YaHei" panose="020B0503020204020204" pitchFamily="34" charset="-122"/>
              </a:rPr>
              <a:t>树中</a:t>
            </a:r>
            <a:r>
              <a:rPr lang="zh-CN" altLang="zh-CN" sz="24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最左边的子结点</a:t>
            </a:r>
            <a:endParaRPr lang="en-US" altLang="zh-CN" dirty="0">
              <a:latin typeface="Microsoft YaHei" panose="020B0503020204020204" pitchFamily="34" charset="-122"/>
              <a:ea typeface="Microsoft YaHei" panose="020B0503020204020204" pitchFamily="34" charset="-122"/>
            </a:endParaRPr>
          </a:p>
          <a:p>
            <a:pPr>
              <a:lnSpc>
                <a:spcPct val="110000"/>
              </a:lnSpc>
            </a:pPr>
            <a:r>
              <a:rPr lang="zh-CN" altLang="en-US" sz="2400" b="1" dirty="0"/>
              <a:t>下一个兄弟</a:t>
            </a:r>
            <a:r>
              <a:rPr lang="zh-CN" altLang="en-US" sz="2400" dirty="0"/>
              <a:t>：各结点右侧并且相邻的兄弟结点</a:t>
            </a:r>
            <a:endParaRPr lang="en-US" altLang="zh-CN" sz="2400" b="1" dirty="0"/>
          </a:p>
          <a:p>
            <a:pPr>
              <a:lnSpc>
                <a:spcPct val="110000"/>
              </a:lnSpc>
            </a:pPr>
            <a:endParaRPr lang="zh-CN" altLang="zh-CN" sz="2400" dirty="0"/>
          </a:p>
        </p:txBody>
      </p:sp>
      <p:pic>
        <p:nvPicPr>
          <p:cNvPr id="6" name="图片 5">
            <a:extLst>
              <a:ext uri="{FF2B5EF4-FFF2-40B4-BE49-F238E27FC236}">
                <a16:creationId xmlns:a16="http://schemas.microsoft.com/office/drawing/2014/main" id="{0D490DA9-BB42-D338-D23A-D5BD8F899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244" y="2904583"/>
            <a:ext cx="4161921" cy="3541077"/>
          </a:xfrm>
          <a:prstGeom prst="rect">
            <a:avLst/>
          </a:prstGeom>
        </p:spPr>
      </p:pic>
      <p:pic>
        <p:nvPicPr>
          <p:cNvPr id="7" name="图片 6">
            <a:extLst>
              <a:ext uri="{FF2B5EF4-FFF2-40B4-BE49-F238E27FC236}">
                <a16:creationId xmlns:a16="http://schemas.microsoft.com/office/drawing/2014/main" id="{850ED860-D51E-3FD7-1080-DD36BA322C24}"/>
              </a:ext>
            </a:extLst>
          </p:cNvPr>
          <p:cNvPicPr>
            <a:picLocks noChangeAspect="1"/>
          </p:cNvPicPr>
          <p:nvPr/>
        </p:nvPicPr>
        <p:blipFill>
          <a:blip r:embed="rId3"/>
          <a:stretch>
            <a:fillRect/>
          </a:stretch>
        </p:blipFill>
        <p:spPr>
          <a:xfrm>
            <a:off x="195354" y="3262602"/>
            <a:ext cx="3851654" cy="2291240"/>
          </a:xfrm>
          <a:prstGeom prst="rect">
            <a:avLst/>
          </a:prstGeom>
        </p:spPr>
      </p:pic>
      <p:sp>
        <p:nvSpPr>
          <p:cNvPr id="8" name="右箭头 7">
            <a:extLst>
              <a:ext uri="{FF2B5EF4-FFF2-40B4-BE49-F238E27FC236}">
                <a16:creationId xmlns:a16="http://schemas.microsoft.com/office/drawing/2014/main" id="{EC333660-8F46-7147-25D9-32B847E8AE64}"/>
              </a:ext>
            </a:extLst>
          </p:cNvPr>
          <p:cNvSpPr/>
          <p:nvPr/>
        </p:nvSpPr>
        <p:spPr>
          <a:xfrm>
            <a:off x="4056502" y="4191087"/>
            <a:ext cx="329916" cy="394769"/>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E686810-C5A5-5EDD-D111-774820F0321A}"/>
              </a:ext>
            </a:extLst>
          </p:cNvPr>
          <p:cNvSpPr txBox="1"/>
          <p:nvPr/>
        </p:nvSpPr>
        <p:spPr>
          <a:xfrm>
            <a:off x="63918" y="5945261"/>
            <a:ext cx="4610384" cy="369332"/>
          </a:xfrm>
          <a:prstGeom prst="rect">
            <a:avLst/>
          </a:prstGeom>
          <a:noFill/>
        </p:spPr>
        <p:txBody>
          <a:bodyPr wrap="squar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结点</a:t>
            </a:r>
            <a:r>
              <a:rPr kumimoji="1" lang="en-US" altLang="zh-CN" dirty="0">
                <a:solidFill>
                  <a:srgbClr val="C00000"/>
                </a:solidFill>
                <a:latin typeface="Microsoft YaHei" panose="020B0503020204020204" pitchFamily="34" charset="-122"/>
                <a:ea typeface="Microsoft YaHei" panose="020B0503020204020204" pitchFamily="34" charset="-122"/>
              </a:rPr>
              <a:t>B</a:t>
            </a:r>
            <a:r>
              <a:rPr kumimoji="1" lang="zh-CN" altLang="en-US" dirty="0">
                <a:solidFill>
                  <a:srgbClr val="C00000"/>
                </a:solidFill>
                <a:latin typeface="Microsoft YaHei" panose="020B0503020204020204" pitchFamily="34" charset="-122"/>
                <a:ea typeface="Microsoft YaHei" panose="020B0503020204020204" pitchFamily="34" charset="-122"/>
              </a:rPr>
              <a:t>的第一个孩子</a:t>
            </a:r>
            <a:r>
              <a:rPr kumimoji="1" lang="en-US" altLang="zh-CN" dirty="0">
                <a:solidFill>
                  <a:srgbClr val="C00000"/>
                </a:solidFill>
                <a:latin typeface="Microsoft YaHei" panose="020B0503020204020204" pitchFamily="34" charset="-122"/>
                <a:ea typeface="Microsoft YaHei" panose="020B0503020204020204" pitchFamily="34" charset="-122"/>
              </a:rPr>
              <a:t>:</a:t>
            </a:r>
            <a:r>
              <a:rPr kumimoji="1" lang="zh-CN" altLang="en-US" dirty="0">
                <a:solidFill>
                  <a:srgbClr val="C00000"/>
                </a:solidFill>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E</a:t>
            </a:r>
            <a:r>
              <a:rPr kumimoji="1" lang="zh-CN" altLang="en-US" dirty="0">
                <a:solidFill>
                  <a:srgbClr val="C00000"/>
                </a:solidFill>
                <a:latin typeface="Microsoft YaHei" panose="020B0503020204020204" pitchFamily="34" charset="-122"/>
                <a:ea typeface="Microsoft YaHei" panose="020B0503020204020204" pitchFamily="34" charset="-122"/>
              </a:rPr>
              <a:t>，下一个兄弟：</a:t>
            </a:r>
            <a:r>
              <a:rPr kumimoji="1" lang="en-US" altLang="zh-CN" dirty="0">
                <a:solidFill>
                  <a:srgbClr val="C00000"/>
                </a:solidFill>
                <a:latin typeface="Microsoft YaHei" panose="020B0503020204020204" pitchFamily="34" charset="-122"/>
                <a:ea typeface="Microsoft YaHei" panose="020B0503020204020204" pitchFamily="34" charset="-122"/>
              </a:rPr>
              <a:t>C</a:t>
            </a:r>
          </a:p>
        </p:txBody>
      </p:sp>
      <p:sp>
        <p:nvSpPr>
          <p:cNvPr id="10" name="任意多边形: 形状 19">
            <a:extLst>
              <a:ext uri="{FF2B5EF4-FFF2-40B4-BE49-F238E27FC236}">
                <a16:creationId xmlns:a16="http://schemas.microsoft.com/office/drawing/2014/main" id="{65E3A064-22F7-F53A-59AA-8DFCC21AF199}"/>
              </a:ext>
            </a:extLst>
          </p:cNvPr>
          <p:cNvSpPr/>
          <p:nvPr/>
        </p:nvSpPr>
        <p:spPr>
          <a:xfrm>
            <a:off x="8400351" y="3735374"/>
            <a:ext cx="3167068" cy="122966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Microsoft YaHei" panose="020B0503020204020204" pitchFamily="34" charset="-122"/>
                <a:ea typeface="Microsoft YaHei" panose="020B0503020204020204" pitchFamily="34" charset="-122"/>
              </a:rPr>
              <a:t>各结点的第一个孩子就是其子结点链表的第一个结点，查找时间</a:t>
            </a:r>
            <a:r>
              <a:rPr lang="en-US" altLang="zh-CN" sz="2000" dirty="0">
                <a:solidFill>
                  <a:schemeClr val="bg1"/>
                </a:solidFill>
                <a:latin typeface="Microsoft YaHei" panose="020B0503020204020204" pitchFamily="34" charset="-122"/>
                <a:ea typeface="Microsoft YaHei" panose="020B0503020204020204" pitchFamily="34" charset="-122"/>
              </a:rPr>
              <a:t>O(1)</a:t>
            </a:r>
          </a:p>
        </p:txBody>
      </p:sp>
      <p:sp>
        <p:nvSpPr>
          <p:cNvPr id="12" name="任意多边形: 形状 19">
            <a:extLst>
              <a:ext uri="{FF2B5EF4-FFF2-40B4-BE49-F238E27FC236}">
                <a16:creationId xmlns:a16="http://schemas.microsoft.com/office/drawing/2014/main" id="{2F2F8DF2-A737-F67D-7913-084EDF2C019E}"/>
              </a:ext>
            </a:extLst>
          </p:cNvPr>
          <p:cNvSpPr/>
          <p:nvPr/>
        </p:nvSpPr>
        <p:spPr>
          <a:xfrm>
            <a:off x="8400351" y="5055518"/>
            <a:ext cx="3167068" cy="148062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Microsoft YaHei" panose="020B0503020204020204" pitchFamily="34" charset="-122"/>
                <a:ea typeface="Microsoft YaHei" panose="020B0503020204020204" pitchFamily="34" charset="-122"/>
              </a:rPr>
              <a:t>各结点的下一个兄弟需要遍历其父结点的子结点链表，时间复杂度</a:t>
            </a:r>
            <a:r>
              <a:rPr lang="en-US" altLang="zh-CN" sz="2000" dirty="0">
                <a:solidFill>
                  <a:schemeClr val="bg1"/>
                </a:solidFill>
                <a:latin typeface="Microsoft YaHei" panose="020B0503020204020204" pitchFamily="34" charset="-122"/>
                <a:ea typeface="Microsoft YaHei" panose="020B0503020204020204" pitchFamily="34" charset="-122"/>
              </a:rPr>
              <a:t>O(d),</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d</a:t>
            </a:r>
            <a:r>
              <a:rPr lang="zh-CN" altLang="en-US" sz="2000" dirty="0">
                <a:solidFill>
                  <a:schemeClr val="bg1"/>
                </a:solidFill>
                <a:latin typeface="Microsoft YaHei" panose="020B0503020204020204" pitchFamily="34" charset="-122"/>
                <a:ea typeface="Microsoft YaHei" panose="020B0503020204020204" pitchFamily="34" charset="-122"/>
              </a:rPr>
              <a:t>是树的度</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938362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F69FBC0A-C0D6-447D-0E92-F9292BD50096}"/>
              </a:ext>
            </a:extLst>
          </p:cNvPr>
          <p:cNvPicPr>
            <a:picLocks noChangeAspect="1"/>
          </p:cNvPicPr>
          <p:nvPr/>
        </p:nvPicPr>
        <p:blipFill>
          <a:blip r:embed="rId2"/>
          <a:stretch>
            <a:fillRect/>
          </a:stretch>
        </p:blipFill>
        <p:spPr>
          <a:xfrm>
            <a:off x="6717986" y="4204380"/>
            <a:ext cx="5176668" cy="2264792"/>
          </a:xfrm>
          <a:prstGeom prst="rect">
            <a:avLst/>
          </a:prstGeom>
        </p:spPr>
      </p:pic>
      <p:sp>
        <p:nvSpPr>
          <p:cNvPr id="2" name="标题 1"/>
          <p:cNvSpPr>
            <a:spLocks noGrp="1"/>
          </p:cNvSpPr>
          <p:nvPr>
            <p:ph type="title"/>
          </p:nvPr>
        </p:nvSpPr>
        <p:spPr/>
        <p:txBody>
          <a:bodyPr/>
          <a:lstStyle/>
          <a:p>
            <a:r>
              <a:rPr lang="zh-CN" altLang="en-US" sz="2800" dirty="0"/>
              <a:t>孩子兄弟表示法</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6" y="1137761"/>
            <a:ext cx="10515600" cy="1617391"/>
          </a:xfrm>
        </p:spPr>
        <p:txBody>
          <a:bodyPr>
            <a:normAutofit fontScale="92500" lnSpcReduction="10000"/>
          </a:bodyPr>
          <a:lstStyle/>
          <a:p>
            <a:pPr>
              <a:lnSpc>
                <a:spcPct val="110000"/>
              </a:lnSpc>
            </a:pPr>
            <a:r>
              <a:rPr lang="zh-CN" altLang="en-US" sz="2400" dirty="0"/>
              <a:t>树应用最广泛的存储结构。每个结点存放其</a:t>
            </a:r>
            <a:r>
              <a:rPr lang="zh-CN" altLang="en-US" sz="2400" b="1" dirty="0"/>
              <a:t>第一个孩子</a:t>
            </a:r>
            <a:r>
              <a:rPr lang="zh-CN" altLang="en-US" sz="2400" dirty="0"/>
              <a:t>和</a:t>
            </a:r>
            <a:r>
              <a:rPr lang="zh-CN" altLang="en-US" sz="2400" b="1" dirty="0"/>
              <a:t>下一个兄弟</a:t>
            </a:r>
            <a:r>
              <a:rPr lang="zh-CN" altLang="en-US" sz="2400" dirty="0"/>
              <a:t>的信息，可以直接使用二叉链表实现，因此这种表示法也称作</a:t>
            </a:r>
            <a:r>
              <a:rPr lang="zh-CN" altLang="en-US" sz="2400" b="1" dirty="0"/>
              <a:t>二叉链表表示法</a:t>
            </a:r>
            <a:endParaRPr lang="en-US" altLang="zh-CN" sz="2400" b="1" dirty="0"/>
          </a:p>
          <a:p>
            <a:pPr>
              <a:lnSpc>
                <a:spcPct val="110000"/>
              </a:lnSpc>
            </a:pPr>
            <a:r>
              <a:rPr lang="zh-CN" altLang="en-US" sz="2400" dirty="0"/>
              <a:t>二叉链表中的指针域</a:t>
            </a:r>
            <a:r>
              <a:rPr lang="en" altLang="zh-CN" sz="2400" dirty="0"/>
              <a:t>left</a:t>
            </a:r>
            <a:r>
              <a:rPr lang="zh-CN" altLang="en-US" sz="2400" dirty="0"/>
              <a:t> </a:t>
            </a:r>
            <a:r>
              <a:rPr lang="zh-CN" altLang="en-US" sz="2400" dirty="0">
                <a:sym typeface="Wingdings" pitchFamily="2" charset="2"/>
              </a:rPr>
              <a:t>改称 </a:t>
            </a:r>
            <a:r>
              <a:rPr lang="en" altLang="zh-CN" sz="2400" dirty="0" err="1"/>
              <a:t>first_child</a:t>
            </a:r>
            <a:r>
              <a:rPr lang="zh-CN" altLang="en" sz="2400" dirty="0"/>
              <a:t>，</a:t>
            </a:r>
            <a:r>
              <a:rPr lang="zh-CN" altLang="en-US" sz="2400" dirty="0"/>
              <a:t>指向结点的第一个子结点；同时，指针域</a:t>
            </a:r>
            <a:r>
              <a:rPr lang="en" altLang="zh-CN" sz="2400" dirty="0" err="1"/>
              <a:t>righ</a:t>
            </a:r>
            <a:r>
              <a:rPr lang="en-US" altLang="zh-CN" sz="2400" dirty="0"/>
              <a:t>t</a:t>
            </a:r>
            <a:r>
              <a:rPr lang="zh-CN" altLang="en-US" sz="2400" dirty="0"/>
              <a:t> </a:t>
            </a:r>
            <a:r>
              <a:rPr lang="zh-CN" altLang="en-US" sz="2400" dirty="0">
                <a:sym typeface="Wingdings" pitchFamily="2" charset="2"/>
              </a:rPr>
              <a:t>改称</a:t>
            </a:r>
            <a:r>
              <a:rPr lang="en" altLang="zh-CN" sz="2400" dirty="0" err="1"/>
              <a:t>next_sibling</a:t>
            </a:r>
            <a:r>
              <a:rPr lang="zh-CN" altLang="en" sz="2400" dirty="0"/>
              <a:t>，</a:t>
            </a:r>
            <a:r>
              <a:rPr lang="zh-CN" altLang="en-US" sz="2400" dirty="0"/>
              <a:t>指向右侧的兄弟结点 </a:t>
            </a:r>
            <a:endParaRPr lang="zh-CN" altLang="zh-CN" sz="2400" dirty="0"/>
          </a:p>
        </p:txBody>
      </p:sp>
      <p:pic>
        <p:nvPicPr>
          <p:cNvPr id="11" name="图片 10">
            <a:extLst>
              <a:ext uri="{FF2B5EF4-FFF2-40B4-BE49-F238E27FC236}">
                <a16:creationId xmlns:a16="http://schemas.microsoft.com/office/drawing/2014/main" id="{B68F6B8A-8C88-B6B9-A649-1DCBE04F42FD}"/>
              </a:ext>
            </a:extLst>
          </p:cNvPr>
          <p:cNvPicPr>
            <a:picLocks noChangeAspect="1"/>
          </p:cNvPicPr>
          <p:nvPr/>
        </p:nvPicPr>
        <p:blipFill>
          <a:blip r:embed="rId3"/>
          <a:stretch>
            <a:fillRect/>
          </a:stretch>
        </p:blipFill>
        <p:spPr>
          <a:xfrm>
            <a:off x="4197551" y="2809007"/>
            <a:ext cx="3288950" cy="1907591"/>
          </a:xfrm>
          <a:prstGeom prst="rect">
            <a:avLst/>
          </a:prstGeom>
        </p:spPr>
      </p:pic>
      <p:pic>
        <p:nvPicPr>
          <p:cNvPr id="24" name="图片 23">
            <a:extLst>
              <a:ext uri="{FF2B5EF4-FFF2-40B4-BE49-F238E27FC236}">
                <a16:creationId xmlns:a16="http://schemas.microsoft.com/office/drawing/2014/main" id="{44E736EC-6866-E1E1-BB29-F6DD01EEE526}"/>
              </a:ext>
            </a:extLst>
          </p:cNvPr>
          <p:cNvPicPr>
            <a:picLocks noChangeAspect="1"/>
          </p:cNvPicPr>
          <p:nvPr/>
        </p:nvPicPr>
        <p:blipFill>
          <a:blip r:embed="rId4"/>
          <a:stretch>
            <a:fillRect/>
          </a:stretch>
        </p:blipFill>
        <p:spPr>
          <a:xfrm>
            <a:off x="284898" y="3197598"/>
            <a:ext cx="2255050" cy="1086966"/>
          </a:xfrm>
          <a:prstGeom prst="rect">
            <a:avLst/>
          </a:prstGeom>
        </p:spPr>
      </p:pic>
      <p:pic>
        <p:nvPicPr>
          <p:cNvPr id="27" name="图片 26">
            <a:extLst>
              <a:ext uri="{FF2B5EF4-FFF2-40B4-BE49-F238E27FC236}">
                <a16:creationId xmlns:a16="http://schemas.microsoft.com/office/drawing/2014/main" id="{8E7E467D-6B51-9E08-57D8-CFAE793E3B49}"/>
              </a:ext>
            </a:extLst>
          </p:cNvPr>
          <p:cNvPicPr>
            <a:picLocks noChangeAspect="1"/>
          </p:cNvPicPr>
          <p:nvPr/>
        </p:nvPicPr>
        <p:blipFill>
          <a:blip r:embed="rId5"/>
          <a:stretch>
            <a:fillRect/>
          </a:stretch>
        </p:blipFill>
        <p:spPr>
          <a:xfrm>
            <a:off x="395152" y="4784819"/>
            <a:ext cx="3291954" cy="1086966"/>
          </a:xfrm>
          <a:prstGeom prst="rect">
            <a:avLst/>
          </a:prstGeom>
        </p:spPr>
      </p:pic>
      <p:sp>
        <p:nvSpPr>
          <p:cNvPr id="15" name="右箭头 14">
            <a:extLst>
              <a:ext uri="{FF2B5EF4-FFF2-40B4-BE49-F238E27FC236}">
                <a16:creationId xmlns:a16="http://schemas.microsoft.com/office/drawing/2014/main" id="{AA12AA46-32FC-DB14-A561-2B5BBCEC0484}"/>
              </a:ext>
            </a:extLst>
          </p:cNvPr>
          <p:cNvSpPr/>
          <p:nvPr/>
        </p:nvSpPr>
        <p:spPr>
          <a:xfrm rot="5400000">
            <a:off x="1247464" y="4171954"/>
            <a:ext cx="329916" cy="394769"/>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右箭头 28">
            <a:extLst>
              <a:ext uri="{FF2B5EF4-FFF2-40B4-BE49-F238E27FC236}">
                <a16:creationId xmlns:a16="http://schemas.microsoft.com/office/drawing/2014/main" id="{528CDA43-7BFF-FCD8-E009-5656138AC09C}"/>
              </a:ext>
            </a:extLst>
          </p:cNvPr>
          <p:cNvSpPr/>
          <p:nvPr/>
        </p:nvSpPr>
        <p:spPr>
          <a:xfrm rot="2306939">
            <a:off x="7017676" y="4271342"/>
            <a:ext cx="452457" cy="679871"/>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a:extLst>
              <a:ext uri="{FF2B5EF4-FFF2-40B4-BE49-F238E27FC236}">
                <a16:creationId xmlns:a16="http://schemas.microsoft.com/office/drawing/2014/main" id="{61DFE64B-9409-7F1C-6C87-DEB504E20319}"/>
              </a:ext>
            </a:extLst>
          </p:cNvPr>
          <p:cNvCxnSpPr>
            <a:cxnSpLocks/>
          </p:cNvCxnSpPr>
          <p:nvPr/>
        </p:nvCxnSpPr>
        <p:spPr>
          <a:xfrm>
            <a:off x="3924300" y="2809007"/>
            <a:ext cx="0" cy="382423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05EC4C4E-D9C5-AA91-49FE-36EB363E59B7}"/>
              </a:ext>
            </a:extLst>
          </p:cNvPr>
          <p:cNvSpPr txBox="1"/>
          <p:nvPr/>
        </p:nvSpPr>
        <p:spPr>
          <a:xfrm>
            <a:off x="8737600" y="6293052"/>
            <a:ext cx="1569660"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二叉链表结构</a:t>
            </a:r>
          </a:p>
        </p:txBody>
      </p:sp>
      <p:sp>
        <p:nvSpPr>
          <p:cNvPr id="6" name="右箭头 5">
            <a:extLst>
              <a:ext uri="{FF2B5EF4-FFF2-40B4-BE49-F238E27FC236}">
                <a16:creationId xmlns:a16="http://schemas.microsoft.com/office/drawing/2014/main" id="{C93A4497-DDD4-0A3A-CD75-939C098F2E88}"/>
              </a:ext>
            </a:extLst>
          </p:cNvPr>
          <p:cNvSpPr/>
          <p:nvPr/>
        </p:nvSpPr>
        <p:spPr>
          <a:xfrm>
            <a:off x="3757431" y="3902019"/>
            <a:ext cx="394745" cy="126455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332283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5.6.2</a:t>
            </a:r>
            <a:r>
              <a:rPr lang="zh-CN" altLang="en-US" sz="2800" dirty="0"/>
              <a:t> 树、森林与二叉树的转换</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11" name="图片 10">
            <a:extLst>
              <a:ext uri="{FF2B5EF4-FFF2-40B4-BE49-F238E27FC236}">
                <a16:creationId xmlns:a16="http://schemas.microsoft.com/office/drawing/2014/main" id="{B68F6B8A-8C88-B6B9-A649-1DCBE04F42FD}"/>
              </a:ext>
            </a:extLst>
          </p:cNvPr>
          <p:cNvPicPr>
            <a:picLocks noChangeAspect="1"/>
          </p:cNvPicPr>
          <p:nvPr/>
        </p:nvPicPr>
        <p:blipFill>
          <a:blip r:embed="rId2"/>
          <a:stretch>
            <a:fillRect/>
          </a:stretch>
        </p:blipFill>
        <p:spPr>
          <a:xfrm>
            <a:off x="0" y="1714868"/>
            <a:ext cx="3288950" cy="1907591"/>
          </a:xfrm>
          <a:prstGeom prst="rect">
            <a:avLst/>
          </a:prstGeom>
        </p:spPr>
      </p:pic>
      <p:pic>
        <p:nvPicPr>
          <p:cNvPr id="13" name="图片 12">
            <a:extLst>
              <a:ext uri="{FF2B5EF4-FFF2-40B4-BE49-F238E27FC236}">
                <a16:creationId xmlns:a16="http://schemas.microsoft.com/office/drawing/2014/main" id="{F69FBC0A-C0D6-447D-0E92-F9292BD50096}"/>
              </a:ext>
            </a:extLst>
          </p:cNvPr>
          <p:cNvPicPr>
            <a:picLocks noChangeAspect="1"/>
          </p:cNvPicPr>
          <p:nvPr/>
        </p:nvPicPr>
        <p:blipFill>
          <a:blip r:embed="rId3"/>
          <a:stretch>
            <a:fillRect/>
          </a:stretch>
        </p:blipFill>
        <p:spPr>
          <a:xfrm>
            <a:off x="3358992" y="3687656"/>
            <a:ext cx="5084439" cy="2224442"/>
          </a:xfrm>
          <a:prstGeom prst="rect">
            <a:avLst/>
          </a:prstGeom>
        </p:spPr>
      </p:pic>
      <p:pic>
        <p:nvPicPr>
          <p:cNvPr id="14" name="图片 13">
            <a:extLst>
              <a:ext uri="{FF2B5EF4-FFF2-40B4-BE49-F238E27FC236}">
                <a16:creationId xmlns:a16="http://schemas.microsoft.com/office/drawing/2014/main" id="{4ACB2F17-1FDA-BD33-9B5F-82D7BC372851}"/>
              </a:ext>
            </a:extLst>
          </p:cNvPr>
          <p:cNvPicPr>
            <a:picLocks noChangeAspect="1"/>
          </p:cNvPicPr>
          <p:nvPr/>
        </p:nvPicPr>
        <p:blipFill>
          <a:blip r:embed="rId4"/>
          <a:stretch>
            <a:fillRect/>
          </a:stretch>
        </p:blipFill>
        <p:spPr>
          <a:xfrm>
            <a:off x="9627561" y="1728297"/>
            <a:ext cx="2413224" cy="3303207"/>
          </a:xfrm>
          <a:prstGeom prst="rect">
            <a:avLst/>
          </a:prstGeom>
        </p:spPr>
      </p:pic>
      <p:sp>
        <p:nvSpPr>
          <p:cNvPr id="16" name="右箭头 15">
            <a:extLst>
              <a:ext uri="{FF2B5EF4-FFF2-40B4-BE49-F238E27FC236}">
                <a16:creationId xmlns:a16="http://schemas.microsoft.com/office/drawing/2014/main" id="{CD0843D2-A163-73EC-651A-0730EF10EACB}"/>
              </a:ext>
            </a:extLst>
          </p:cNvPr>
          <p:cNvSpPr/>
          <p:nvPr/>
        </p:nvSpPr>
        <p:spPr>
          <a:xfrm rot="20049653">
            <a:off x="8576477" y="4287110"/>
            <a:ext cx="1539757" cy="963724"/>
          </a:xfrm>
          <a:prstGeom prst="rightArrow">
            <a:avLst>
              <a:gd name="adj1" fmla="val 72453"/>
              <a:gd name="adj2" fmla="val 39278"/>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链接存储结构</a:t>
            </a:r>
          </a:p>
        </p:txBody>
      </p:sp>
      <p:sp>
        <p:nvSpPr>
          <p:cNvPr id="7" name="文本框 6">
            <a:extLst>
              <a:ext uri="{FF2B5EF4-FFF2-40B4-BE49-F238E27FC236}">
                <a16:creationId xmlns:a16="http://schemas.microsoft.com/office/drawing/2014/main" id="{9B380286-B00E-72D0-E758-39E3619E430D}"/>
              </a:ext>
            </a:extLst>
          </p:cNvPr>
          <p:cNvSpPr txBox="1"/>
          <p:nvPr/>
        </p:nvSpPr>
        <p:spPr>
          <a:xfrm>
            <a:off x="10962850" y="1841870"/>
            <a:ext cx="1294439" cy="646331"/>
          </a:xfrm>
          <a:prstGeom prst="rect">
            <a:avLst/>
          </a:prstGeom>
          <a:noFill/>
        </p:spPr>
        <p:txBody>
          <a:bodyPr wrap="squar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根结点无右子结点</a:t>
            </a:r>
          </a:p>
        </p:txBody>
      </p:sp>
      <p:sp>
        <p:nvSpPr>
          <p:cNvPr id="8" name="文本框 7">
            <a:extLst>
              <a:ext uri="{FF2B5EF4-FFF2-40B4-BE49-F238E27FC236}">
                <a16:creationId xmlns:a16="http://schemas.microsoft.com/office/drawing/2014/main" id="{485AB611-533F-38AD-3429-44E5B23F52A7}"/>
              </a:ext>
            </a:extLst>
          </p:cNvPr>
          <p:cNvSpPr txBox="1"/>
          <p:nvPr/>
        </p:nvSpPr>
        <p:spPr>
          <a:xfrm>
            <a:off x="99853" y="1553818"/>
            <a:ext cx="1225050" cy="646331"/>
          </a:xfrm>
          <a:prstGeom prst="rect">
            <a:avLst/>
          </a:prstGeom>
          <a:noFill/>
        </p:spPr>
        <p:txBody>
          <a:bodyPr wrap="square" rtlCol="0">
            <a:spAutoFit/>
          </a:bodyPr>
          <a:lstStyle/>
          <a:p>
            <a:r>
              <a:rPr kumimoji="1" lang="zh-CN" altLang="en-US" dirty="0">
                <a:solidFill>
                  <a:schemeClr val="accent6">
                    <a:lumMod val="75000"/>
                  </a:schemeClr>
                </a:solidFill>
                <a:latin typeface="Microsoft YaHei" panose="020B0503020204020204" pitchFamily="34" charset="-122"/>
                <a:ea typeface="Microsoft YaHei" panose="020B0503020204020204" pitchFamily="34" charset="-122"/>
              </a:rPr>
              <a:t>根结点无兄弟结点</a:t>
            </a:r>
          </a:p>
        </p:txBody>
      </p:sp>
      <p:sp>
        <p:nvSpPr>
          <p:cNvPr id="5" name="左右箭头标注 4">
            <a:extLst>
              <a:ext uri="{FF2B5EF4-FFF2-40B4-BE49-F238E27FC236}">
                <a16:creationId xmlns:a16="http://schemas.microsoft.com/office/drawing/2014/main" id="{0EA0551F-6CB0-B3FB-6712-0F7E8CBD14CD}"/>
              </a:ext>
            </a:extLst>
          </p:cNvPr>
          <p:cNvSpPr/>
          <p:nvPr/>
        </p:nvSpPr>
        <p:spPr>
          <a:xfrm>
            <a:off x="3103839" y="1319793"/>
            <a:ext cx="6256418" cy="1690486"/>
          </a:xfrm>
          <a:prstGeom prst="leftRightArrowCallout">
            <a:avLst>
              <a:gd name="adj1" fmla="val 21602"/>
              <a:gd name="adj2" fmla="val 19036"/>
              <a:gd name="adj3" fmla="val 20379"/>
              <a:gd name="adj4" fmla="val 58678"/>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5700">
              <a:lnSpc>
                <a:spcPts val="2600"/>
              </a:lnSpc>
              <a:spcBef>
                <a:spcPct val="0"/>
              </a:spcBef>
              <a:spcAft>
                <a:spcPct val="35000"/>
              </a:spcAft>
            </a:pPr>
            <a:r>
              <a:rPr lang="zh-CN" altLang="en-US" sz="2400" b="1" dirty="0">
                <a:solidFill>
                  <a:schemeClr val="bg1"/>
                </a:solidFill>
                <a:latin typeface="Microsoft YaHei" panose="020B0503020204020204" pitchFamily="34" charset="-122"/>
                <a:ea typeface="Microsoft YaHei" panose="020B0503020204020204" pitchFamily="34" charset="-122"/>
              </a:rPr>
              <a:t>树与二叉树的转换</a:t>
            </a:r>
          </a:p>
          <a:p>
            <a:pPr algn="ctr" defTabSz="1155700">
              <a:lnSpc>
                <a:spcPts val="2600"/>
              </a:lnSpc>
              <a:spcBef>
                <a:spcPct val="0"/>
              </a:spcBef>
              <a:spcAft>
                <a:spcPct val="35000"/>
              </a:spcAft>
            </a:pPr>
            <a:r>
              <a:rPr lang="zh-CN" altLang="en-US" sz="2000" dirty="0">
                <a:solidFill>
                  <a:schemeClr val="bg1"/>
                </a:solidFill>
                <a:latin typeface="Microsoft YaHei" panose="020B0503020204020204" pitchFamily="34" charset="-122"/>
                <a:ea typeface="Microsoft YaHei" panose="020B0503020204020204" pitchFamily="34" charset="-122"/>
              </a:rPr>
              <a:t>对任何一个树，存在唯一的一个二叉树与它对应，两者具有</a:t>
            </a:r>
            <a:r>
              <a:rPr lang="zh-CN" altLang="en-US" sz="2000" dirty="0">
                <a:solidFill>
                  <a:srgbClr val="FFFF00"/>
                </a:solidFill>
                <a:latin typeface="Microsoft YaHei" panose="020B0503020204020204" pitchFamily="34" charset="-122"/>
                <a:ea typeface="Microsoft YaHei" panose="020B0503020204020204" pitchFamily="34" charset="-122"/>
              </a:rPr>
              <a:t>相同的二叉链表结构 </a:t>
            </a:r>
            <a:endParaRPr kumimoji="1" lang="zh-CN" altLang="en-US" sz="2000" dirty="0"/>
          </a:p>
        </p:txBody>
      </p:sp>
      <p:sp>
        <p:nvSpPr>
          <p:cNvPr id="10" name="任意多边形: 形状 8">
            <a:extLst>
              <a:ext uri="{FF2B5EF4-FFF2-40B4-BE49-F238E27FC236}">
                <a16:creationId xmlns:a16="http://schemas.microsoft.com/office/drawing/2014/main" id="{83D57AC7-382A-03A8-E622-DEACC3E69339}"/>
              </a:ext>
            </a:extLst>
          </p:cNvPr>
          <p:cNvSpPr/>
          <p:nvPr/>
        </p:nvSpPr>
        <p:spPr>
          <a:xfrm>
            <a:off x="10065292" y="1054263"/>
            <a:ext cx="1320323"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dirty="0">
                <a:solidFill>
                  <a:srgbClr val="FFFF00"/>
                </a:solidFill>
                <a:latin typeface="微软雅黑" panose="020B0503020204020204" pitchFamily="34" charset="-122"/>
                <a:ea typeface="微软雅黑" panose="020B0503020204020204" pitchFamily="34" charset="-122"/>
              </a:rPr>
              <a:t>二叉树</a:t>
            </a:r>
            <a:endParaRPr lang="zh-CN" altLang="en-US" sz="2400" kern="1200" dirty="0">
              <a:solidFill>
                <a:srgbClr val="FFFF00"/>
              </a:solidFill>
              <a:latin typeface="Microsoft YaHei" panose="020B0503020204020204" pitchFamily="34" charset="-122"/>
              <a:ea typeface="Microsoft YaHei" panose="020B0503020204020204" pitchFamily="34" charset="-122"/>
            </a:endParaRPr>
          </a:p>
        </p:txBody>
      </p:sp>
      <p:sp>
        <p:nvSpPr>
          <p:cNvPr id="12" name="任意多边形: 形状 8">
            <a:extLst>
              <a:ext uri="{FF2B5EF4-FFF2-40B4-BE49-F238E27FC236}">
                <a16:creationId xmlns:a16="http://schemas.microsoft.com/office/drawing/2014/main" id="{7EA4F7CD-67A9-093C-AEC1-E65481F381A7}"/>
              </a:ext>
            </a:extLst>
          </p:cNvPr>
          <p:cNvSpPr/>
          <p:nvPr/>
        </p:nvSpPr>
        <p:spPr>
          <a:xfrm>
            <a:off x="1375678" y="1054263"/>
            <a:ext cx="69616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dirty="0">
                <a:solidFill>
                  <a:srgbClr val="FFFF00"/>
                </a:solidFill>
                <a:latin typeface="微软雅黑" panose="020B0503020204020204" pitchFamily="34" charset="-122"/>
                <a:ea typeface="微软雅黑" panose="020B0503020204020204" pitchFamily="34" charset="-122"/>
              </a:rPr>
              <a:t>树</a:t>
            </a:r>
            <a:endParaRPr lang="zh-CN" altLang="en-US" sz="2400" kern="1200" dirty="0">
              <a:solidFill>
                <a:srgbClr val="FFFF00"/>
              </a:solidFill>
              <a:latin typeface="Microsoft YaHei" panose="020B0503020204020204" pitchFamily="34" charset="-122"/>
              <a:ea typeface="Microsoft YaHei" panose="020B0503020204020204" pitchFamily="34" charset="-122"/>
            </a:endParaRPr>
          </a:p>
        </p:txBody>
      </p:sp>
      <p:sp>
        <p:nvSpPr>
          <p:cNvPr id="17" name="左箭头 16">
            <a:extLst>
              <a:ext uri="{FF2B5EF4-FFF2-40B4-BE49-F238E27FC236}">
                <a16:creationId xmlns:a16="http://schemas.microsoft.com/office/drawing/2014/main" id="{A803D5D3-C4E0-4D28-C385-EC953859C183}"/>
              </a:ext>
            </a:extLst>
          </p:cNvPr>
          <p:cNvSpPr/>
          <p:nvPr/>
        </p:nvSpPr>
        <p:spPr>
          <a:xfrm rot="2472700">
            <a:off x="1634382" y="3785002"/>
            <a:ext cx="1453067" cy="1003480"/>
          </a:xfrm>
          <a:prstGeom prst="leftArrow">
            <a:avLst>
              <a:gd name="adj1" fmla="val 70022"/>
              <a:gd name="adj2" fmla="val 30466"/>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孩子兄弟表示法</a:t>
            </a:r>
            <a:endParaRPr kumimoji="1" lang="zh-CN" altLang="en-US" dirty="0"/>
          </a:p>
        </p:txBody>
      </p:sp>
      <p:sp>
        <p:nvSpPr>
          <p:cNvPr id="19" name="任意多边形: 形状 8">
            <a:extLst>
              <a:ext uri="{FF2B5EF4-FFF2-40B4-BE49-F238E27FC236}">
                <a16:creationId xmlns:a16="http://schemas.microsoft.com/office/drawing/2014/main" id="{F96DB2EE-AC8A-FAEF-9A3D-A9BC4773E205}"/>
              </a:ext>
            </a:extLst>
          </p:cNvPr>
          <p:cNvSpPr/>
          <p:nvPr/>
        </p:nvSpPr>
        <p:spPr>
          <a:xfrm>
            <a:off x="5057571" y="5918696"/>
            <a:ext cx="2076857"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rgbClr val="FFFF00"/>
                </a:solidFill>
                <a:latin typeface="微软雅黑" panose="020B0503020204020204" pitchFamily="34" charset="-122"/>
                <a:ea typeface="微软雅黑" panose="020B0503020204020204" pitchFamily="34" charset="-122"/>
              </a:rPr>
              <a:t>二叉链表结构</a:t>
            </a:r>
            <a:endParaRPr lang="zh-CN" altLang="en-US" sz="2000" kern="1200" dirty="0">
              <a:solidFill>
                <a:srgbClr val="FFFF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65027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fontScale="90000"/>
          </a:bodyPr>
          <a:lstStyle/>
          <a:p>
            <a:r>
              <a:rPr lang="zh-CN" altLang="en-US" dirty="0"/>
              <a:t>算法</a:t>
            </a:r>
            <a:r>
              <a:rPr lang="en-US" altLang="zh-CN" dirty="0"/>
              <a:t>5-18</a:t>
            </a:r>
            <a:r>
              <a:rPr lang="zh-CN" altLang="en-US" dirty="0"/>
              <a:t>：查找树中带有指定数据的结点 </a:t>
            </a:r>
            <a:r>
              <a:rPr lang="en-US" altLang="zh-CN" sz="2900" dirty="0"/>
              <a:t>Search</a:t>
            </a:r>
            <a:r>
              <a:rPr lang="en-US" altLang="zh-CN" sz="2400" dirty="0">
                <a:effectLst/>
                <a:latin typeface="Times New Roman" panose="02020603050405020304" pitchFamily="18" charset="0"/>
                <a:ea typeface="宋体" panose="02010600030101010101" pitchFamily="2" charset="-122"/>
              </a:rPr>
              <a:t>(</a:t>
            </a:r>
            <a:r>
              <a:rPr lang="en-US" altLang="zh-CN" sz="2400" i="1" dirty="0">
                <a:effectLst/>
                <a:latin typeface="Times New Roman" panose="02020603050405020304" pitchFamily="18" charset="0"/>
                <a:ea typeface="宋体" panose="02010600030101010101" pitchFamily="2" charset="-122"/>
              </a:rPr>
              <a:t>tree</a:t>
            </a:r>
            <a:r>
              <a:rPr lang="en-US" altLang="zh-CN" sz="2400" dirty="0">
                <a:effectLst/>
                <a:latin typeface="Times New Roman" panose="02020603050405020304" pitchFamily="18" charset="0"/>
                <a:ea typeface="宋体" panose="02010600030101010101" pitchFamily="2" charset="-122"/>
              </a:rPr>
              <a:t>,</a:t>
            </a:r>
            <a:r>
              <a:rPr lang="zh-CN" altLang="en-US" sz="2400" dirty="0">
                <a:effectLst/>
                <a:latin typeface="Times New Roman" panose="02020603050405020304" pitchFamily="18" charset="0"/>
                <a:ea typeface="宋体" panose="02010600030101010101" pitchFamily="2" charset="-122"/>
              </a:rPr>
              <a:t> </a:t>
            </a:r>
            <a:r>
              <a:rPr lang="en-US" altLang="zh-CN" sz="2400" i="1" dirty="0">
                <a:effectLst/>
                <a:latin typeface="Times New Roman" panose="02020603050405020304" pitchFamily="18" charset="0"/>
                <a:ea typeface="宋体" panose="02010600030101010101" pitchFamily="2" charset="-122"/>
              </a:rPr>
              <a:t>x</a:t>
            </a:r>
            <a:r>
              <a:rPr lang="en-US" altLang="zh-CN" sz="2400" dirty="0">
                <a:effectLst/>
                <a:latin typeface="Times New Roman" panose="02020603050405020304" pitchFamily="18" charset="0"/>
                <a:ea typeface="宋体" panose="02010600030101010101" pitchFamily="2" charset="-122"/>
              </a:rPr>
              <a:t>)</a:t>
            </a:r>
            <a:r>
              <a:rPr lang="zh-CN" altLang="zh-CN" sz="3200" dirty="0">
                <a:effectLst/>
              </a:rPr>
              <a:t> </a:t>
            </a:r>
            <a:endParaRPr lang="zh-CN" altLang="en-US" dirty="0"/>
          </a:p>
        </p:txBody>
      </p:sp>
      <p:sp>
        <p:nvSpPr>
          <p:cNvPr id="14" name="副标题 13"/>
          <p:cNvSpPr>
            <a:spLocks noGrp="1"/>
          </p:cNvSpPr>
          <p:nvPr>
            <p:ph type="subTitle" idx="1"/>
          </p:nvPr>
        </p:nvSpPr>
        <p:spPr/>
        <p:txBody>
          <a:bodyPr/>
          <a:lstStyle/>
          <a:p>
            <a:r>
              <a:rPr lang="en-US" altLang="zh-CN" dirty="0"/>
              <a:t>5-6</a:t>
            </a:r>
            <a:r>
              <a:rPr lang="zh-CN" altLang="en-US" dirty="0"/>
              <a:t> 树与森林</a:t>
            </a:r>
          </a:p>
        </p:txBody>
      </p:sp>
      <p:sp>
        <p:nvSpPr>
          <p:cNvPr id="15" name="文本占位符 14"/>
          <p:cNvSpPr>
            <a:spLocks noGrp="1"/>
          </p:cNvSpPr>
          <p:nvPr>
            <p:ph type="body" idx="10"/>
          </p:nvPr>
        </p:nvSpPr>
        <p:spPr/>
        <p:txBody>
          <a:bodyPr/>
          <a:lstStyle/>
          <a:p>
            <a:endParaRPr lang="zh-CN" altLang="en-US" dirty="0"/>
          </a:p>
        </p:txBody>
      </p:sp>
      <p:sp>
        <p:nvSpPr>
          <p:cNvPr id="10" name="文本框 9">
            <a:extLst>
              <a:ext uri="{FF2B5EF4-FFF2-40B4-BE49-F238E27FC236}">
                <a16:creationId xmlns:a16="http://schemas.microsoft.com/office/drawing/2014/main" id="{871354BE-3918-044B-EC4D-75C14698ABFF}"/>
              </a:ext>
            </a:extLst>
          </p:cNvPr>
          <p:cNvSpPr txBox="1"/>
          <p:nvPr/>
        </p:nvSpPr>
        <p:spPr>
          <a:xfrm>
            <a:off x="2489200" y="1451530"/>
            <a:ext cx="8013700" cy="4616648"/>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tree</a:t>
            </a: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if</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NIL </a:t>
            </a:r>
            <a:r>
              <a:rPr lang="en-US" altLang="zh-CN" sz="2000" b="1" dirty="0">
                <a:solidFill>
                  <a:schemeClr val="bg1"/>
                </a:solidFill>
                <a:latin typeface="Times New Roman" panose="02020603050405020304" pitchFamily="18" charset="0"/>
                <a:cs typeface="Times New Roman" panose="02020603050405020304" pitchFamily="18" charset="0"/>
              </a:rPr>
              <a:t>then</a:t>
            </a: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if</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err="1">
                <a:solidFill>
                  <a:schemeClr val="bg1"/>
                </a:solidFill>
                <a:latin typeface="Times New Roman" panose="02020603050405020304" pitchFamily="18" charset="0"/>
                <a:cs typeface="Times New Roman" panose="02020603050405020304" pitchFamily="18" charset="0"/>
              </a:rPr>
              <a:t>node_ptr.data</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𝑥 </a:t>
            </a:r>
            <a:r>
              <a:rPr lang="en-US" altLang="zh-CN" sz="2000" b="1" dirty="0">
                <a:solidFill>
                  <a:schemeClr val="bg1"/>
                </a:solidFill>
                <a:latin typeface="Times New Roman" panose="02020603050405020304" pitchFamily="18" charset="0"/>
                <a:cs typeface="Times New Roman" panose="02020603050405020304" pitchFamily="18" charset="0"/>
              </a:rPr>
              <a:t>then</a:t>
            </a: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Search(</a:t>
            </a:r>
            <a:r>
              <a:rPr lang="en-US" altLang="zh-CN" sz="2000" i="1" dirty="0" err="1">
                <a:solidFill>
                  <a:schemeClr val="bg1"/>
                </a:solidFill>
                <a:latin typeface="Times New Roman" panose="02020603050405020304" pitchFamily="18" charset="0"/>
                <a:cs typeface="Times New Roman" panose="02020603050405020304" pitchFamily="18" charset="0"/>
              </a:rPr>
              <a:t>tree.first_child</a:t>
            </a:r>
            <a:r>
              <a:rPr lang="en-US" altLang="zh-CN" sz="2000" dirty="0">
                <a:solidFill>
                  <a:schemeClr val="bg1"/>
                </a:solidFill>
                <a:latin typeface="Times New Roman" panose="02020603050405020304" pitchFamily="18" charset="0"/>
                <a:cs typeface="Times New Roman" panose="02020603050405020304" pitchFamily="18" charset="0"/>
              </a:rPr>
              <a:t>, 𝑥)       //</a:t>
            </a:r>
            <a:r>
              <a:rPr lang="zh-CN" altLang="en-US" sz="2000" dirty="0">
                <a:solidFill>
                  <a:schemeClr val="bg1"/>
                </a:solidFill>
                <a:latin typeface="Times New Roman" panose="02020603050405020304" pitchFamily="18" charset="0"/>
                <a:cs typeface="Times New Roman" panose="02020603050405020304" pitchFamily="18" charset="0"/>
              </a:rPr>
              <a:t>在子孙结点中查找</a:t>
            </a: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US" altLang="zh-CN" sz="2000" b="1" dirty="0">
                <a:solidFill>
                  <a:schemeClr val="bg1"/>
                </a:solidFill>
                <a:latin typeface="Times New Roman" panose="02020603050405020304" pitchFamily="18" charset="0"/>
                <a:cs typeface="Times New Roman" panose="02020603050405020304" pitchFamily="18" charset="0"/>
              </a:rPr>
              <a:t>if</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NIL </a:t>
            </a:r>
            <a:r>
              <a:rPr lang="en-US" altLang="zh-CN" sz="2000" b="1" dirty="0">
                <a:solidFill>
                  <a:schemeClr val="bg1"/>
                </a:solidFill>
                <a:latin typeface="Times New Roman" panose="02020603050405020304" pitchFamily="18" charset="0"/>
                <a:cs typeface="Times New Roman" panose="02020603050405020304" pitchFamily="18" charset="0"/>
              </a:rPr>
              <a:t>then</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不在子孙结点中</a:t>
            </a: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  |  </a:t>
            </a: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Search(</a:t>
            </a:r>
            <a:r>
              <a:rPr lang="en-US" altLang="zh-CN" sz="2000" i="1" dirty="0" err="1">
                <a:solidFill>
                  <a:schemeClr val="bg1"/>
                </a:solidFill>
                <a:latin typeface="Times New Roman" panose="02020603050405020304" pitchFamily="18" charset="0"/>
                <a:cs typeface="Times New Roman" panose="02020603050405020304" pitchFamily="18" charset="0"/>
              </a:rPr>
              <a:t>tree.next_sibling</a:t>
            </a:r>
            <a:r>
              <a:rPr lang="en-US" altLang="zh-CN" sz="2000" dirty="0">
                <a:solidFill>
                  <a:schemeClr val="bg1"/>
                </a:solidFill>
                <a:latin typeface="Times New Roman" panose="02020603050405020304" pitchFamily="18" charset="0"/>
                <a:cs typeface="Times New Roman" panose="02020603050405020304" pitchFamily="18" charset="0"/>
              </a:rPr>
              <a:t>, 𝑥)  //</a:t>
            </a:r>
            <a:r>
              <a:rPr lang="zh-CN" altLang="en-US" sz="2000" dirty="0">
                <a:solidFill>
                  <a:schemeClr val="bg1"/>
                </a:solidFill>
                <a:latin typeface="Times New Roman" panose="02020603050405020304" pitchFamily="18" charset="0"/>
                <a:cs typeface="Times New Roman" panose="02020603050405020304" pitchFamily="18" charset="0"/>
              </a:rPr>
              <a:t>在兄弟结点及其子孙中找</a:t>
            </a: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US"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return </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err="1">
                <a:solidFill>
                  <a:schemeClr val="bg1"/>
                </a:solidFill>
                <a:latin typeface="Times New Roman" panose="02020603050405020304" pitchFamily="18" charset="0"/>
                <a:cs typeface="Times New Roman" panose="02020603050405020304" pitchFamily="18" charset="0"/>
              </a:rPr>
              <a:t>node_ptr</a:t>
            </a:r>
            <a:endParaRPr lang="en-US" altLang="zh-CN" sz="2000" i="1" dirty="0">
              <a:solidFill>
                <a:schemeClr val="bg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E3EDF8B-2E06-6697-2E4E-EF674B4EFB6D}"/>
              </a:ext>
            </a:extLst>
          </p:cNvPr>
          <p:cNvSpPr txBox="1"/>
          <p:nvPr/>
        </p:nvSpPr>
        <p:spPr>
          <a:xfrm>
            <a:off x="2489200" y="1463015"/>
            <a:ext cx="6794500" cy="400110"/>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：基于孩子兄弟表示法的</a:t>
            </a:r>
            <a:r>
              <a:rPr lang="en-US" altLang="zh-CN" sz="2000" i="1" dirty="0">
                <a:solidFill>
                  <a:schemeClr val="bg1"/>
                </a:solidFill>
              </a:rPr>
              <a:t>tree</a:t>
            </a:r>
            <a:r>
              <a:rPr lang="zh-CN" altLang="en" sz="2000" dirty="0">
                <a:solidFill>
                  <a:schemeClr val="bg1"/>
                </a:solidFill>
              </a:rPr>
              <a:t>，</a:t>
            </a:r>
            <a:r>
              <a:rPr lang="zh-CN" altLang="en-US" sz="2000" dirty="0">
                <a:solidFill>
                  <a:schemeClr val="bg1"/>
                </a:solidFill>
              </a:rPr>
              <a:t>结点元素</a:t>
            </a:r>
            <a:r>
              <a:rPr lang="en-US" altLang="zh-CN" sz="2000" dirty="0">
                <a:solidFill>
                  <a:schemeClr val="bg1"/>
                </a:solidFill>
                <a:latin typeface="Times New Roman" panose="02020603050405020304" pitchFamily="18" charset="0"/>
                <a:cs typeface="Times New Roman" panose="02020603050405020304" pitchFamily="18" charset="0"/>
              </a:rPr>
              <a:t> 𝑥</a:t>
            </a:r>
            <a:endParaRPr lang="en" altLang="zh-CN" sz="2000" dirty="0">
              <a:solidFill>
                <a:schemeClr val="bg1"/>
              </a:solidFill>
            </a:endParaRPr>
          </a:p>
        </p:txBody>
      </p:sp>
      <p:sp>
        <p:nvSpPr>
          <p:cNvPr id="7" name="文本框 6">
            <a:extLst>
              <a:ext uri="{FF2B5EF4-FFF2-40B4-BE49-F238E27FC236}">
                <a16:creationId xmlns:a16="http://schemas.microsoft.com/office/drawing/2014/main" id="{3CCE7E7E-A567-94C8-4EAA-325601D1D35A}"/>
              </a:ext>
            </a:extLst>
          </p:cNvPr>
          <p:cNvSpPr txBox="1"/>
          <p:nvPr/>
        </p:nvSpPr>
        <p:spPr>
          <a:xfrm>
            <a:off x="2489200" y="1798368"/>
            <a:ext cx="8013700" cy="78483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：如果树中有数据域等于</a:t>
            </a:r>
            <a:r>
              <a:rPr lang="en-US" altLang="zh-CN" sz="2000" dirty="0">
                <a:solidFill>
                  <a:schemeClr val="bg1"/>
                </a:solidFill>
                <a:latin typeface="Times New Roman" panose="02020603050405020304" pitchFamily="18" charset="0"/>
                <a:cs typeface="Times New Roman" panose="02020603050405020304" pitchFamily="18" charset="0"/>
              </a:rPr>
              <a:t>𝑥</a:t>
            </a:r>
            <a:r>
              <a:rPr lang="zh-CN" altLang="en-US" sz="2000" dirty="0">
                <a:solidFill>
                  <a:schemeClr val="bg1"/>
                </a:solidFill>
              </a:rPr>
              <a:t>的结点，返回该结点；否则，返回</a:t>
            </a:r>
            <a:r>
              <a:rPr lang="en" altLang="zh-CN" sz="2000" dirty="0">
                <a:solidFill>
                  <a:schemeClr val="bg1"/>
                </a:solidFill>
              </a:rPr>
              <a:t>NIL</a:t>
            </a:r>
          </a:p>
          <a:p>
            <a:pPr>
              <a:spcBef>
                <a:spcPts val="300"/>
              </a:spcBef>
              <a:spcAft>
                <a:spcPts val="300"/>
              </a:spcAft>
            </a:pPr>
            <a:endParaRPr lang="zh-CN" altLang="en-US" sz="2000" dirty="0">
              <a:solidFill>
                <a:schemeClr val="bg1"/>
              </a:solidFill>
            </a:endParaRPr>
          </a:p>
        </p:txBody>
      </p:sp>
      <p:cxnSp>
        <p:nvCxnSpPr>
          <p:cNvPr id="9" name="直线连接符 8">
            <a:extLst>
              <a:ext uri="{FF2B5EF4-FFF2-40B4-BE49-F238E27FC236}">
                <a16:creationId xmlns:a16="http://schemas.microsoft.com/office/drawing/2014/main" id="{4822C6C3-CA4B-FAA6-C32E-57A20ED39BF9}"/>
              </a:ext>
            </a:extLst>
          </p:cNvPr>
          <p:cNvCxnSpPr>
            <a:cxnSpLocks/>
            <a:endCxn id="7" idx="3"/>
          </p:cNvCxnSpPr>
          <p:nvPr/>
        </p:nvCxnSpPr>
        <p:spPr>
          <a:xfrm flipV="1">
            <a:off x="2489200" y="2190783"/>
            <a:ext cx="8013700" cy="49427"/>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B9CE2AF-7B8B-23B5-25CC-3BEFCC8AFA07}"/>
              </a:ext>
            </a:extLst>
          </p:cNvPr>
          <p:cNvSpPr txBox="1"/>
          <p:nvPr/>
        </p:nvSpPr>
        <p:spPr>
          <a:xfrm>
            <a:off x="6496050" y="6195781"/>
            <a:ext cx="4202497" cy="400110"/>
          </a:xfrm>
          <a:prstGeom prst="rect">
            <a:avLst/>
          </a:prstGeom>
          <a:noFill/>
        </p:spPr>
        <p:txBody>
          <a:bodyPr wrap="none" rtlCol="0">
            <a:spAutoFit/>
          </a:bodyPr>
          <a:lstStyle/>
          <a:p>
            <a:r>
              <a:rPr kumimoji="1" lang="zh-CN" altLang="en-US" sz="2000" dirty="0">
                <a:solidFill>
                  <a:schemeClr val="accent4">
                    <a:lumMod val="20000"/>
                    <a:lumOff val="80000"/>
                  </a:schemeClr>
                </a:solidFill>
                <a:latin typeface="Microsoft YaHei" panose="020B0503020204020204" pitchFamily="34" charset="-122"/>
                <a:ea typeface="Microsoft YaHei" panose="020B0503020204020204" pitchFamily="34" charset="-122"/>
              </a:rPr>
              <a:t>时间复杂度</a:t>
            </a:r>
            <a:r>
              <a:rPr kumimoji="1" lang="en-US" altLang="zh-CN" sz="2000" dirty="0">
                <a:solidFill>
                  <a:schemeClr val="accent4">
                    <a:lumMod val="20000"/>
                    <a:lumOff val="80000"/>
                  </a:schemeClr>
                </a:solidFill>
                <a:latin typeface="Microsoft YaHei" panose="020B0503020204020204" pitchFamily="34" charset="-122"/>
                <a:ea typeface="Microsoft YaHei" panose="020B0503020204020204" pitchFamily="34" charset="-122"/>
              </a:rPr>
              <a:t>O(n),</a:t>
            </a:r>
            <a:r>
              <a:rPr kumimoji="1" lang="zh-CN" altLang="en-US" sz="2000" dirty="0">
                <a:solidFill>
                  <a:schemeClr val="accent4">
                    <a:lumMod val="20000"/>
                    <a:lumOff val="80000"/>
                  </a:schemeClr>
                </a:solidFill>
                <a:latin typeface="Microsoft YaHei" panose="020B0503020204020204" pitchFamily="34" charset="-122"/>
                <a:ea typeface="Microsoft YaHei" panose="020B0503020204020204" pitchFamily="34" charset="-122"/>
              </a:rPr>
              <a:t> </a:t>
            </a:r>
            <a:r>
              <a:rPr kumimoji="1" lang="en-US" altLang="zh-CN" sz="2000" dirty="0">
                <a:solidFill>
                  <a:schemeClr val="accent4">
                    <a:lumMod val="20000"/>
                    <a:lumOff val="80000"/>
                  </a:schemeClr>
                </a:solidFill>
                <a:latin typeface="Microsoft YaHei" panose="020B0503020204020204" pitchFamily="34" charset="-122"/>
                <a:ea typeface="Microsoft YaHei" panose="020B0503020204020204" pitchFamily="34" charset="-122"/>
              </a:rPr>
              <a:t>n</a:t>
            </a:r>
            <a:r>
              <a:rPr kumimoji="1" lang="zh-CN" altLang="en-US" sz="2000" dirty="0">
                <a:solidFill>
                  <a:schemeClr val="accent4">
                    <a:lumMod val="20000"/>
                    <a:lumOff val="80000"/>
                  </a:schemeClr>
                </a:solidFill>
                <a:latin typeface="Microsoft YaHei" panose="020B0503020204020204" pitchFamily="34" charset="-122"/>
                <a:ea typeface="Microsoft YaHei" panose="020B0503020204020204" pitchFamily="34" charset="-122"/>
              </a:rPr>
              <a:t>是树中结点数目</a:t>
            </a:r>
            <a:endParaRPr kumimoji="1" lang="en-US" altLang="zh-CN" sz="2000" dirty="0">
              <a:solidFill>
                <a:schemeClr val="accent4">
                  <a:lumMod val="20000"/>
                  <a:lumOff val="80000"/>
                </a:schemeClr>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50C0D576-0B91-5D0F-3560-AFC263D42D36}"/>
              </a:ext>
            </a:extLst>
          </p:cNvPr>
          <p:cNvSpPr txBox="1"/>
          <p:nvPr/>
        </p:nvSpPr>
        <p:spPr>
          <a:xfrm>
            <a:off x="279401" y="3896112"/>
            <a:ext cx="1816100" cy="707886"/>
          </a:xfrm>
          <a:prstGeom prst="rect">
            <a:avLst/>
          </a:prstGeom>
          <a:noFill/>
        </p:spPr>
        <p:txBody>
          <a:bodyPr wrap="square" rtlCol="0">
            <a:spAutoFit/>
          </a:bodyPr>
          <a:lstStyle/>
          <a:p>
            <a:r>
              <a:rPr kumimoji="1" lang="zh-CN" altLang="en-US" sz="2000" dirty="0">
                <a:solidFill>
                  <a:srgbClr val="FFFF00"/>
                </a:solidFill>
                <a:latin typeface="Microsoft YaHei" panose="020B0503020204020204" pitchFamily="34" charset="-122"/>
                <a:ea typeface="Microsoft YaHei" panose="020B0503020204020204" pitchFamily="34" charset="-122"/>
              </a:rPr>
              <a:t>采用二叉树的前序遍历算法</a:t>
            </a:r>
          </a:p>
        </p:txBody>
      </p:sp>
      <p:sp>
        <p:nvSpPr>
          <p:cNvPr id="3" name="左大括号 2">
            <a:extLst>
              <a:ext uri="{FF2B5EF4-FFF2-40B4-BE49-F238E27FC236}">
                <a16:creationId xmlns:a16="http://schemas.microsoft.com/office/drawing/2014/main" id="{4E579C79-194D-3AD7-B073-B89FDB5E0C6E}"/>
              </a:ext>
            </a:extLst>
          </p:cNvPr>
          <p:cNvSpPr/>
          <p:nvPr/>
        </p:nvSpPr>
        <p:spPr>
          <a:xfrm>
            <a:off x="2108200" y="2975612"/>
            <a:ext cx="381000" cy="2548887"/>
          </a:xfrm>
          <a:prstGeom prst="leftBrace">
            <a:avLst/>
          </a:prstGeom>
          <a:ln w="19050">
            <a:solidFill>
              <a:srgbClr val="FFFF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487811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森林与二叉树的转换</a:t>
            </a:r>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62239" y="1138193"/>
            <a:ext cx="11055325" cy="1555749"/>
          </a:xfrm>
        </p:spPr>
        <p:txBody>
          <a:bodyPr>
            <a:normAutofit/>
          </a:bodyPr>
          <a:lstStyle/>
          <a:p>
            <a:pPr>
              <a:lnSpc>
                <a:spcPct val="110000"/>
              </a:lnSpc>
            </a:pPr>
            <a:r>
              <a:rPr lang="zh-CN" altLang="en-US" sz="2400" dirty="0"/>
              <a:t>对于每一棵独立的树，由于根结点没有兄弟，它对应的二叉树的根没有右子结点，即</a:t>
            </a:r>
            <a:r>
              <a:rPr lang="zh-CN" altLang="en-US" sz="2400" b="1" dirty="0"/>
              <a:t>右子树为空</a:t>
            </a:r>
            <a:endParaRPr lang="en-US" altLang="zh-CN" sz="2400" b="1" dirty="0"/>
          </a:p>
          <a:p>
            <a:pPr>
              <a:lnSpc>
                <a:spcPct val="110000"/>
              </a:lnSpc>
            </a:pPr>
            <a:r>
              <a:rPr lang="zh-CN" altLang="en-US" sz="2400" dirty="0"/>
              <a:t>利用右子树的链将树串联起来，建立</a:t>
            </a:r>
            <a:r>
              <a:rPr lang="zh-CN" altLang="en-US" sz="2400" b="1" dirty="0"/>
              <a:t>森林与二叉树的对应关系</a:t>
            </a:r>
            <a:endParaRPr lang="zh-CN" altLang="zh-CN" sz="2400" b="1" dirty="0"/>
          </a:p>
        </p:txBody>
      </p:sp>
      <p:sp>
        <p:nvSpPr>
          <p:cNvPr id="12" name="内容占位符 4">
            <a:extLst>
              <a:ext uri="{FF2B5EF4-FFF2-40B4-BE49-F238E27FC236}">
                <a16:creationId xmlns:a16="http://schemas.microsoft.com/office/drawing/2014/main" id="{829074D7-63E3-467A-A2C7-43A0E216DBFA}"/>
              </a:ext>
            </a:extLst>
          </p:cNvPr>
          <p:cNvSpPr txBox="1">
            <a:spLocks/>
          </p:cNvSpPr>
          <p:nvPr/>
        </p:nvSpPr>
        <p:spPr>
          <a:xfrm>
            <a:off x="585922" y="1809708"/>
            <a:ext cx="8188801" cy="45735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endParaRPr lang="zh-CN" altLang="zh-CN" sz="2400" dirty="0"/>
          </a:p>
        </p:txBody>
      </p:sp>
      <p:pic>
        <p:nvPicPr>
          <p:cNvPr id="7" name="图片 6">
            <a:extLst>
              <a:ext uri="{FF2B5EF4-FFF2-40B4-BE49-F238E27FC236}">
                <a16:creationId xmlns:a16="http://schemas.microsoft.com/office/drawing/2014/main" id="{83E021EF-77C8-A10C-4054-15AC437F9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110" y="2641870"/>
            <a:ext cx="7061722" cy="4216130"/>
          </a:xfrm>
          <a:prstGeom prst="rect">
            <a:avLst/>
          </a:prstGeom>
        </p:spPr>
      </p:pic>
      <p:sp>
        <p:nvSpPr>
          <p:cNvPr id="9" name="任意多边形: 形状 19">
            <a:extLst>
              <a:ext uri="{FF2B5EF4-FFF2-40B4-BE49-F238E27FC236}">
                <a16:creationId xmlns:a16="http://schemas.microsoft.com/office/drawing/2014/main" id="{CF8C4B01-56F0-0B7C-4D8C-7FD6B02A16FE}"/>
              </a:ext>
            </a:extLst>
          </p:cNvPr>
          <p:cNvSpPr/>
          <p:nvPr/>
        </p:nvSpPr>
        <p:spPr>
          <a:xfrm>
            <a:off x="8023911" y="2973331"/>
            <a:ext cx="3811827" cy="331972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2000" b="1" dirty="0">
                <a:solidFill>
                  <a:schemeClr val="bg1"/>
                </a:solidFill>
                <a:latin typeface="Microsoft YaHei" panose="020B0503020204020204" pitchFamily="34" charset="-122"/>
                <a:ea typeface="Microsoft YaHei" panose="020B0503020204020204" pitchFamily="34" charset="-122"/>
              </a:rPr>
              <a:t>森林转换成二叉树</a:t>
            </a:r>
            <a:endParaRPr lang="en-US" altLang="zh-CN" sz="2000" b="1" dirty="0">
              <a:solidFill>
                <a:schemeClr val="bg1"/>
              </a:solidFill>
              <a:latin typeface="Microsoft YaHei" panose="020B0503020204020204" pitchFamily="34" charset="-122"/>
              <a:ea typeface="Microsoft YaHei"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solidFill>
                  <a:schemeClr val="bg1"/>
                </a:solidFill>
                <a:latin typeface="Microsoft YaHei" panose="020B0503020204020204" pitchFamily="34" charset="-122"/>
                <a:ea typeface="Microsoft YaHei" panose="020B0503020204020204" pitchFamily="34" charset="-122"/>
              </a:rPr>
              <a:t>把森林中的每个树转换为二叉树</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solidFill>
                  <a:schemeClr val="bg1"/>
                </a:solidFill>
                <a:latin typeface="Microsoft YaHei" panose="020B0503020204020204" pitchFamily="34" charset="-122"/>
                <a:ea typeface="Microsoft YaHei" panose="020B0503020204020204" pitchFamily="34" charset="-122"/>
              </a:rPr>
              <a:t>把森林中第一个二叉树的根结点作为转换后的二叉树的根，从第二个二叉树开始，把每个二叉树的根作为前一个二叉树的根的右子结点 </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A0790A02-2822-4536-4CBE-B5FE5EC60106}"/>
              </a:ext>
            </a:extLst>
          </p:cNvPr>
          <p:cNvSpPr txBox="1"/>
          <p:nvPr/>
        </p:nvSpPr>
        <p:spPr>
          <a:xfrm>
            <a:off x="356262" y="3239859"/>
            <a:ext cx="1102049" cy="590931"/>
          </a:xfrm>
          <a:prstGeom prst="rect">
            <a:avLst/>
          </a:prstGeom>
          <a:solidFill>
            <a:schemeClr val="bg1"/>
          </a:solidFill>
        </p:spPr>
        <p:txBody>
          <a:bodyPr wrap="square">
            <a:spAutoFit/>
          </a:bodyPr>
          <a:lstStyle/>
          <a:p>
            <a:pPr marL="0" lvl="0" indent="0" algn="ctr" defTabSz="1155700">
              <a:lnSpc>
                <a:spcPct val="90000"/>
              </a:lnSpc>
              <a:spcBef>
                <a:spcPct val="0"/>
              </a:spcBef>
              <a:spcAft>
                <a:spcPct val="35000"/>
              </a:spcAft>
              <a:buNone/>
            </a:pPr>
            <a:r>
              <a:rPr lang="zh-CN" altLang="en-US" sz="1800" kern="1200" dirty="0">
                <a:solidFill>
                  <a:srgbClr val="C00000"/>
                </a:solidFill>
                <a:latin typeface="Microsoft YaHei" panose="020B0503020204020204" pitchFamily="34" charset="-122"/>
                <a:ea typeface="Microsoft YaHei" panose="020B0503020204020204" pitchFamily="34" charset="-122"/>
              </a:rPr>
              <a:t>三棵独立的树</a:t>
            </a:r>
          </a:p>
        </p:txBody>
      </p:sp>
      <p:sp>
        <p:nvSpPr>
          <p:cNvPr id="35" name="文本框 34">
            <a:extLst>
              <a:ext uri="{FF2B5EF4-FFF2-40B4-BE49-F238E27FC236}">
                <a16:creationId xmlns:a16="http://schemas.microsoft.com/office/drawing/2014/main" id="{A76175F4-634C-8BC0-8044-02432DB6EE9F}"/>
              </a:ext>
            </a:extLst>
          </p:cNvPr>
          <p:cNvSpPr txBox="1"/>
          <p:nvPr/>
        </p:nvSpPr>
        <p:spPr>
          <a:xfrm>
            <a:off x="133668" y="5470036"/>
            <a:ext cx="1409063" cy="590931"/>
          </a:xfrm>
          <a:prstGeom prst="rect">
            <a:avLst/>
          </a:prstGeom>
          <a:solidFill>
            <a:schemeClr val="bg1"/>
          </a:solidFill>
        </p:spPr>
        <p:txBody>
          <a:bodyPr wrap="square">
            <a:spAutoFit/>
          </a:bodyPr>
          <a:lstStyle/>
          <a:p>
            <a:pPr marL="0" lvl="0" indent="0" algn="ctr" defTabSz="1155700">
              <a:lnSpc>
                <a:spcPct val="90000"/>
              </a:lnSpc>
              <a:spcBef>
                <a:spcPct val="0"/>
              </a:spcBef>
              <a:spcAft>
                <a:spcPct val="35000"/>
              </a:spcAft>
              <a:buNone/>
            </a:pPr>
            <a:r>
              <a:rPr lang="zh-CN" altLang="en-US" sz="1800" kern="1200" dirty="0">
                <a:solidFill>
                  <a:srgbClr val="C00000"/>
                </a:solidFill>
                <a:latin typeface="Microsoft YaHei" panose="020B0503020204020204" pitchFamily="34" charset="-122"/>
                <a:ea typeface="Microsoft YaHei" panose="020B0503020204020204" pitchFamily="34" charset="-122"/>
              </a:rPr>
              <a:t>对应每棵树的二叉树</a:t>
            </a:r>
          </a:p>
        </p:txBody>
      </p:sp>
      <p:sp>
        <p:nvSpPr>
          <p:cNvPr id="36" name="文本框 35">
            <a:extLst>
              <a:ext uri="{FF2B5EF4-FFF2-40B4-BE49-F238E27FC236}">
                <a16:creationId xmlns:a16="http://schemas.microsoft.com/office/drawing/2014/main" id="{398C3A25-ABBC-E816-9301-C3832D83099C}"/>
              </a:ext>
            </a:extLst>
          </p:cNvPr>
          <p:cNvSpPr txBox="1"/>
          <p:nvPr/>
        </p:nvSpPr>
        <p:spPr>
          <a:xfrm>
            <a:off x="5898475" y="5702121"/>
            <a:ext cx="1409063" cy="590931"/>
          </a:xfrm>
          <a:prstGeom prst="rect">
            <a:avLst/>
          </a:prstGeom>
          <a:solidFill>
            <a:schemeClr val="bg1"/>
          </a:solidFill>
        </p:spPr>
        <p:txBody>
          <a:bodyPr wrap="square">
            <a:spAutoFit/>
          </a:bodyPr>
          <a:lstStyle/>
          <a:p>
            <a:pPr marL="0" lvl="0" indent="0" algn="ctr" defTabSz="1155700">
              <a:lnSpc>
                <a:spcPct val="90000"/>
              </a:lnSpc>
              <a:spcBef>
                <a:spcPct val="0"/>
              </a:spcBef>
              <a:spcAft>
                <a:spcPct val="35000"/>
              </a:spcAft>
              <a:buNone/>
            </a:pPr>
            <a:r>
              <a:rPr lang="zh-CN" altLang="en-US" sz="1800" kern="1200" dirty="0">
                <a:solidFill>
                  <a:srgbClr val="C00000"/>
                </a:solidFill>
                <a:latin typeface="Microsoft YaHei" panose="020B0503020204020204" pitchFamily="34" charset="-122"/>
                <a:ea typeface="Microsoft YaHei" panose="020B0503020204020204" pitchFamily="34" charset="-122"/>
              </a:rPr>
              <a:t>对应森林的二叉树</a:t>
            </a:r>
          </a:p>
        </p:txBody>
      </p:sp>
    </p:spTree>
    <p:extLst>
      <p:ext uri="{BB962C8B-B14F-4D97-AF65-F5344CB8AC3E}">
        <p14:creationId xmlns:p14="http://schemas.microsoft.com/office/powerpoint/2010/main" val="28470342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5.6.3</a:t>
            </a:r>
            <a:r>
              <a:rPr lang="zh-CN" altLang="en-US" sz="2800" dirty="0"/>
              <a:t> 树与森林的遍历</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1"/>
            <a:ext cx="11055325" cy="1720850"/>
          </a:xfrm>
        </p:spPr>
        <p:txBody>
          <a:bodyPr>
            <a:normAutofit/>
          </a:bodyPr>
          <a:lstStyle/>
          <a:p>
            <a:pPr>
              <a:lnSpc>
                <a:spcPct val="110000"/>
              </a:lnSpc>
            </a:pPr>
            <a:r>
              <a:rPr lang="zh-CN" altLang="en-US" sz="2400" b="1" dirty="0"/>
              <a:t>树的遍历方案</a:t>
            </a:r>
            <a:r>
              <a:rPr lang="zh-CN" altLang="en-US" sz="2400" dirty="0"/>
              <a:t>：前序遍历、后序遍历（无中序遍历！）</a:t>
            </a:r>
            <a:endParaRPr lang="en-US" altLang="zh-CN" sz="2400" dirty="0"/>
          </a:p>
          <a:p>
            <a:pPr>
              <a:lnSpc>
                <a:spcPct val="110000"/>
              </a:lnSpc>
            </a:pPr>
            <a:r>
              <a:rPr lang="zh-CN" altLang="en-US" sz="2400" b="1" dirty="0"/>
              <a:t>前序遍历</a:t>
            </a:r>
            <a:r>
              <a:rPr lang="zh-CN" altLang="en-US" sz="2400" dirty="0"/>
              <a:t>：先访问树根，然后对根的各子树从左向右依次进行前序遍历</a:t>
            </a:r>
            <a:endParaRPr lang="en-US" altLang="zh-CN" sz="2400" dirty="0"/>
          </a:p>
          <a:p>
            <a:pPr>
              <a:lnSpc>
                <a:spcPct val="110000"/>
              </a:lnSpc>
            </a:pPr>
            <a:r>
              <a:rPr lang="zh-CN" altLang="en-US" sz="2400" b="1" dirty="0"/>
              <a:t>后序遍历</a:t>
            </a:r>
            <a:r>
              <a:rPr lang="zh-CN" altLang="en-US" sz="2400" dirty="0"/>
              <a:t>：遍历根的各子树，最后访问根结点 </a:t>
            </a:r>
            <a:endParaRPr lang="en-US" altLang="zh-CN" sz="2400" dirty="0"/>
          </a:p>
          <a:p>
            <a:pPr>
              <a:lnSpc>
                <a:spcPct val="110000"/>
              </a:lnSpc>
              <a:spcBef>
                <a:spcPts val="0"/>
              </a:spcBef>
            </a:pPr>
            <a:endParaRPr lang="zh-CN" altLang="zh-CN" sz="2400" dirty="0"/>
          </a:p>
        </p:txBody>
      </p:sp>
      <p:pic>
        <p:nvPicPr>
          <p:cNvPr id="6" name="图片 5">
            <a:extLst>
              <a:ext uri="{FF2B5EF4-FFF2-40B4-BE49-F238E27FC236}">
                <a16:creationId xmlns:a16="http://schemas.microsoft.com/office/drawing/2014/main" id="{87BB6F62-1780-3F4D-6C3C-B8F4FA051AC8}"/>
              </a:ext>
            </a:extLst>
          </p:cNvPr>
          <p:cNvPicPr>
            <a:picLocks noChangeAspect="1"/>
          </p:cNvPicPr>
          <p:nvPr/>
        </p:nvPicPr>
        <p:blipFill>
          <a:blip r:embed="rId2"/>
          <a:stretch>
            <a:fillRect/>
          </a:stretch>
        </p:blipFill>
        <p:spPr>
          <a:xfrm>
            <a:off x="420754" y="3189646"/>
            <a:ext cx="4548000" cy="2637840"/>
          </a:xfrm>
          <a:prstGeom prst="rect">
            <a:avLst/>
          </a:prstGeom>
        </p:spPr>
      </p:pic>
      <p:sp>
        <p:nvSpPr>
          <p:cNvPr id="7" name="文本框 6">
            <a:extLst>
              <a:ext uri="{FF2B5EF4-FFF2-40B4-BE49-F238E27FC236}">
                <a16:creationId xmlns:a16="http://schemas.microsoft.com/office/drawing/2014/main" id="{D25629A5-F453-5DFC-14CE-D3C3D75F50B5}"/>
              </a:ext>
            </a:extLst>
          </p:cNvPr>
          <p:cNvSpPr txBox="1"/>
          <p:nvPr/>
        </p:nvSpPr>
        <p:spPr>
          <a:xfrm>
            <a:off x="4988046" y="3774902"/>
            <a:ext cx="7203954" cy="280974"/>
          </a:xfrm>
          <a:prstGeom prst="rect">
            <a:avLst/>
          </a:prstGeom>
          <a:noFill/>
        </p:spPr>
        <p:txBody>
          <a:bodyPr wrap="square">
            <a:spAutoFit/>
          </a:bodyPr>
          <a:lstStyle/>
          <a:p>
            <a:pPr>
              <a:lnSpc>
                <a:spcPts val="1200"/>
              </a:lnSpc>
            </a:pP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前序遍历：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&lt;A, B, E, F, K, L, G, C, H, D, I, J, M&gt; </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8" name="文本框 7">
            <a:extLst>
              <a:ext uri="{FF2B5EF4-FFF2-40B4-BE49-F238E27FC236}">
                <a16:creationId xmlns:a16="http://schemas.microsoft.com/office/drawing/2014/main" id="{B920C0F4-FA93-7026-6067-7BAF76BC609E}"/>
              </a:ext>
            </a:extLst>
          </p:cNvPr>
          <p:cNvSpPr txBox="1"/>
          <p:nvPr/>
        </p:nvSpPr>
        <p:spPr>
          <a:xfrm>
            <a:off x="4968754" y="4693090"/>
            <a:ext cx="7203954" cy="287258"/>
          </a:xfrm>
          <a:prstGeom prst="rect">
            <a:avLst/>
          </a:prstGeom>
          <a:noFill/>
        </p:spPr>
        <p:txBody>
          <a:bodyPr wrap="square">
            <a:spAutoFit/>
          </a:bodyPr>
          <a:lstStyle/>
          <a:p>
            <a:pPr>
              <a:lnSpc>
                <a:spcPts val="1200"/>
              </a:lnSpc>
            </a:pPr>
            <a:r>
              <a:rPr lang="zh-CN" altLang="en-US" sz="2400" kern="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后序</a:t>
            </a: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&lt;E, K, L, F, G, B, H, C, I, M, J, D, A&gt; </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spTree>
    <p:extLst>
      <p:ext uri="{BB962C8B-B14F-4D97-AF65-F5344CB8AC3E}">
        <p14:creationId xmlns:p14="http://schemas.microsoft.com/office/powerpoint/2010/main" val="25200192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266443D-57BB-02A1-4D2D-0A6B233D8855}"/>
              </a:ext>
            </a:extLst>
          </p:cNvPr>
          <p:cNvPicPr>
            <a:picLocks noChangeAspect="1"/>
          </p:cNvPicPr>
          <p:nvPr/>
        </p:nvPicPr>
        <p:blipFill>
          <a:blip r:embed="rId2"/>
          <a:stretch>
            <a:fillRect/>
          </a:stretch>
        </p:blipFill>
        <p:spPr>
          <a:xfrm>
            <a:off x="7784313" y="739001"/>
            <a:ext cx="2353942" cy="3222062"/>
          </a:xfrm>
          <a:prstGeom prst="rect">
            <a:avLst/>
          </a:prstGeom>
        </p:spPr>
      </p:pic>
      <p:sp>
        <p:nvSpPr>
          <p:cNvPr id="2" name="标题 1"/>
          <p:cNvSpPr>
            <a:spLocks noGrp="1"/>
          </p:cNvSpPr>
          <p:nvPr>
            <p:ph type="title"/>
          </p:nvPr>
        </p:nvSpPr>
        <p:spPr/>
        <p:txBody>
          <a:bodyPr/>
          <a:lstStyle/>
          <a:p>
            <a:r>
              <a:rPr lang="zh-CN" altLang="en-US" sz="2800" dirty="0"/>
              <a:t>树与对应的二叉树的遍历</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6" name="图片 5">
            <a:extLst>
              <a:ext uri="{FF2B5EF4-FFF2-40B4-BE49-F238E27FC236}">
                <a16:creationId xmlns:a16="http://schemas.microsoft.com/office/drawing/2014/main" id="{87BB6F62-1780-3F4D-6C3C-B8F4FA051AC8}"/>
              </a:ext>
            </a:extLst>
          </p:cNvPr>
          <p:cNvPicPr>
            <a:picLocks noChangeAspect="1"/>
          </p:cNvPicPr>
          <p:nvPr/>
        </p:nvPicPr>
        <p:blipFill>
          <a:blip r:embed="rId3"/>
          <a:stretch>
            <a:fillRect/>
          </a:stretch>
        </p:blipFill>
        <p:spPr>
          <a:xfrm>
            <a:off x="1578192" y="1369490"/>
            <a:ext cx="3317476" cy="1924136"/>
          </a:xfrm>
          <a:prstGeom prst="rect">
            <a:avLst/>
          </a:prstGeom>
        </p:spPr>
      </p:pic>
      <p:sp>
        <p:nvSpPr>
          <p:cNvPr id="7" name="文本框 6">
            <a:extLst>
              <a:ext uri="{FF2B5EF4-FFF2-40B4-BE49-F238E27FC236}">
                <a16:creationId xmlns:a16="http://schemas.microsoft.com/office/drawing/2014/main" id="{D25629A5-F453-5DFC-14CE-D3C3D75F50B5}"/>
              </a:ext>
            </a:extLst>
          </p:cNvPr>
          <p:cNvSpPr txBox="1"/>
          <p:nvPr/>
        </p:nvSpPr>
        <p:spPr>
          <a:xfrm>
            <a:off x="1454440" y="4213467"/>
            <a:ext cx="4347472"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&lt;A, B, E, F, K, L, G, C, H, D, I, J, M&gt; </a:t>
            </a:r>
            <a:endParaRPr lang="zh-CN" altLang="zh-CN" sz="20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8" name="文本框 7">
            <a:extLst>
              <a:ext uri="{FF2B5EF4-FFF2-40B4-BE49-F238E27FC236}">
                <a16:creationId xmlns:a16="http://schemas.microsoft.com/office/drawing/2014/main" id="{B920C0F4-FA93-7026-6067-7BAF76BC609E}"/>
              </a:ext>
            </a:extLst>
          </p:cNvPr>
          <p:cNvSpPr txBox="1"/>
          <p:nvPr/>
        </p:nvSpPr>
        <p:spPr>
          <a:xfrm>
            <a:off x="1453524" y="5539435"/>
            <a:ext cx="4477660"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&lt;E, K, L, F, G, B, H, C, I, M, J, D, A&gt; </a:t>
            </a:r>
            <a:endParaRPr lang="zh-CN" altLang="zh-CN" sz="20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13" name="文本框 12">
            <a:extLst>
              <a:ext uri="{FF2B5EF4-FFF2-40B4-BE49-F238E27FC236}">
                <a16:creationId xmlns:a16="http://schemas.microsoft.com/office/drawing/2014/main" id="{46ED35A4-B6EE-BC22-7F86-73FBF146ED67}"/>
              </a:ext>
            </a:extLst>
          </p:cNvPr>
          <p:cNvSpPr txBox="1"/>
          <p:nvPr/>
        </p:nvSpPr>
        <p:spPr>
          <a:xfrm>
            <a:off x="6439184" y="4213467"/>
            <a:ext cx="4347472"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&lt;A, B, E, F, K, L, G, C, H, D, I, J, M&gt; </a:t>
            </a:r>
            <a:endParaRPr lang="zh-CN" altLang="zh-CN" sz="2000" kern="100" dirty="0">
              <a:effectLst/>
              <a:latin typeface="Microsoft YaHei" panose="020B0503020204020204" pitchFamily="34" charset="-122"/>
              <a:ea typeface="Microsoft YaHei" panose="020B0503020204020204" pitchFamily="34" charset="-122"/>
              <a:cs typeface="Symbol" pitchFamily="2" charset="2"/>
            </a:endParaRPr>
          </a:p>
        </p:txBody>
      </p:sp>
      <p:cxnSp>
        <p:nvCxnSpPr>
          <p:cNvPr id="15" name="直线连接符 14">
            <a:extLst>
              <a:ext uri="{FF2B5EF4-FFF2-40B4-BE49-F238E27FC236}">
                <a16:creationId xmlns:a16="http://schemas.microsoft.com/office/drawing/2014/main" id="{4910C65D-4915-604A-659B-47C7E2685638}"/>
              </a:ext>
            </a:extLst>
          </p:cNvPr>
          <p:cNvCxnSpPr/>
          <p:nvPr/>
        </p:nvCxnSpPr>
        <p:spPr>
          <a:xfrm>
            <a:off x="6070884" y="1460500"/>
            <a:ext cx="0" cy="5103312"/>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CFA0B99-397F-AC5A-49ED-AD81DE35F274}"/>
              </a:ext>
            </a:extLst>
          </p:cNvPr>
          <p:cNvSpPr txBox="1"/>
          <p:nvPr/>
        </p:nvSpPr>
        <p:spPr>
          <a:xfrm>
            <a:off x="6401084" y="5539435"/>
            <a:ext cx="4477660"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&lt;E, K, L, F, G, B, H, C, I, M, J, D, A&gt; </a:t>
            </a:r>
            <a:endParaRPr lang="zh-CN" altLang="zh-CN" sz="20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12" name="左右箭头 11">
            <a:extLst>
              <a:ext uri="{FF2B5EF4-FFF2-40B4-BE49-F238E27FC236}">
                <a16:creationId xmlns:a16="http://schemas.microsoft.com/office/drawing/2014/main" id="{BD5FF56F-72F7-528A-2647-336C285A88E1}"/>
              </a:ext>
            </a:extLst>
          </p:cNvPr>
          <p:cNvSpPr/>
          <p:nvPr/>
        </p:nvSpPr>
        <p:spPr>
          <a:xfrm>
            <a:off x="5514625" y="2113911"/>
            <a:ext cx="1094472" cy="807299"/>
          </a:xfrm>
          <a:prstGeom prst="leftRightArrow">
            <a:avLst>
              <a:gd name="adj1" fmla="val 70957"/>
              <a:gd name="adj2" fmla="val 31663"/>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对应</a:t>
            </a:r>
          </a:p>
        </p:txBody>
      </p:sp>
      <p:sp>
        <p:nvSpPr>
          <p:cNvPr id="17" name="任意多边形: 形状 8">
            <a:extLst>
              <a:ext uri="{FF2B5EF4-FFF2-40B4-BE49-F238E27FC236}">
                <a16:creationId xmlns:a16="http://schemas.microsoft.com/office/drawing/2014/main" id="{4888C3C8-BE7A-0B84-9401-17CB8E103842}"/>
              </a:ext>
            </a:extLst>
          </p:cNvPr>
          <p:cNvSpPr/>
          <p:nvPr/>
        </p:nvSpPr>
        <p:spPr>
          <a:xfrm>
            <a:off x="528107" y="4042317"/>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solidFill>
                  <a:schemeClr val="bg1"/>
                </a:solidFill>
                <a:latin typeface="微软雅黑" panose="020B0503020204020204" pitchFamily="34" charset="-122"/>
                <a:ea typeface="微软雅黑" panose="020B0503020204020204" pitchFamily="34" charset="-122"/>
              </a:rPr>
              <a:t>前序</a:t>
            </a:r>
            <a:endParaRPr lang="zh-CN" altLang="en-US" sz="2000" kern="1200" dirty="0">
              <a:solidFill>
                <a:schemeClr val="bg1"/>
              </a:solidFill>
              <a:latin typeface="Microsoft YaHei" panose="020B0503020204020204" pitchFamily="34" charset="-122"/>
              <a:ea typeface="Microsoft YaHei" panose="020B0503020204020204" pitchFamily="34" charset="-122"/>
            </a:endParaRPr>
          </a:p>
        </p:txBody>
      </p:sp>
      <p:sp>
        <p:nvSpPr>
          <p:cNvPr id="18" name="任意多边形: 形状 8">
            <a:extLst>
              <a:ext uri="{FF2B5EF4-FFF2-40B4-BE49-F238E27FC236}">
                <a16:creationId xmlns:a16="http://schemas.microsoft.com/office/drawing/2014/main" id="{ACBCA3FD-D4A5-6F64-EC52-7313DD6037D5}"/>
              </a:ext>
            </a:extLst>
          </p:cNvPr>
          <p:cNvSpPr/>
          <p:nvPr/>
        </p:nvSpPr>
        <p:spPr>
          <a:xfrm>
            <a:off x="10726304" y="4042317"/>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solidFill>
                  <a:schemeClr val="bg1"/>
                </a:solidFill>
                <a:latin typeface="微软雅黑" panose="020B0503020204020204" pitchFamily="34" charset="-122"/>
                <a:ea typeface="微软雅黑" panose="020B0503020204020204" pitchFamily="34" charset="-122"/>
              </a:rPr>
              <a:t>前序</a:t>
            </a:r>
            <a:endParaRPr lang="zh-CN" altLang="en-US" sz="2000" kern="1200" dirty="0">
              <a:solidFill>
                <a:schemeClr val="bg1"/>
              </a:solidFill>
              <a:latin typeface="Microsoft YaHei" panose="020B0503020204020204" pitchFamily="34" charset="-122"/>
              <a:ea typeface="Microsoft YaHei" panose="020B0503020204020204" pitchFamily="34" charset="-122"/>
            </a:endParaRPr>
          </a:p>
        </p:txBody>
      </p:sp>
      <p:sp>
        <p:nvSpPr>
          <p:cNvPr id="19" name="任意多边形: 形状 8">
            <a:extLst>
              <a:ext uri="{FF2B5EF4-FFF2-40B4-BE49-F238E27FC236}">
                <a16:creationId xmlns:a16="http://schemas.microsoft.com/office/drawing/2014/main" id="{5294ECBE-F535-4830-A0C4-356AECD7DF94}"/>
              </a:ext>
            </a:extLst>
          </p:cNvPr>
          <p:cNvSpPr/>
          <p:nvPr/>
        </p:nvSpPr>
        <p:spPr>
          <a:xfrm>
            <a:off x="527920" y="5387426"/>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chemeClr val="bg1"/>
                </a:solidFill>
                <a:latin typeface="微软雅黑" panose="020B0503020204020204" pitchFamily="34" charset="-122"/>
                <a:ea typeface="微软雅黑" panose="020B0503020204020204" pitchFamily="34" charset="-122"/>
              </a:rPr>
              <a:t>后</a:t>
            </a:r>
            <a:r>
              <a:rPr lang="zh-CN" altLang="en-US" sz="2000" kern="1200" dirty="0">
                <a:solidFill>
                  <a:schemeClr val="bg1"/>
                </a:solidFill>
                <a:latin typeface="微软雅黑" panose="020B0503020204020204" pitchFamily="34" charset="-122"/>
                <a:ea typeface="微软雅黑" panose="020B0503020204020204" pitchFamily="34" charset="-122"/>
              </a:rPr>
              <a:t>序</a:t>
            </a:r>
            <a:endParaRPr lang="zh-CN" altLang="en-US" sz="2000" kern="1200" dirty="0">
              <a:solidFill>
                <a:schemeClr val="bg1"/>
              </a:solidFill>
              <a:latin typeface="Microsoft YaHei" panose="020B0503020204020204" pitchFamily="34" charset="-122"/>
              <a:ea typeface="Microsoft YaHei" panose="020B0503020204020204" pitchFamily="34" charset="-122"/>
            </a:endParaRPr>
          </a:p>
        </p:txBody>
      </p:sp>
      <p:sp>
        <p:nvSpPr>
          <p:cNvPr id="20" name="任意多边形: 形状 8">
            <a:extLst>
              <a:ext uri="{FF2B5EF4-FFF2-40B4-BE49-F238E27FC236}">
                <a16:creationId xmlns:a16="http://schemas.microsoft.com/office/drawing/2014/main" id="{83761E21-2141-CEEC-4FE5-0DBE05762D93}"/>
              </a:ext>
            </a:extLst>
          </p:cNvPr>
          <p:cNvSpPr/>
          <p:nvPr/>
        </p:nvSpPr>
        <p:spPr>
          <a:xfrm>
            <a:off x="10688204" y="5387426"/>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rgbClr val="FFFF00"/>
                </a:solidFill>
                <a:latin typeface="微软雅黑" panose="020B0503020204020204" pitchFamily="34" charset="-122"/>
                <a:ea typeface="微软雅黑" panose="020B0503020204020204" pitchFamily="34" charset="-122"/>
              </a:rPr>
              <a:t>中</a:t>
            </a:r>
            <a:r>
              <a:rPr lang="zh-CN" altLang="en-US" sz="2000" kern="1200" dirty="0">
                <a:solidFill>
                  <a:srgbClr val="FFFF00"/>
                </a:solidFill>
                <a:latin typeface="微软雅黑" panose="020B0503020204020204" pitchFamily="34" charset="-122"/>
                <a:ea typeface="微软雅黑" panose="020B0503020204020204" pitchFamily="34" charset="-122"/>
              </a:rPr>
              <a:t>序</a:t>
            </a:r>
            <a:endParaRPr lang="zh-CN" altLang="en-US" sz="2000" kern="1200" dirty="0">
              <a:solidFill>
                <a:srgbClr val="FFFF00"/>
              </a:solidFill>
              <a:latin typeface="Microsoft YaHei" panose="020B0503020204020204" pitchFamily="34" charset="-122"/>
              <a:ea typeface="Microsoft YaHei" panose="020B0503020204020204" pitchFamily="34" charset="-122"/>
            </a:endParaRPr>
          </a:p>
        </p:txBody>
      </p:sp>
      <p:sp>
        <p:nvSpPr>
          <p:cNvPr id="24" name="任意多边形: 形状 19">
            <a:extLst>
              <a:ext uri="{FF2B5EF4-FFF2-40B4-BE49-F238E27FC236}">
                <a16:creationId xmlns:a16="http://schemas.microsoft.com/office/drawing/2014/main" id="{C87FA171-D57A-1E3A-F88F-38BC571D296F}"/>
              </a:ext>
            </a:extLst>
          </p:cNvPr>
          <p:cNvSpPr/>
          <p:nvPr/>
        </p:nvSpPr>
        <p:spPr>
          <a:xfrm>
            <a:off x="3115036" y="4656916"/>
            <a:ext cx="5911696" cy="5077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ts val="600"/>
              </a:spcAft>
            </a:pPr>
            <a:r>
              <a:rPr lang="zh-CN" altLang="en-US" sz="2000" dirty="0">
                <a:solidFill>
                  <a:schemeClr val="bg1"/>
                </a:solidFill>
                <a:latin typeface="Microsoft YaHei" panose="020B0503020204020204" pitchFamily="34" charset="-122"/>
                <a:ea typeface="Microsoft YaHei" panose="020B0503020204020204" pitchFamily="34" charset="-122"/>
              </a:rPr>
              <a:t>树的前序遍历与对应的二叉树的前序遍历结果相同</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25" name="等于 24">
            <a:extLst>
              <a:ext uri="{FF2B5EF4-FFF2-40B4-BE49-F238E27FC236}">
                <a16:creationId xmlns:a16="http://schemas.microsoft.com/office/drawing/2014/main" id="{FF355346-34B9-AB74-1D37-215634700CC0}"/>
              </a:ext>
            </a:extLst>
          </p:cNvPr>
          <p:cNvSpPr/>
          <p:nvPr/>
        </p:nvSpPr>
        <p:spPr>
          <a:xfrm>
            <a:off x="5712753" y="4128093"/>
            <a:ext cx="698216" cy="358533"/>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6" name="等于 25">
            <a:extLst>
              <a:ext uri="{FF2B5EF4-FFF2-40B4-BE49-F238E27FC236}">
                <a16:creationId xmlns:a16="http://schemas.microsoft.com/office/drawing/2014/main" id="{FC44C63F-BD2A-512D-0E1F-71861EAD0415}"/>
              </a:ext>
            </a:extLst>
          </p:cNvPr>
          <p:cNvSpPr/>
          <p:nvPr/>
        </p:nvSpPr>
        <p:spPr>
          <a:xfrm>
            <a:off x="5712753" y="5431033"/>
            <a:ext cx="698216" cy="358533"/>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7" name="任意多边形: 形状 19">
            <a:extLst>
              <a:ext uri="{FF2B5EF4-FFF2-40B4-BE49-F238E27FC236}">
                <a16:creationId xmlns:a16="http://schemas.microsoft.com/office/drawing/2014/main" id="{0E041BAC-8B25-3E21-3602-5DD99684CB6E}"/>
              </a:ext>
            </a:extLst>
          </p:cNvPr>
          <p:cNvSpPr/>
          <p:nvPr/>
        </p:nvSpPr>
        <p:spPr>
          <a:xfrm>
            <a:off x="3113844" y="5952849"/>
            <a:ext cx="5911696" cy="5077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ts val="600"/>
              </a:spcAft>
            </a:pPr>
            <a:r>
              <a:rPr lang="zh-CN" altLang="en-US" sz="2000" dirty="0">
                <a:solidFill>
                  <a:schemeClr val="bg1"/>
                </a:solidFill>
                <a:latin typeface="Microsoft YaHei" panose="020B0503020204020204" pitchFamily="34" charset="-122"/>
                <a:ea typeface="Microsoft YaHei" panose="020B0503020204020204" pitchFamily="34" charset="-122"/>
              </a:rPr>
              <a:t>树的后序遍历与对应的二叉树的</a:t>
            </a:r>
            <a:r>
              <a:rPr lang="zh-CN" altLang="en-US" sz="2000" dirty="0">
                <a:solidFill>
                  <a:srgbClr val="FFFF00"/>
                </a:solidFill>
                <a:latin typeface="Microsoft YaHei" panose="020B0503020204020204" pitchFamily="34" charset="-122"/>
                <a:ea typeface="Microsoft YaHei" panose="020B0503020204020204" pitchFamily="34" charset="-122"/>
              </a:rPr>
              <a:t>中序</a:t>
            </a:r>
            <a:r>
              <a:rPr lang="zh-CN" altLang="en-US" sz="2000" dirty="0">
                <a:solidFill>
                  <a:schemeClr val="bg1"/>
                </a:solidFill>
                <a:latin typeface="Microsoft YaHei" panose="020B0503020204020204" pitchFamily="34" charset="-122"/>
                <a:ea typeface="Microsoft YaHei" panose="020B0503020204020204" pitchFamily="34" charset="-122"/>
              </a:rPr>
              <a:t>遍历结果相同</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28" name="下箭头 27">
            <a:extLst>
              <a:ext uri="{FF2B5EF4-FFF2-40B4-BE49-F238E27FC236}">
                <a16:creationId xmlns:a16="http://schemas.microsoft.com/office/drawing/2014/main" id="{525C7ADE-4834-327F-9E8D-0C6EE7DD5082}"/>
              </a:ext>
            </a:extLst>
          </p:cNvPr>
          <p:cNvSpPr/>
          <p:nvPr/>
        </p:nvSpPr>
        <p:spPr>
          <a:xfrm>
            <a:off x="5819279" y="4502980"/>
            <a:ext cx="492622" cy="12853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下箭头 28">
            <a:extLst>
              <a:ext uri="{FF2B5EF4-FFF2-40B4-BE49-F238E27FC236}">
                <a16:creationId xmlns:a16="http://schemas.microsoft.com/office/drawing/2014/main" id="{5A75CBAE-881C-2AA7-964F-A2A9B30FD5BD}"/>
              </a:ext>
            </a:extLst>
          </p:cNvPr>
          <p:cNvSpPr/>
          <p:nvPr/>
        </p:nvSpPr>
        <p:spPr>
          <a:xfrm>
            <a:off x="5831979" y="5798380"/>
            <a:ext cx="492622" cy="12853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02551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基于二叉树遍历方案的树遍历算法</a:t>
            </a:r>
          </a:p>
        </p:txBody>
      </p:sp>
      <p:sp>
        <p:nvSpPr>
          <p:cNvPr id="14" name="副标题 13"/>
          <p:cNvSpPr>
            <a:spLocks noGrp="1"/>
          </p:cNvSpPr>
          <p:nvPr>
            <p:ph type="subTitle" idx="1"/>
          </p:nvPr>
        </p:nvSpPr>
        <p:spPr/>
        <p:txBody>
          <a:bodyPr/>
          <a:lstStyle/>
          <a:p>
            <a:r>
              <a:rPr lang="en-US" altLang="zh-CN" dirty="0"/>
              <a:t>5-6</a:t>
            </a:r>
            <a:r>
              <a:rPr lang="zh-CN" altLang="en-US" dirty="0"/>
              <a:t> 树与森林</a:t>
            </a:r>
          </a:p>
        </p:txBody>
      </p:sp>
      <p:sp>
        <p:nvSpPr>
          <p:cNvPr id="15" name="文本占位符 14"/>
          <p:cNvSpPr>
            <a:spLocks noGrp="1"/>
          </p:cNvSpPr>
          <p:nvPr>
            <p:ph type="body" idx="10"/>
          </p:nvPr>
        </p:nvSpPr>
        <p:spPr/>
        <p:txBody>
          <a:bodyPr/>
          <a:lstStyle/>
          <a:p>
            <a:endParaRPr lang="zh-CN" altLang="en-US" dirty="0"/>
          </a:p>
        </p:txBody>
      </p:sp>
      <p:sp>
        <p:nvSpPr>
          <p:cNvPr id="5" name="文本框 4">
            <a:extLst>
              <a:ext uri="{FF2B5EF4-FFF2-40B4-BE49-F238E27FC236}">
                <a16:creationId xmlns:a16="http://schemas.microsoft.com/office/drawing/2014/main" id="{EDE846D3-0FF8-F723-2BA5-B5BF68C112BF}"/>
              </a:ext>
            </a:extLst>
          </p:cNvPr>
          <p:cNvSpPr txBox="1"/>
          <p:nvPr/>
        </p:nvSpPr>
        <p:spPr>
          <a:xfrm>
            <a:off x="2264452" y="1201729"/>
            <a:ext cx="7933648" cy="2603277"/>
          </a:xfrm>
          <a:prstGeom prst="rect">
            <a:avLst/>
          </a:prstGeom>
          <a:noFill/>
          <a:ln>
            <a:solidFill>
              <a:schemeClr val="accent2">
                <a:lumMod val="40000"/>
                <a:lumOff val="60000"/>
              </a:schemeClr>
            </a:solidFill>
          </a:ln>
        </p:spPr>
        <p:txBody>
          <a:bodyPr wrap="square">
            <a:spAutoFit/>
          </a:bodyPr>
          <a:lstStyle/>
          <a:p>
            <a:pPr>
              <a:spcBef>
                <a:spcPts val="100"/>
              </a:spcBef>
              <a:spcAft>
                <a:spcPts val="500"/>
              </a:spcAft>
            </a:pPr>
            <a:r>
              <a:rPr lang="zh-CN" altLang="en-US" b="1" dirty="0">
                <a:solidFill>
                  <a:schemeClr val="bg1"/>
                </a:solidFill>
                <a:latin typeface="Times New Roman" panose="02020603050405020304" pitchFamily="18" charset="0"/>
                <a:cs typeface="Times New Roman" panose="02020603050405020304" pitchFamily="18" charset="0"/>
              </a:rPr>
              <a:t>算法</a:t>
            </a:r>
            <a:r>
              <a:rPr lang="en-US" altLang="zh-CN" b="1" dirty="0">
                <a:solidFill>
                  <a:schemeClr val="bg1"/>
                </a:solidFill>
                <a:latin typeface="Times New Roman" panose="02020603050405020304" pitchFamily="18" charset="0"/>
                <a:cs typeface="Times New Roman" panose="02020603050405020304" pitchFamily="18" charset="0"/>
              </a:rPr>
              <a:t>5-19</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前序遍历树 </a:t>
            </a:r>
            <a:r>
              <a:rPr lang="en"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PreOrde</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r</a:t>
            </a:r>
            <a:r>
              <a:rPr lang="en" altLang="zh-CN" dirty="0">
                <a:solidFill>
                  <a:schemeClr val="bg1"/>
                </a:solidFill>
                <a:latin typeface="Times New Roman" panose="02020603050405020304" pitchFamily="18" charset="0"/>
                <a:cs typeface="Times New Roman" panose="02020603050405020304" pitchFamily="18" charset="0"/>
              </a:rPr>
              <a:t>(</a:t>
            </a:r>
            <a:r>
              <a:rPr lang="en" altLang="zh-CN" i="1" dirty="0">
                <a:solidFill>
                  <a:schemeClr val="bg1"/>
                </a:solidFill>
                <a:latin typeface="Times New Roman" panose="02020603050405020304" pitchFamily="18" charset="0"/>
                <a:cs typeface="Times New Roman" panose="02020603050405020304" pitchFamily="18" charset="0"/>
              </a:rPr>
              <a:t>tree</a:t>
            </a:r>
            <a:r>
              <a:rPr lang="en" altLang="zh-CN"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100"/>
              </a:spcAft>
            </a:pPr>
            <a:r>
              <a:rPr lang="zh-CN" altLang="en-US" b="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输入</a:t>
            </a:r>
            <a:r>
              <a:rPr lang="zh-CN" altLang="en-US"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基于孩子兄弟表示法存储的树</a:t>
            </a:r>
            <a:r>
              <a:rPr lang="en-US" altLang="zh-CN"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tree</a:t>
            </a:r>
            <a:r>
              <a:rPr lang="en-US"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（二叉链表结构）</a:t>
            </a:r>
            <a:endParaRPr lang="zh-CN" altLang="zh-CN"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p>
            <a:pPr>
              <a:spcBef>
                <a:spcPts val="100"/>
              </a:spcBef>
              <a:spcAft>
                <a:spcPts val="600"/>
              </a:spcAft>
            </a:pPr>
            <a:r>
              <a:rPr lang="zh-CN" altLang="en" b="1" dirty="0">
                <a:solidFill>
                  <a:schemeClr val="bg1"/>
                </a:solidFill>
                <a:latin typeface="Times New Roman" panose="02020603050405020304" pitchFamily="18" charset="0"/>
                <a:cs typeface="Times New Roman" panose="02020603050405020304" pitchFamily="18" charset="0"/>
              </a:rPr>
              <a:t>输出</a:t>
            </a:r>
            <a:r>
              <a:rPr lang="zh-CN" altLang="en-US" dirty="0">
                <a:solidFill>
                  <a:schemeClr val="bg1"/>
                </a:solidFill>
                <a:latin typeface="Times New Roman" panose="02020603050405020304" pitchFamily="18" charset="0"/>
                <a:cs typeface="Times New Roman" panose="02020603050405020304" pitchFamily="18" charset="0"/>
              </a:rPr>
              <a:t>：按前序遍历的顺序依次访问各结点 </a:t>
            </a:r>
            <a:endParaRPr lang="en"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 altLang="zh-CN" b="1" dirty="0">
                <a:solidFill>
                  <a:schemeClr val="bg1"/>
                </a:solidFill>
                <a:latin typeface="Times New Roman" panose="02020603050405020304" pitchFamily="18" charset="0"/>
                <a:cs typeface="Times New Roman" panose="02020603050405020304" pitchFamily="18" charset="0"/>
              </a:rPr>
              <a:t>if</a:t>
            </a:r>
            <a:r>
              <a:rPr lang="en" altLang="zh-CN"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NIL </a:t>
            </a:r>
            <a:r>
              <a:rPr lang="en" altLang="zh-CN" b="1" dirty="0">
                <a:solidFill>
                  <a:schemeClr val="bg1"/>
                </a:solidFill>
                <a:latin typeface="Times New Roman" panose="02020603050405020304" pitchFamily="18" charset="0"/>
                <a:cs typeface="Times New Roman" panose="02020603050405020304" pitchFamily="18" charset="0"/>
              </a:rPr>
              <a:t>then</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空树不做处理，直接返回</a:t>
            </a: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Visit(</a:t>
            </a:r>
            <a:r>
              <a:rPr lang="en" altLang="zh-CN" i="1" dirty="0">
                <a:solidFill>
                  <a:schemeClr val="bg1"/>
                </a:solidFill>
                <a:latin typeface="Times New Roman" panose="02020603050405020304" pitchFamily="18" charset="0"/>
                <a:cs typeface="Times New Roman" panose="02020603050405020304" pitchFamily="18" charset="0"/>
              </a:rPr>
              <a:t>tree</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先访问根结点</a:t>
            </a: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a:t>
            </a:r>
            <a:r>
              <a:rPr lang="en" altLang="zh-CN" dirty="0" err="1">
                <a:solidFill>
                  <a:schemeClr val="bg1"/>
                </a:solidFill>
                <a:latin typeface="Times New Roman" panose="02020603050405020304" pitchFamily="18" charset="0"/>
                <a:cs typeface="Times New Roman" panose="02020603050405020304" pitchFamily="18" charset="0"/>
              </a:rPr>
              <a:t>PreOrder</a:t>
            </a:r>
            <a:r>
              <a:rPr lang="en"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tree.first_child</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接下来访问</a:t>
            </a:r>
            <a:r>
              <a:rPr lang="en"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所有子孙结点 </a:t>
            </a: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a:t>
            </a:r>
            <a:r>
              <a:rPr lang="en" altLang="zh-CN" dirty="0" err="1">
                <a:solidFill>
                  <a:schemeClr val="bg1"/>
                </a:solidFill>
                <a:latin typeface="Times New Roman" panose="02020603050405020304" pitchFamily="18" charset="0"/>
                <a:cs typeface="Times New Roman" panose="02020603050405020304" pitchFamily="18" charset="0"/>
              </a:rPr>
              <a:t>PreOrder</a:t>
            </a:r>
            <a:r>
              <a:rPr lang="en"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tree.next_sibling</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最后访问</a:t>
            </a:r>
            <a:r>
              <a:rPr lang="en"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后序的兄弟结点及其子孙</a:t>
            </a:r>
          </a:p>
          <a:p>
            <a:pPr>
              <a:spcBef>
                <a:spcPts val="100"/>
              </a:spcBef>
              <a:spcAft>
                <a:spcPts val="100"/>
              </a:spcAft>
            </a:pPr>
            <a:r>
              <a:rPr lang="en" altLang="zh-CN" b="1" dirty="0" err="1">
                <a:solidFill>
                  <a:schemeClr val="bg1"/>
                </a:solidFill>
                <a:latin typeface="Times New Roman" panose="02020603050405020304" pitchFamily="18" charset="0"/>
                <a:cs typeface="Times New Roman" panose="02020603050405020304" pitchFamily="18" charset="0"/>
              </a:rPr>
              <a:t>en</a:t>
            </a:r>
            <a:r>
              <a:rPr lang="en-US" altLang="zh-CN" b="1" dirty="0">
                <a:solidFill>
                  <a:schemeClr val="bg1"/>
                </a:solidFill>
                <a:latin typeface="Times New Roman" panose="02020603050405020304" pitchFamily="18" charset="0"/>
                <a:cs typeface="Times New Roman" panose="02020603050405020304" pitchFamily="18" charset="0"/>
              </a:rPr>
              <a:t>d</a:t>
            </a:r>
            <a:endParaRPr lang="en" altLang="zh-CN" b="1" dirty="0">
              <a:solidFill>
                <a:schemeClr val="bg1"/>
              </a:solidFill>
              <a:latin typeface="Times New Roman" panose="02020603050405020304" pitchFamily="18" charset="0"/>
              <a:cs typeface="Times New Roman" panose="02020603050405020304" pitchFamily="18" charset="0"/>
            </a:endParaRPr>
          </a:p>
        </p:txBody>
      </p:sp>
      <p:cxnSp>
        <p:nvCxnSpPr>
          <p:cNvPr id="7" name="直线连接符 6">
            <a:extLst>
              <a:ext uri="{FF2B5EF4-FFF2-40B4-BE49-F238E27FC236}">
                <a16:creationId xmlns:a16="http://schemas.microsoft.com/office/drawing/2014/main" id="{E74C9350-9492-45FD-AC26-D833D5F8907C}"/>
              </a:ext>
            </a:extLst>
          </p:cNvPr>
          <p:cNvCxnSpPr>
            <a:cxnSpLocks/>
          </p:cNvCxnSpPr>
          <p:nvPr/>
        </p:nvCxnSpPr>
        <p:spPr>
          <a:xfrm>
            <a:off x="2264454" y="2209800"/>
            <a:ext cx="7933646"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 name="直线连接符 2">
            <a:extLst>
              <a:ext uri="{FF2B5EF4-FFF2-40B4-BE49-F238E27FC236}">
                <a16:creationId xmlns:a16="http://schemas.microsoft.com/office/drawing/2014/main" id="{0EEAAA1F-5B87-FFEA-A2CA-71D846A3D5BB}"/>
              </a:ext>
            </a:extLst>
          </p:cNvPr>
          <p:cNvCxnSpPr>
            <a:cxnSpLocks/>
          </p:cNvCxnSpPr>
          <p:nvPr/>
        </p:nvCxnSpPr>
        <p:spPr>
          <a:xfrm>
            <a:off x="2264454" y="1574800"/>
            <a:ext cx="7933646"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49C7C08-41B8-DB96-D0BF-5D14727BA55F}"/>
              </a:ext>
            </a:extLst>
          </p:cNvPr>
          <p:cNvSpPr txBox="1"/>
          <p:nvPr/>
        </p:nvSpPr>
        <p:spPr>
          <a:xfrm>
            <a:off x="2264452" y="3922829"/>
            <a:ext cx="7933648" cy="2603277"/>
          </a:xfrm>
          <a:prstGeom prst="rect">
            <a:avLst/>
          </a:prstGeom>
          <a:noFill/>
          <a:ln>
            <a:solidFill>
              <a:schemeClr val="accent2">
                <a:lumMod val="40000"/>
                <a:lumOff val="60000"/>
              </a:schemeClr>
            </a:solidFill>
          </a:ln>
        </p:spPr>
        <p:txBody>
          <a:bodyPr wrap="square">
            <a:spAutoFit/>
          </a:bodyPr>
          <a:lstStyle/>
          <a:p>
            <a:pPr>
              <a:spcBef>
                <a:spcPts val="100"/>
              </a:spcBef>
              <a:spcAft>
                <a:spcPts val="500"/>
              </a:spcAft>
            </a:pPr>
            <a:r>
              <a:rPr lang="zh-CN" altLang="en-US" b="1" dirty="0">
                <a:solidFill>
                  <a:schemeClr val="bg1"/>
                </a:solidFill>
                <a:latin typeface="Times New Roman" panose="02020603050405020304" pitchFamily="18" charset="0"/>
                <a:cs typeface="Times New Roman" panose="02020603050405020304" pitchFamily="18" charset="0"/>
              </a:rPr>
              <a:t>算法</a:t>
            </a:r>
            <a:r>
              <a:rPr lang="en-US" altLang="zh-CN" b="1" dirty="0">
                <a:solidFill>
                  <a:schemeClr val="bg1"/>
                </a:solidFill>
                <a:latin typeface="Times New Roman" panose="02020603050405020304" pitchFamily="18" charset="0"/>
                <a:cs typeface="Times New Roman" panose="02020603050405020304" pitchFamily="18" charset="0"/>
              </a:rPr>
              <a:t>5-20</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后序遍历树 </a:t>
            </a:r>
            <a:r>
              <a:rPr lang="en"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PostOrde</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r</a:t>
            </a:r>
            <a:r>
              <a:rPr lang="en" altLang="zh-CN" dirty="0">
                <a:solidFill>
                  <a:schemeClr val="bg1"/>
                </a:solidFill>
                <a:latin typeface="Times New Roman" panose="02020603050405020304" pitchFamily="18" charset="0"/>
                <a:cs typeface="Times New Roman" panose="02020603050405020304" pitchFamily="18" charset="0"/>
              </a:rPr>
              <a:t>(</a:t>
            </a:r>
            <a:r>
              <a:rPr lang="en" altLang="zh-CN" i="1" dirty="0">
                <a:solidFill>
                  <a:schemeClr val="bg1"/>
                </a:solidFill>
                <a:latin typeface="Times New Roman" panose="02020603050405020304" pitchFamily="18" charset="0"/>
                <a:cs typeface="Times New Roman" panose="02020603050405020304" pitchFamily="18" charset="0"/>
              </a:rPr>
              <a:t>tree</a:t>
            </a:r>
            <a:r>
              <a:rPr lang="en" altLang="zh-CN"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100"/>
              </a:spcAft>
            </a:pPr>
            <a:r>
              <a:rPr lang="zh-CN" altLang="en-US" b="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输入</a:t>
            </a:r>
            <a:r>
              <a:rPr lang="zh-CN" altLang="en-US"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基于孩子兄弟表示法存储的树</a:t>
            </a:r>
            <a:r>
              <a:rPr lang="en-US" altLang="zh-CN"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tree</a:t>
            </a:r>
            <a:r>
              <a:rPr lang="en-US"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（二叉链表结构）</a:t>
            </a:r>
            <a:endParaRPr lang="zh-CN" altLang="zh-CN"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p>
            <a:pPr>
              <a:spcBef>
                <a:spcPts val="100"/>
              </a:spcBef>
              <a:spcAft>
                <a:spcPts val="600"/>
              </a:spcAft>
            </a:pPr>
            <a:r>
              <a:rPr lang="zh-CN" altLang="en" b="1" dirty="0">
                <a:solidFill>
                  <a:schemeClr val="bg1"/>
                </a:solidFill>
                <a:latin typeface="Times New Roman" panose="02020603050405020304" pitchFamily="18" charset="0"/>
                <a:cs typeface="Times New Roman" panose="02020603050405020304" pitchFamily="18" charset="0"/>
              </a:rPr>
              <a:t>输出</a:t>
            </a:r>
            <a:r>
              <a:rPr lang="zh-CN" altLang="en-US" dirty="0">
                <a:solidFill>
                  <a:schemeClr val="bg1"/>
                </a:solidFill>
                <a:latin typeface="Times New Roman" panose="02020603050405020304" pitchFamily="18" charset="0"/>
                <a:cs typeface="Times New Roman" panose="02020603050405020304" pitchFamily="18" charset="0"/>
              </a:rPr>
              <a:t>：按后序遍历的顺序依次访问各结点 </a:t>
            </a:r>
            <a:endParaRPr lang="en"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 altLang="zh-CN" b="1" dirty="0">
                <a:solidFill>
                  <a:schemeClr val="bg1"/>
                </a:solidFill>
                <a:latin typeface="Times New Roman" panose="02020603050405020304" pitchFamily="18" charset="0"/>
                <a:cs typeface="Times New Roman" panose="02020603050405020304" pitchFamily="18" charset="0"/>
              </a:rPr>
              <a:t>if</a:t>
            </a:r>
            <a:r>
              <a:rPr lang="en" altLang="zh-CN"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NIL </a:t>
            </a:r>
            <a:r>
              <a:rPr lang="en" altLang="zh-CN" b="1" dirty="0">
                <a:solidFill>
                  <a:schemeClr val="bg1"/>
                </a:solidFill>
                <a:latin typeface="Times New Roman" panose="02020603050405020304" pitchFamily="18" charset="0"/>
                <a:cs typeface="Times New Roman" panose="02020603050405020304" pitchFamily="18" charset="0"/>
              </a:rPr>
              <a:t>then</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空树不做处理，直接返回</a:t>
            </a: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Post</a:t>
            </a:r>
            <a:r>
              <a:rPr lang="en" altLang="zh-CN" dirty="0">
                <a:solidFill>
                  <a:schemeClr val="bg1"/>
                </a:solidFill>
                <a:latin typeface="Times New Roman" panose="02020603050405020304" pitchFamily="18" charset="0"/>
                <a:cs typeface="Times New Roman" panose="02020603050405020304" pitchFamily="18" charset="0"/>
              </a:rPr>
              <a:t>Order(</a:t>
            </a:r>
            <a:r>
              <a:rPr lang="en-US" altLang="zh-CN" i="1" dirty="0" err="1">
                <a:solidFill>
                  <a:schemeClr val="bg1"/>
                </a:solidFill>
                <a:latin typeface="Times New Roman" panose="02020603050405020304" pitchFamily="18" charset="0"/>
                <a:cs typeface="Times New Roman" panose="02020603050405020304" pitchFamily="18" charset="0"/>
              </a:rPr>
              <a:t>tree.first_child</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先访问</a:t>
            </a:r>
            <a:r>
              <a:rPr lang="en"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所有子孙结点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Visit(</a:t>
            </a:r>
            <a:r>
              <a:rPr lang="en" altLang="zh-CN" i="1" dirty="0">
                <a:solidFill>
                  <a:schemeClr val="bg1"/>
                </a:solidFill>
                <a:latin typeface="Times New Roman" panose="02020603050405020304" pitchFamily="18" charset="0"/>
                <a:cs typeface="Times New Roman" panose="02020603050405020304" pitchFamily="18" charset="0"/>
              </a:rPr>
              <a:t>tree</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接下来访问根结点</a:t>
            </a: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a:t>
            </a:r>
            <a:r>
              <a:rPr lang="en" altLang="zh-CN" dirty="0" err="1">
                <a:solidFill>
                  <a:schemeClr val="bg1"/>
                </a:solidFill>
                <a:latin typeface="Times New Roman" panose="02020603050405020304" pitchFamily="18" charset="0"/>
                <a:cs typeface="Times New Roman" panose="02020603050405020304" pitchFamily="18" charset="0"/>
              </a:rPr>
              <a:t>PostOrder</a:t>
            </a:r>
            <a:r>
              <a:rPr lang="en"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tree.next_sibling</a:t>
            </a:r>
            <a:r>
              <a:rPr lang="en"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最后访问</a:t>
            </a:r>
            <a:r>
              <a:rPr lang="en"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后序的兄弟结点及其子孙</a:t>
            </a:r>
          </a:p>
          <a:p>
            <a:pPr>
              <a:spcBef>
                <a:spcPts val="100"/>
              </a:spcBef>
              <a:spcAft>
                <a:spcPts val="100"/>
              </a:spcAft>
            </a:pPr>
            <a:r>
              <a:rPr lang="en" altLang="zh-CN" b="1" dirty="0">
                <a:solidFill>
                  <a:schemeClr val="bg1"/>
                </a:solidFill>
                <a:latin typeface="Times New Roman" panose="02020603050405020304" pitchFamily="18" charset="0"/>
                <a:cs typeface="Times New Roman" panose="02020603050405020304" pitchFamily="18" charset="0"/>
              </a:rPr>
              <a:t>end</a:t>
            </a:r>
          </a:p>
        </p:txBody>
      </p:sp>
      <p:cxnSp>
        <p:nvCxnSpPr>
          <p:cNvPr id="18" name="直线连接符 17">
            <a:extLst>
              <a:ext uri="{FF2B5EF4-FFF2-40B4-BE49-F238E27FC236}">
                <a16:creationId xmlns:a16="http://schemas.microsoft.com/office/drawing/2014/main" id="{49AAE543-2695-DE01-614A-3577E33F66A0}"/>
              </a:ext>
            </a:extLst>
          </p:cNvPr>
          <p:cNvCxnSpPr>
            <a:cxnSpLocks/>
          </p:cNvCxnSpPr>
          <p:nvPr/>
        </p:nvCxnSpPr>
        <p:spPr>
          <a:xfrm>
            <a:off x="2264454" y="4939254"/>
            <a:ext cx="7933646"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19" name="直线连接符 18">
            <a:extLst>
              <a:ext uri="{FF2B5EF4-FFF2-40B4-BE49-F238E27FC236}">
                <a16:creationId xmlns:a16="http://schemas.microsoft.com/office/drawing/2014/main" id="{037267A4-C599-8883-4682-00076D1D54BD}"/>
              </a:ext>
            </a:extLst>
          </p:cNvPr>
          <p:cNvCxnSpPr>
            <a:cxnSpLocks/>
          </p:cNvCxnSpPr>
          <p:nvPr/>
        </p:nvCxnSpPr>
        <p:spPr>
          <a:xfrm>
            <a:off x="2264454" y="4278854"/>
            <a:ext cx="7933646"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20" name="文本框 19">
            <a:extLst>
              <a:ext uri="{FF2B5EF4-FFF2-40B4-BE49-F238E27FC236}">
                <a16:creationId xmlns:a16="http://schemas.microsoft.com/office/drawing/2014/main" id="{8C560A9B-0F57-2D79-B79A-DC1E793676ED}"/>
              </a:ext>
            </a:extLst>
          </p:cNvPr>
          <p:cNvSpPr txBox="1"/>
          <p:nvPr/>
        </p:nvSpPr>
        <p:spPr>
          <a:xfrm>
            <a:off x="194352" y="5337159"/>
            <a:ext cx="1816100" cy="707886"/>
          </a:xfrm>
          <a:prstGeom prst="rect">
            <a:avLst/>
          </a:prstGeom>
          <a:noFill/>
        </p:spPr>
        <p:txBody>
          <a:bodyPr wrap="square" rtlCol="0">
            <a:spAutoFit/>
          </a:bodyPr>
          <a:lstStyle/>
          <a:p>
            <a:r>
              <a:rPr kumimoji="1" lang="zh-CN" altLang="en-US" sz="2000" dirty="0">
                <a:solidFill>
                  <a:srgbClr val="FFC000"/>
                </a:solidFill>
                <a:latin typeface="Microsoft YaHei" panose="020B0503020204020204" pitchFamily="34" charset="-122"/>
                <a:ea typeface="Microsoft YaHei" panose="020B0503020204020204" pitchFamily="34" charset="-122"/>
              </a:rPr>
              <a:t>二叉树的中序遍历算法</a:t>
            </a:r>
          </a:p>
        </p:txBody>
      </p:sp>
      <p:sp>
        <p:nvSpPr>
          <p:cNvPr id="21" name="左大括号 20">
            <a:extLst>
              <a:ext uri="{FF2B5EF4-FFF2-40B4-BE49-F238E27FC236}">
                <a16:creationId xmlns:a16="http://schemas.microsoft.com/office/drawing/2014/main" id="{FBB66BE5-D18C-808B-3209-6AF2329206CF}"/>
              </a:ext>
            </a:extLst>
          </p:cNvPr>
          <p:cNvSpPr/>
          <p:nvPr/>
        </p:nvSpPr>
        <p:spPr>
          <a:xfrm>
            <a:off x="1883452" y="5359401"/>
            <a:ext cx="381000" cy="707886"/>
          </a:xfrm>
          <a:prstGeom prst="leftBrace">
            <a:avLst/>
          </a:prstGeom>
          <a:ln w="19050">
            <a:solidFill>
              <a:schemeClr val="accent2">
                <a:lumMod val="40000"/>
                <a:lumOff val="6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zh-CN" altLang="en-US">
              <a:solidFill>
                <a:srgbClr val="FFC000"/>
              </a:solidFill>
            </a:endParaRPr>
          </a:p>
        </p:txBody>
      </p:sp>
      <p:sp>
        <p:nvSpPr>
          <p:cNvPr id="22" name="文本框 21">
            <a:extLst>
              <a:ext uri="{FF2B5EF4-FFF2-40B4-BE49-F238E27FC236}">
                <a16:creationId xmlns:a16="http://schemas.microsoft.com/office/drawing/2014/main" id="{5605E462-E4FA-CB48-CA48-B5C48EB4F2CE}"/>
              </a:ext>
            </a:extLst>
          </p:cNvPr>
          <p:cNvSpPr txBox="1"/>
          <p:nvPr/>
        </p:nvSpPr>
        <p:spPr>
          <a:xfrm>
            <a:off x="181652" y="2670159"/>
            <a:ext cx="1816100" cy="707886"/>
          </a:xfrm>
          <a:prstGeom prst="rect">
            <a:avLst/>
          </a:prstGeom>
          <a:noFill/>
        </p:spPr>
        <p:txBody>
          <a:bodyPr wrap="square" rtlCol="0">
            <a:spAutoFit/>
          </a:bodyPr>
          <a:lstStyle/>
          <a:p>
            <a:r>
              <a:rPr kumimoji="1" lang="zh-CN" altLang="en-US" sz="2000" dirty="0">
                <a:solidFill>
                  <a:srgbClr val="FFC000"/>
                </a:solidFill>
                <a:latin typeface="Microsoft YaHei" panose="020B0503020204020204" pitchFamily="34" charset="-122"/>
                <a:ea typeface="Microsoft YaHei" panose="020B0503020204020204" pitchFamily="34" charset="-122"/>
              </a:rPr>
              <a:t>二叉树的前序遍历算法</a:t>
            </a:r>
          </a:p>
        </p:txBody>
      </p:sp>
      <p:sp>
        <p:nvSpPr>
          <p:cNvPr id="23" name="左大括号 22">
            <a:extLst>
              <a:ext uri="{FF2B5EF4-FFF2-40B4-BE49-F238E27FC236}">
                <a16:creationId xmlns:a16="http://schemas.microsoft.com/office/drawing/2014/main" id="{6BF5EC18-DF2E-F45E-EA37-E29FF4FFFF76}"/>
              </a:ext>
            </a:extLst>
          </p:cNvPr>
          <p:cNvSpPr/>
          <p:nvPr/>
        </p:nvSpPr>
        <p:spPr>
          <a:xfrm>
            <a:off x="1870752" y="2692401"/>
            <a:ext cx="381000" cy="707886"/>
          </a:xfrm>
          <a:prstGeom prst="leftBrace">
            <a:avLst/>
          </a:prstGeom>
          <a:ln w="19050">
            <a:solidFill>
              <a:schemeClr val="accent2">
                <a:lumMod val="40000"/>
                <a:lumOff val="6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zh-CN" altLang="en-US">
              <a:solidFill>
                <a:srgbClr val="FFC000"/>
              </a:solidFill>
            </a:endParaRPr>
          </a:p>
        </p:txBody>
      </p:sp>
    </p:spTree>
    <p:extLst>
      <p:ext uri="{BB962C8B-B14F-4D97-AF65-F5344CB8AC3E}">
        <p14:creationId xmlns:p14="http://schemas.microsoft.com/office/powerpoint/2010/main" val="582386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森林的遍历</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1"/>
            <a:ext cx="11055325" cy="1720850"/>
          </a:xfrm>
        </p:spPr>
        <p:txBody>
          <a:bodyPr>
            <a:normAutofit/>
          </a:bodyPr>
          <a:lstStyle/>
          <a:p>
            <a:pPr>
              <a:lnSpc>
                <a:spcPct val="110000"/>
              </a:lnSpc>
            </a:pPr>
            <a:r>
              <a:rPr lang="zh-CN" altLang="en-US" sz="2400" b="1" dirty="0"/>
              <a:t>前序遍历</a:t>
            </a:r>
            <a:r>
              <a:rPr lang="zh-CN" altLang="en-US" sz="2400" dirty="0"/>
              <a:t>：从其中的第一个树开始，按序对每个树进行前序遍历</a:t>
            </a:r>
            <a:endParaRPr lang="en-US" altLang="zh-CN" sz="2400" dirty="0"/>
          </a:p>
          <a:p>
            <a:pPr>
              <a:lnSpc>
                <a:spcPct val="110000"/>
              </a:lnSpc>
            </a:pPr>
            <a:r>
              <a:rPr lang="zh-CN" altLang="en-US" sz="2400" b="1" dirty="0"/>
              <a:t>后序遍历</a:t>
            </a:r>
            <a:r>
              <a:rPr lang="zh-CN" altLang="en-US" sz="2400" dirty="0"/>
              <a:t>：从其中的第一个树开始，按序对每个树进行后序遍历</a:t>
            </a:r>
            <a:endParaRPr lang="zh-CN" altLang="zh-CN" sz="2400" dirty="0"/>
          </a:p>
        </p:txBody>
      </p:sp>
      <p:sp>
        <p:nvSpPr>
          <p:cNvPr id="7" name="文本框 6">
            <a:extLst>
              <a:ext uri="{FF2B5EF4-FFF2-40B4-BE49-F238E27FC236}">
                <a16:creationId xmlns:a16="http://schemas.microsoft.com/office/drawing/2014/main" id="{D25629A5-F453-5DFC-14CE-D3C3D75F50B5}"/>
              </a:ext>
            </a:extLst>
          </p:cNvPr>
          <p:cNvSpPr txBox="1"/>
          <p:nvPr/>
        </p:nvSpPr>
        <p:spPr>
          <a:xfrm>
            <a:off x="4988046" y="3774902"/>
            <a:ext cx="7203954" cy="287258"/>
          </a:xfrm>
          <a:prstGeom prst="rect">
            <a:avLst/>
          </a:prstGeom>
          <a:noFill/>
        </p:spPr>
        <p:txBody>
          <a:bodyPr wrap="square">
            <a:spAutoFit/>
          </a:bodyPr>
          <a:lstStyle/>
          <a:p>
            <a:pPr>
              <a:lnSpc>
                <a:spcPts val="1200"/>
              </a:lnSpc>
            </a:pP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前序遍历：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 B, E, F, K, L, G, C, H, D, I, J, M &gt; </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8" name="文本框 7">
            <a:extLst>
              <a:ext uri="{FF2B5EF4-FFF2-40B4-BE49-F238E27FC236}">
                <a16:creationId xmlns:a16="http://schemas.microsoft.com/office/drawing/2014/main" id="{B920C0F4-FA93-7026-6067-7BAF76BC609E}"/>
              </a:ext>
            </a:extLst>
          </p:cNvPr>
          <p:cNvSpPr txBox="1"/>
          <p:nvPr/>
        </p:nvSpPr>
        <p:spPr>
          <a:xfrm>
            <a:off x="4968754" y="4693090"/>
            <a:ext cx="7203954" cy="287258"/>
          </a:xfrm>
          <a:prstGeom prst="rect">
            <a:avLst/>
          </a:prstGeom>
          <a:noFill/>
        </p:spPr>
        <p:txBody>
          <a:bodyPr wrap="square">
            <a:spAutoFit/>
          </a:bodyPr>
          <a:lstStyle/>
          <a:p>
            <a:pPr>
              <a:lnSpc>
                <a:spcPts val="1200"/>
              </a:lnSpc>
            </a:pPr>
            <a:r>
              <a:rPr lang="zh-CN" altLang="en-US" sz="2400" kern="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后序</a:t>
            </a:r>
            <a:r>
              <a:rPr lang="zh-CN" altLang="zh-CN" sz="2400" kern="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遍历：</a:t>
            </a:r>
            <a:r>
              <a:rPr lang="en-US" altLang="zh-CN" sz="24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 E, K, L, F, G, B, H, C, I, M, J, D &gt; </a:t>
            </a:r>
            <a:endParaRPr lang="zh-CN" altLang="zh-CN" sz="2400" kern="100" dirty="0">
              <a:effectLst/>
              <a:latin typeface="Microsoft YaHei" panose="020B0503020204020204" pitchFamily="34" charset="-122"/>
              <a:ea typeface="Microsoft YaHei" panose="020B0503020204020204" pitchFamily="34" charset="-122"/>
              <a:cs typeface="Symbol" pitchFamily="2" charset="2"/>
            </a:endParaRPr>
          </a:p>
        </p:txBody>
      </p:sp>
      <p:pic>
        <p:nvPicPr>
          <p:cNvPr id="9" name="图片 8">
            <a:extLst>
              <a:ext uri="{FF2B5EF4-FFF2-40B4-BE49-F238E27FC236}">
                <a16:creationId xmlns:a16="http://schemas.microsoft.com/office/drawing/2014/main" id="{65D2E158-48A0-7C18-8B3D-CD8FD19B1FF0}"/>
              </a:ext>
            </a:extLst>
          </p:cNvPr>
          <p:cNvPicPr>
            <a:picLocks noChangeAspect="1"/>
          </p:cNvPicPr>
          <p:nvPr/>
        </p:nvPicPr>
        <p:blipFill>
          <a:blip r:embed="rId2"/>
          <a:stretch>
            <a:fillRect/>
          </a:stretch>
        </p:blipFill>
        <p:spPr>
          <a:xfrm>
            <a:off x="355625" y="3429000"/>
            <a:ext cx="4462974" cy="1944874"/>
          </a:xfrm>
          <a:prstGeom prst="rect">
            <a:avLst/>
          </a:prstGeom>
        </p:spPr>
      </p:pic>
      <p:sp>
        <p:nvSpPr>
          <p:cNvPr id="10" name="文本框 9">
            <a:extLst>
              <a:ext uri="{FF2B5EF4-FFF2-40B4-BE49-F238E27FC236}">
                <a16:creationId xmlns:a16="http://schemas.microsoft.com/office/drawing/2014/main" id="{29787B1E-B117-7DAF-9BA4-16C0D2C4D96A}"/>
              </a:ext>
            </a:extLst>
          </p:cNvPr>
          <p:cNvSpPr txBox="1"/>
          <p:nvPr/>
        </p:nvSpPr>
        <p:spPr>
          <a:xfrm>
            <a:off x="1068980" y="5581649"/>
            <a:ext cx="3262432"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从左向右依次遍历每棵树！</a:t>
            </a:r>
          </a:p>
        </p:txBody>
      </p:sp>
    </p:spTree>
    <p:extLst>
      <p:ext uri="{BB962C8B-B14F-4D97-AF65-F5344CB8AC3E}">
        <p14:creationId xmlns:p14="http://schemas.microsoft.com/office/powerpoint/2010/main" val="2617740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67EC685-42B8-351A-A99F-967789020696}"/>
              </a:ext>
            </a:extLst>
          </p:cNvPr>
          <p:cNvPicPr>
            <a:picLocks noChangeAspect="1"/>
          </p:cNvPicPr>
          <p:nvPr/>
        </p:nvPicPr>
        <p:blipFill>
          <a:blip r:embed="rId2"/>
          <a:stretch>
            <a:fillRect/>
          </a:stretch>
        </p:blipFill>
        <p:spPr>
          <a:xfrm>
            <a:off x="7305345" y="1076917"/>
            <a:ext cx="2816554" cy="2917145"/>
          </a:xfrm>
          <a:prstGeom prst="rect">
            <a:avLst/>
          </a:prstGeom>
        </p:spPr>
      </p:pic>
      <p:sp>
        <p:nvSpPr>
          <p:cNvPr id="2" name="标题 1"/>
          <p:cNvSpPr>
            <a:spLocks noGrp="1"/>
          </p:cNvSpPr>
          <p:nvPr>
            <p:ph type="title"/>
          </p:nvPr>
        </p:nvSpPr>
        <p:spPr/>
        <p:txBody>
          <a:bodyPr/>
          <a:lstStyle/>
          <a:p>
            <a:r>
              <a:rPr lang="zh-CN" altLang="en-US" sz="2800" dirty="0"/>
              <a:t>森林与对应的二叉树的遍历</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文本框 6">
            <a:extLst>
              <a:ext uri="{FF2B5EF4-FFF2-40B4-BE49-F238E27FC236}">
                <a16:creationId xmlns:a16="http://schemas.microsoft.com/office/drawing/2014/main" id="{D25629A5-F453-5DFC-14CE-D3C3D75F50B5}"/>
              </a:ext>
            </a:extLst>
          </p:cNvPr>
          <p:cNvSpPr txBox="1"/>
          <p:nvPr/>
        </p:nvSpPr>
        <p:spPr>
          <a:xfrm>
            <a:off x="1748528" y="4213780"/>
            <a:ext cx="4347472" cy="268728"/>
          </a:xfrm>
          <a:prstGeom prst="rect">
            <a:avLst/>
          </a:prstGeom>
          <a:noFill/>
        </p:spPr>
        <p:txBody>
          <a:bodyPr wrap="square">
            <a:spAutoFit/>
          </a:bodyPr>
          <a:lstStyle/>
          <a:p>
            <a:pPr>
              <a:lnSpc>
                <a:spcPts val="1200"/>
              </a:lnSpc>
            </a:pPr>
            <a:r>
              <a:rPr lang="en-US" altLang="zh-CN" sz="2000" kern="0" dirty="0">
                <a:solidFill>
                  <a:srgbClr val="333333"/>
                </a:solidFill>
                <a:latin typeface="Microsoft YaHei" panose="020B0503020204020204" pitchFamily="34" charset="-122"/>
                <a:ea typeface="Microsoft YaHei" panose="020B0503020204020204" pitchFamily="34" charset="-122"/>
                <a:cs typeface="Symbol" pitchFamily="2" charset="2"/>
              </a:rPr>
              <a:t>&lt;</a:t>
            </a:r>
            <a:r>
              <a:rPr lang="en-US" altLang="zh-CN" sz="2000" kern="0" dirty="0">
                <a:solidFill>
                  <a:srgbClr val="333333"/>
                </a:solidFill>
                <a:effectLst/>
                <a:latin typeface="Microsoft YaHei" panose="020B0503020204020204" pitchFamily="34" charset="-122"/>
                <a:ea typeface="Microsoft YaHei" panose="020B0503020204020204" pitchFamily="34" charset="-122"/>
                <a:cs typeface="Symbol" pitchFamily="2" charset="2"/>
              </a:rPr>
              <a:t>B, E, F, K, L, G, C, H, D, I, J, M&gt; </a:t>
            </a:r>
            <a:endParaRPr lang="zh-CN" altLang="zh-CN" sz="20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8" name="文本框 7">
            <a:extLst>
              <a:ext uri="{FF2B5EF4-FFF2-40B4-BE49-F238E27FC236}">
                <a16:creationId xmlns:a16="http://schemas.microsoft.com/office/drawing/2014/main" id="{B920C0F4-FA93-7026-6067-7BAF76BC609E}"/>
              </a:ext>
            </a:extLst>
          </p:cNvPr>
          <p:cNvSpPr txBox="1"/>
          <p:nvPr/>
        </p:nvSpPr>
        <p:spPr>
          <a:xfrm>
            <a:off x="1758325" y="5539435"/>
            <a:ext cx="4477660"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&lt;E, K, L, F, G, B, H, C, I, M, J, D&gt; </a:t>
            </a:r>
            <a:endParaRPr lang="zh-CN" altLang="zh-CN" sz="2000" kern="100" dirty="0">
              <a:effectLst/>
              <a:latin typeface="Microsoft YaHei" panose="020B0503020204020204" pitchFamily="34" charset="-122"/>
              <a:ea typeface="Microsoft YaHei" panose="020B0503020204020204" pitchFamily="34" charset="-122"/>
              <a:cs typeface="Symbol" pitchFamily="2" charset="2"/>
            </a:endParaRPr>
          </a:p>
        </p:txBody>
      </p:sp>
      <p:cxnSp>
        <p:nvCxnSpPr>
          <p:cNvPr id="15" name="直线连接符 14">
            <a:extLst>
              <a:ext uri="{FF2B5EF4-FFF2-40B4-BE49-F238E27FC236}">
                <a16:creationId xmlns:a16="http://schemas.microsoft.com/office/drawing/2014/main" id="{4910C65D-4915-604A-659B-47C7E2685638}"/>
              </a:ext>
            </a:extLst>
          </p:cNvPr>
          <p:cNvCxnSpPr/>
          <p:nvPr/>
        </p:nvCxnSpPr>
        <p:spPr>
          <a:xfrm>
            <a:off x="6070884" y="1460500"/>
            <a:ext cx="0" cy="5103312"/>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CFA0B99-397F-AC5A-49ED-AD81DE35F274}"/>
              </a:ext>
            </a:extLst>
          </p:cNvPr>
          <p:cNvSpPr txBox="1"/>
          <p:nvPr/>
        </p:nvSpPr>
        <p:spPr>
          <a:xfrm>
            <a:off x="6401084" y="5539435"/>
            <a:ext cx="4477660"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Microsoft YaHei" panose="020B0503020204020204" pitchFamily="34" charset="-122"/>
                <a:ea typeface="Microsoft YaHei" panose="020B0503020204020204" pitchFamily="34" charset="-122"/>
                <a:cs typeface="Symbol" pitchFamily="2" charset="2"/>
              </a:rPr>
              <a:t>&lt;E, K, L, F, G, B, H, C, I, M, J, D&gt; </a:t>
            </a:r>
            <a:endParaRPr lang="zh-CN" altLang="zh-CN" sz="2000" kern="100" dirty="0">
              <a:effectLst/>
              <a:latin typeface="Microsoft YaHei" panose="020B0503020204020204" pitchFamily="34" charset="-122"/>
              <a:ea typeface="Microsoft YaHei" panose="020B0503020204020204" pitchFamily="34" charset="-122"/>
              <a:cs typeface="Symbol" pitchFamily="2" charset="2"/>
            </a:endParaRPr>
          </a:p>
        </p:txBody>
      </p:sp>
      <p:sp>
        <p:nvSpPr>
          <p:cNvPr id="12" name="左右箭头 11">
            <a:extLst>
              <a:ext uri="{FF2B5EF4-FFF2-40B4-BE49-F238E27FC236}">
                <a16:creationId xmlns:a16="http://schemas.microsoft.com/office/drawing/2014/main" id="{BD5FF56F-72F7-528A-2647-336C285A88E1}"/>
              </a:ext>
            </a:extLst>
          </p:cNvPr>
          <p:cNvSpPr/>
          <p:nvPr/>
        </p:nvSpPr>
        <p:spPr>
          <a:xfrm>
            <a:off x="5514625" y="2113911"/>
            <a:ext cx="1094472" cy="807299"/>
          </a:xfrm>
          <a:prstGeom prst="leftRightArrow">
            <a:avLst>
              <a:gd name="adj1" fmla="val 70957"/>
              <a:gd name="adj2" fmla="val 31663"/>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对应</a:t>
            </a:r>
          </a:p>
        </p:txBody>
      </p:sp>
      <p:sp>
        <p:nvSpPr>
          <p:cNvPr id="17" name="任意多边形: 形状 8">
            <a:extLst>
              <a:ext uri="{FF2B5EF4-FFF2-40B4-BE49-F238E27FC236}">
                <a16:creationId xmlns:a16="http://schemas.microsoft.com/office/drawing/2014/main" id="{4888C3C8-BE7A-0B84-9401-17CB8E103842}"/>
              </a:ext>
            </a:extLst>
          </p:cNvPr>
          <p:cNvSpPr/>
          <p:nvPr/>
        </p:nvSpPr>
        <p:spPr>
          <a:xfrm>
            <a:off x="744007" y="4074471"/>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solidFill>
                  <a:schemeClr val="bg1"/>
                </a:solidFill>
                <a:latin typeface="微软雅黑" panose="020B0503020204020204" pitchFamily="34" charset="-122"/>
                <a:ea typeface="微软雅黑" panose="020B0503020204020204" pitchFamily="34" charset="-122"/>
              </a:rPr>
              <a:t>前序</a:t>
            </a:r>
            <a:endParaRPr lang="zh-CN" altLang="en-US" sz="2000" kern="1200" dirty="0">
              <a:solidFill>
                <a:schemeClr val="bg1"/>
              </a:solidFill>
              <a:latin typeface="Microsoft YaHei" panose="020B0503020204020204" pitchFamily="34" charset="-122"/>
              <a:ea typeface="Microsoft YaHei" panose="020B0503020204020204" pitchFamily="34" charset="-122"/>
            </a:endParaRPr>
          </a:p>
        </p:txBody>
      </p:sp>
      <p:sp>
        <p:nvSpPr>
          <p:cNvPr id="18" name="任意多边形: 形状 8">
            <a:extLst>
              <a:ext uri="{FF2B5EF4-FFF2-40B4-BE49-F238E27FC236}">
                <a16:creationId xmlns:a16="http://schemas.microsoft.com/office/drawing/2014/main" id="{ACBCA3FD-D4A5-6F64-EC52-7313DD6037D5}"/>
              </a:ext>
            </a:extLst>
          </p:cNvPr>
          <p:cNvSpPr/>
          <p:nvPr/>
        </p:nvSpPr>
        <p:spPr>
          <a:xfrm>
            <a:off x="10364033" y="4074471"/>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solidFill>
                  <a:schemeClr val="bg1"/>
                </a:solidFill>
                <a:latin typeface="微软雅黑" panose="020B0503020204020204" pitchFamily="34" charset="-122"/>
                <a:ea typeface="微软雅黑" panose="020B0503020204020204" pitchFamily="34" charset="-122"/>
              </a:rPr>
              <a:t>前序</a:t>
            </a:r>
            <a:endParaRPr lang="zh-CN" altLang="en-US" sz="2000" kern="1200" dirty="0">
              <a:solidFill>
                <a:schemeClr val="bg1"/>
              </a:solidFill>
              <a:latin typeface="Microsoft YaHei" panose="020B0503020204020204" pitchFamily="34" charset="-122"/>
              <a:ea typeface="Microsoft YaHei" panose="020B0503020204020204" pitchFamily="34" charset="-122"/>
            </a:endParaRPr>
          </a:p>
        </p:txBody>
      </p:sp>
      <p:sp>
        <p:nvSpPr>
          <p:cNvPr id="19" name="任意多边形: 形状 8">
            <a:extLst>
              <a:ext uri="{FF2B5EF4-FFF2-40B4-BE49-F238E27FC236}">
                <a16:creationId xmlns:a16="http://schemas.microsoft.com/office/drawing/2014/main" id="{5294ECBE-F535-4830-A0C4-356AECD7DF94}"/>
              </a:ext>
            </a:extLst>
          </p:cNvPr>
          <p:cNvSpPr/>
          <p:nvPr/>
        </p:nvSpPr>
        <p:spPr>
          <a:xfrm>
            <a:off x="743820" y="5387426"/>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chemeClr val="bg1"/>
                </a:solidFill>
                <a:latin typeface="微软雅黑" panose="020B0503020204020204" pitchFamily="34" charset="-122"/>
                <a:ea typeface="微软雅黑" panose="020B0503020204020204" pitchFamily="34" charset="-122"/>
              </a:rPr>
              <a:t>后</a:t>
            </a:r>
            <a:r>
              <a:rPr lang="zh-CN" altLang="en-US" sz="2000" kern="1200" dirty="0">
                <a:solidFill>
                  <a:schemeClr val="bg1"/>
                </a:solidFill>
                <a:latin typeface="微软雅黑" panose="020B0503020204020204" pitchFamily="34" charset="-122"/>
                <a:ea typeface="微软雅黑" panose="020B0503020204020204" pitchFamily="34" charset="-122"/>
              </a:rPr>
              <a:t>序</a:t>
            </a:r>
            <a:endParaRPr lang="zh-CN" altLang="en-US" sz="2000" kern="1200" dirty="0">
              <a:solidFill>
                <a:schemeClr val="bg1"/>
              </a:solidFill>
              <a:latin typeface="Microsoft YaHei" panose="020B0503020204020204" pitchFamily="34" charset="-122"/>
              <a:ea typeface="Microsoft YaHei" panose="020B0503020204020204" pitchFamily="34" charset="-122"/>
            </a:endParaRPr>
          </a:p>
        </p:txBody>
      </p:sp>
      <p:sp>
        <p:nvSpPr>
          <p:cNvPr id="20" name="任意多边形: 形状 8">
            <a:extLst>
              <a:ext uri="{FF2B5EF4-FFF2-40B4-BE49-F238E27FC236}">
                <a16:creationId xmlns:a16="http://schemas.microsoft.com/office/drawing/2014/main" id="{83761E21-2141-CEEC-4FE5-0DBE05762D93}"/>
              </a:ext>
            </a:extLst>
          </p:cNvPr>
          <p:cNvSpPr/>
          <p:nvPr/>
        </p:nvSpPr>
        <p:spPr>
          <a:xfrm>
            <a:off x="10364033" y="5387426"/>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rgbClr val="FFFF00"/>
                </a:solidFill>
                <a:latin typeface="微软雅黑" panose="020B0503020204020204" pitchFamily="34" charset="-122"/>
                <a:ea typeface="微软雅黑" panose="020B0503020204020204" pitchFamily="34" charset="-122"/>
              </a:rPr>
              <a:t>中</a:t>
            </a:r>
            <a:r>
              <a:rPr lang="zh-CN" altLang="en-US" sz="2000" kern="1200" dirty="0">
                <a:solidFill>
                  <a:srgbClr val="FFFF00"/>
                </a:solidFill>
                <a:latin typeface="微软雅黑" panose="020B0503020204020204" pitchFamily="34" charset="-122"/>
                <a:ea typeface="微软雅黑" panose="020B0503020204020204" pitchFamily="34" charset="-122"/>
              </a:rPr>
              <a:t>序</a:t>
            </a:r>
            <a:endParaRPr lang="zh-CN" altLang="en-US" sz="2000" kern="1200" dirty="0">
              <a:solidFill>
                <a:srgbClr val="FFFF00"/>
              </a:solidFill>
              <a:latin typeface="Microsoft YaHei" panose="020B0503020204020204" pitchFamily="34" charset="-122"/>
              <a:ea typeface="Microsoft YaHei" panose="020B0503020204020204" pitchFamily="34" charset="-122"/>
            </a:endParaRPr>
          </a:p>
        </p:txBody>
      </p:sp>
      <p:sp>
        <p:nvSpPr>
          <p:cNvPr id="24" name="任意多边形: 形状 19">
            <a:extLst>
              <a:ext uri="{FF2B5EF4-FFF2-40B4-BE49-F238E27FC236}">
                <a16:creationId xmlns:a16="http://schemas.microsoft.com/office/drawing/2014/main" id="{C87FA171-D57A-1E3A-F88F-38BC571D296F}"/>
              </a:ext>
            </a:extLst>
          </p:cNvPr>
          <p:cNvSpPr/>
          <p:nvPr/>
        </p:nvSpPr>
        <p:spPr>
          <a:xfrm>
            <a:off x="2984500" y="4656916"/>
            <a:ext cx="6261100" cy="5077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ts val="600"/>
              </a:spcAft>
            </a:pPr>
            <a:r>
              <a:rPr lang="zh-CN" altLang="en-US" sz="2000" dirty="0">
                <a:solidFill>
                  <a:schemeClr val="bg1"/>
                </a:solidFill>
                <a:latin typeface="Microsoft YaHei" panose="020B0503020204020204" pitchFamily="34" charset="-122"/>
                <a:ea typeface="Microsoft YaHei" panose="020B0503020204020204" pitchFamily="34" charset="-122"/>
              </a:rPr>
              <a:t>森林的前序遍历与对应的二叉树的前序遍历结果相同</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25" name="等于 24">
            <a:extLst>
              <a:ext uri="{FF2B5EF4-FFF2-40B4-BE49-F238E27FC236}">
                <a16:creationId xmlns:a16="http://schemas.microsoft.com/office/drawing/2014/main" id="{FF355346-34B9-AB74-1D37-215634700CC0}"/>
              </a:ext>
            </a:extLst>
          </p:cNvPr>
          <p:cNvSpPr/>
          <p:nvPr/>
        </p:nvSpPr>
        <p:spPr>
          <a:xfrm>
            <a:off x="5712753" y="4118078"/>
            <a:ext cx="698216" cy="358533"/>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6" name="等于 25">
            <a:extLst>
              <a:ext uri="{FF2B5EF4-FFF2-40B4-BE49-F238E27FC236}">
                <a16:creationId xmlns:a16="http://schemas.microsoft.com/office/drawing/2014/main" id="{FC44C63F-BD2A-512D-0E1F-71861EAD0415}"/>
              </a:ext>
            </a:extLst>
          </p:cNvPr>
          <p:cNvSpPr/>
          <p:nvPr/>
        </p:nvSpPr>
        <p:spPr>
          <a:xfrm>
            <a:off x="5712753" y="5431033"/>
            <a:ext cx="698216" cy="358533"/>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7" name="任意多边形: 形状 19">
            <a:extLst>
              <a:ext uri="{FF2B5EF4-FFF2-40B4-BE49-F238E27FC236}">
                <a16:creationId xmlns:a16="http://schemas.microsoft.com/office/drawing/2014/main" id="{0E041BAC-8B25-3E21-3602-5DD99684CB6E}"/>
              </a:ext>
            </a:extLst>
          </p:cNvPr>
          <p:cNvSpPr/>
          <p:nvPr/>
        </p:nvSpPr>
        <p:spPr>
          <a:xfrm>
            <a:off x="2984499" y="5952849"/>
            <a:ext cx="6261099" cy="5077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ts val="600"/>
              </a:spcAft>
            </a:pPr>
            <a:r>
              <a:rPr lang="zh-CN" altLang="en-US" sz="2000" dirty="0">
                <a:solidFill>
                  <a:schemeClr val="bg1"/>
                </a:solidFill>
                <a:latin typeface="Microsoft YaHei" panose="020B0503020204020204" pitchFamily="34" charset="-122"/>
                <a:ea typeface="Microsoft YaHei" panose="020B0503020204020204" pitchFamily="34" charset="-122"/>
              </a:rPr>
              <a:t>森林的后序遍历与对应的二叉树的</a:t>
            </a:r>
            <a:r>
              <a:rPr lang="zh-CN" altLang="en-US" sz="2000" dirty="0">
                <a:solidFill>
                  <a:srgbClr val="FFFF00"/>
                </a:solidFill>
                <a:latin typeface="Microsoft YaHei" panose="020B0503020204020204" pitchFamily="34" charset="-122"/>
                <a:ea typeface="Microsoft YaHei" panose="020B0503020204020204" pitchFamily="34" charset="-122"/>
              </a:rPr>
              <a:t>中序</a:t>
            </a:r>
            <a:r>
              <a:rPr lang="zh-CN" altLang="en-US" sz="2000" dirty="0">
                <a:solidFill>
                  <a:schemeClr val="bg1"/>
                </a:solidFill>
                <a:latin typeface="Microsoft YaHei" panose="020B0503020204020204" pitchFamily="34" charset="-122"/>
                <a:ea typeface="Microsoft YaHei" panose="020B0503020204020204" pitchFamily="34" charset="-122"/>
              </a:rPr>
              <a:t>遍历结果相同</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28" name="下箭头 27">
            <a:extLst>
              <a:ext uri="{FF2B5EF4-FFF2-40B4-BE49-F238E27FC236}">
                <a16:creationId xmlns:a16="http://schemas.microsoft.com/office/drawing/2014/main" id="{525C7ADE-4834-327F-9E8D-0C6EE7DD5082}"/>
              </a:ext>
            </a:extLst>
          </p:cNvPr>
          <p:cNvSpPr/>
          <p:nvPr/>
        </p:nvSpPr>
        <p:spPr>
          <a:xfrm>
            <a:off x="5819279" y="4502980"/>
            <a:ext cx="492622" cy="12853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下箭头 28">
            <a:extLst>
              <a:ext uri="{FF2B5EF4-FFF2-40B4-BE49-F238E27FC236}">
                <a16:creationId xmlns:a16="http://schemas.microsoft.com/office/drawing/2014/main" id="{5A75CBAE-881C-2AA7-964F-A2A9B30FD5BD}"/>
              </a:ext>
            </a:extLst>
          </p:cNvPr>
          <p:cNvSpPr/>
          <p:nvPr/>
        </p:nvSpPr>
        <p:spPr>
          <a:xfrm>
            <a:off x="5831979" y="5798380"/>
            <a:ext cx="492622" cy="12853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7A96C513-1068-F173-9BCA-70724604742E}"/>
              </a:ext>
            </a:extLst>
          </p:cNvPr>
          <p:cNvPicPr>
            <a:picLocks noChangeAspect="1"/>
          </p:cNvPicPr>
          <p:nvPr/>
        </p:nvPicPr>
        <p:blipFill>
          <a:blip r:embed="rId3"/>
          <a:stretch>
            <a:fillRect/>
          </a:stretch>
        </p:blipFill>
        <p:spPr>
          <a:xfrm>
            <a:off x="1415466" y="1732943"/>
            <a:ext cx="3614884" cy="1575293"/>
          </a:xfrm>
          <a:prstGeom prst="rect">
            <a:avLst/>
          </a:prstGeom>
        </p:spPr>
      </p:pic>
      <p:sp>
        <p:nvSpPr>
          <p:cNvPr id="14" name="文本框 13">
            <a:extLst>
              <a:ext uri="{FF2B5EF4-FFF2-40B4-BE49-F238E27FC236}">
                <a16:creationId xmlns:a16="http://schemas.microsoft.com/office/drawing/2014/main" id="{10AEDBFE-CE53-C8DB-1BE0-22566C99DA66}"/>
              </a:ext>
            </a:extLst>
          </p:cNvPr>
          <p:cNvSpPr txBox="1"/>
          <p:nvPr/>
        </p:nvSpPr>
        <p:spPr>
          <a:xfrm>
            <a:off x="6410968" y="4097289"/>
            <a:ext cx="3964225" cy="400110"/>
          </a:xfrm>
          <a:prstGeom prst="rect">
            <a:avLst/>
          </a:prstGeom>
          <a:noFill/>
        </p:spPr>
        <p:txBody>
          <a:bodyPr wrap="square">
            <a:spAutoFit/>
          </a:bodyPr>
          <a:lstStyle/>
          <a:p>
            <a:r>
              <a:rPr lang="en-US" altLang="zh-CN" sz="2000" kern="0" dirty="0">
                <a:solidFill>
                  <a:srgbClr val="333333"/>
                </a:solidFill>
                <a:latin typeface="Microsoft YaHei" panose="020B0503020204020204" pitchFamily="34" charset="-122"/>
                <a:ea typeface="Microsoft YaHei" panose="020B0503020204020204" pitchFamily="34" charset="-122"/>
                <a:cs typeface="Symbol" pitchFamily="2" charset="2"/>
              </a:rPr>
              <a:t>&lt;</a:t>
            </a:r>
            <a:r>
              <a:rPr lang="en-US" altLang="zh-CN" sz="2000" kern="0" dirty="0">
                <a:solidFill>
                  <a:srgbClr val="333333"/>
                </a:solidFill>
                <a:effectLst/>
                <a:latin typeface="Microsoft YaHei" panose="020B0503020204020204" pitchFamily="34" charset="-122"/>
                <a:ea typeface="Microsoft YaHei" panose="020B0503020204020204" pitchFamily="34" charset="-122"/>
                <a:cs typeface="Symbol" pitchFamily="2" charset="2"/>
              </a:rPr>
              <a:t>B, E, F, K, L, G, C, H, D, I, J, M&gt;</a:t>
            </a:r>
            <a:endParaRPr lang="zh-CN" altLang="en-US" sz="2000" dirty="0"/>
          </a:p>
        </p:txBody>
      </p:sp>
      <p:sp>
        <p:nvSpPr>
          <p:cNvPr id="21" name="文本框 20">
            <a:extLst>
              <a:ext uri="{FF2B5EF4-FFF2-40B4-BE49-F238E27FC236}">
                <a16:creationId xmlns:a16="http://schemas.microsoft.com/office/drawing/2014/main" id="{E3A33858-832F-4F06-C52F-B8E32DA4AF1D}"/>
              </a:ext>
            </a:extLst>
          </p:cNvPr>
          <p:cNvSpPr txBox="1"/>
          <p:nvPr/>
        </p:nvSpPr>
        <p:spPr>
          <a:xfrm>
            <a:off x="9377246" y="4716514"/>
            <a:ext cx="1725152"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算法</a:t>
            </a:r>
            <a:r>
              <a:rPr kumimoji="1" lang="en-US" altLang="zh-CN" sz="2000" dirty="0">
                <a:solidFill>
                  <a:srgbClr val="C00000"/>
                </a:solidFill>
                <a:latin typeface="Microsoft YaHei" panose="020B0503020204020204" pitchFamily="34" charset="-122"/>
                <a:ea typeface="Microsoft YaHei" panose="020B0503020204020204" pitchFamily="34" charset="-122"/>
              </a:rPr>
              <a:t>5.19</a:t>
            </a:r>
            <a:r>
              <a:rPr kumimoji="1" lang="zh-CN" altLang="en-US" sz="2000" dirty="0">
                <a:solidFill>
                  <a:srgbClr val="C00000"/>
                </a:solidFill>
                <a:latin typeface="Microsoft YaHei" panose="020B0503020204020204" pitchFamily="34" charset="-122"/>
                <a:ea typeface="Microsoft YaHei" panose="020B0503020204020204" pitchFamily="34" charset="-122"/>
              </a:rPr>
              <a:t>可用</a:t>
            </a:r>
          </a:p>
        </p:txBody>
      </p:sp>
      <p:sp>
        <p:nvSpPr>
          <p:cNvPr id="22" name="文本框 21">
            <a:extLst>
              <a:ext uri="{FF2B5EF4-FFF2-40B4-BE49-F238E27FC236}">
                <a16:creationId xmlns:a16="http://schemas.microsoft.com/office/drawing/2014/main" id="{5E857845-281E-2F1A-BAE1-C23FC6F2280C}"/>
              </a:ext>
            </a:extLst>
          </p:cNvPr>
          <p:cNvSpPr txBox="1"/>
          <p:nvPr/>
        </p:nvSpPr>
        <p:spPr>
          <a:xfrm>
            <a:off x="9390169" y="6055928"/>
            <a:ext cx="1725152"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算法</a:t>
            </a:r>
            <a:r>
              <a:rPr kumimoji="1" lang="en-US" altLang="zh-CN" sz="2000" dirty="0">
                <a:solidFill>
                  <a:srgbClr val="C00000"/>
                </a:solidFill>
                <a:latin typeface="Microsoft YaHei" panose="020B0503020204020204" pitchFamily="34" charset="-122"/>
                <a:ea typeface="Microsoft YaHei" panose="020B0503020204020204" pitchFamily="34" charset="-122"/>
              </a:rPr>
              <a:t>5.20</a:t>
            </a:r>
            <a:r>
              <a:rPr kumimoji="1" lang="zh-CN" altLang="en-US" sz="2000" dirty="0">
                <a:solidFill>
                  <a:srgbClr val="C00000"/>
                </a:solidFill>
                <a:latin typeface="Microsoft YaHei" panose="020B0503020204020204" pitchFamily="34" charset="-122"/>
                <a:ea typeface="Microsoft YaHei" panose="020B0503020204020204" pitchFamily="34" charset="-122"/>
              </a:rPr>
              <a:t>可用</a:t>
            </a:r>
          </a:p>
        </p:txBody>
      </p:sp>
    </p:spTree>
    <p:extLst>
      <p:ext uri="{BB962C8B-B14F-4D97-AF65-F5344CB8AC3E}">
        <p14:creationId xmlns:p14="http://schemas.microsoft.com/office/powerpoint/2010/main" val="858446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树的基本术语</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20" name="内容占位符 4">
            <a:extLst>
              <a:ext uri="{FF2B5EF4-FFF2-40B4-BE49-F238E27FC236}">
                <a16:creationId xmlns:a16="http://schemas.microsoft.com/office/drawing/2014/main" id="{42A2F16F-03ED-45BA-8C70-8F4B11D42988}"/>
              </a:ext>
            </a:extLst>
          </p:cNvPr>
          <p:cNvSpPr txBox="1">
            <a:spLocks/>
          </p:cNvSpPr>
          <p:nvPr/>
        </p:nvSpPr>
        <p:spPr>
          <a:xfrm>
            <a:off x="584225" y="1124682"/>
            <a:ext cx="10998176" cy="535231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en-US" sz="2400" b="1" dirty="0"/>
              <a:t>结点的度</a:t>
            </a:r>
            <a:r>
              <a:rPr lang="zh-CN" altLang="zh-CN" sz="2400" dirty="0"/>
              <a:t>：</a:t>
            </a:r>
            <a:r>
              <a:rPr lang="zh-CN" altLang="en-US" sz="2400" dirty="0"/>
              <a:t>子结点或非空子树的个数</a:t>
            </a:r>
            <a:endParaRPr lang="zh-CN" altLang="zh-CN" sz="2400" dirty="0"/>
          </a:p>
          <a:p>
            <a:pPr marL="342900" indent="-342900" algn="just">
              <a:lnSpc>
                <a:spcPct val="110000"/>
              </a:lnSpc>
              <a:buFont typeface="Arial" panose="020B0604020202020204" pitchFamily="34" charset="0"/>
              <a:buChar char="•"/>
            </a:pPr>
            <a:r>
              <a:rPr lang="zh-CN" altLang="en-US" sz="2400" b="1" dirty="0"/>
              <a:t>树的度</a:t>
            </a:r>
            <a:r>
              <a:rPr lang="zh-CN" altLang="zh-CN" sz="2400" dirty="0"/>
              <a:t>：</a:t>
            </a:r>
            <a:r>
              <a:rPr lang="zh-CN" altLang="en-US" sz="2400" dirty="0"/>
              <a:t>树中所有结点的度的最大值</a:t>
            </a:r>
            <a:endParaRPr lang="zh-CN" altLang="zh-CN" sz="2400" dirty="0"/>
          </a:p>
          <a:p>
            <a:pPr marL="342900" indent="-342900" algn="just">
              <a:lnSpc>
                <a:spcPct val="110000"/>
              </a:lnSpc>
              <a:buFont typeface="Arial" panose="020B0604020202020204" pitchFamily="34" charset="0"/>
              <a:buChar char="•"/>
            </a:pPr>
            <a:r>
              <a:rPr lang="zh-CN" altLang="en-US" sz="2400" b="1" dirty="0"/>
              <a:t>叶结点</a:t>
            </a:r>
            <a:r>
              <a:rPr lang="zh-CN" altLang="zh-CN" sz="2400" dirty="0"/>
              <a:t>：</a:t>
            </a:r>
            <a:r>
              <a:rPr lang="zh-CN" altLang="en-US" sz="2400" dirty="0"/>
              <a:t>树中度为</a:t>
            </a:r>
            <a:r>
              <a:rPr lang="en-US" altLang="zh-CN" sz="2400" dirty="0"/>
              <a:t>0</a:t>
            </a:r>
            <a:r>
              <a:rPr lang="zh-CN" altLang="en-US" sz="2400" dirty="0"/>
              <a:t>的结点</a:t>
            </a:r>
            <a:endParaRPr lang="zh-CN" altLang="zh-CN" sz="2400" dirty="0"/>
          </a:p>
          <a:p>
            <a:pPr marL="342900" indent="-342900" algn="just">
              <a:lnSpc>
                <a:spcPct val="110000"/>
              </a:lnSpc>
              <a:buFont typeface="Arial" panose="020B0604020202020204" pitchFamily="34" charset="0"/>
              <a:buChar char="•"/>
            </a:pPr>
            <a:r>
              <a:rPr lang="zh-CN" altLang="en-US" sz="2400" b="1" dirty="0"/>
              <a:t>中间结点</a:t>
            </a:r>
            <a:r>
              <a:rPr lang="zh-CN" altLang="zh-CN" sz="2400" dirty="0"/>
              <a:t>：树中叶结点以外的结点，亦称</a:t>
            </a:r>
            <a:r>
              <a:rPr lang="zh-CN" altLang="zh-CN" sz="2400" b="1" dirty="0"/>
              <a:t>内部结点</a:t>
            </a:r>
            <a:endParaRPr lang="en-US" altLang="zh-CN" sz="2400" b="1" dirty="0"/>
          </a:p>
          <a:p>
            <a:pPr marL="342900" indent="-342900" algn="just">
              <a:lnSpc>
                <a:spcPct val="110000"/>
              </a:lnSpc>
              <a:buFont typeface="Arial" panose="020B0604020202020204" pitchFamily="34" charset="0"/>
              <a:buChar char="•"/>
            </a:pPr>
            <a:r>
              <a:rPr lang="zh-CN" altLang="en-US" sz="2400" b="1" dirty="0"/>
              <a:t>兄弟结点</a:t>
            </a:r>
            <a:r>
              <a:rPr lang="zh-CN" altLang="zh-CN" sz="2400" dirty="0"/>
              <a:t>：</a:t>
            </a:r>
            <a:r>
              <a:rPr lang="zh-CN" altLang="en-US" sz="2400" dirty="0"/>
              <a:t>父结点相同的结点彼此是兄弟结点 </a:t>
            </a:r>
            <a:endParaRPr lang="en-US" altLang="zh-CN" sz="2400" b="1" dirty="0"/>
          </a:p>
          <a:p>
            <a:pPr marL="342900" indent="-342900" algn="just">
              <a:lnSpc>
                <a:spcPct val="110000"/>
              </a:lnSpc>
              <a:buFont typeface="Arial" panose="020B0604020202020204" pitchFamily="34" charset="0"/>
              <a:buChar char="•"/>
            </a:pPr>
            <a:r>
              <a:rPr lang="zh-CN" altLang="en-US" sz="2400" b="1" dirty="0"/>
              <a:t>结点的层次</a:t>
            </a:r>
            <a:r>
              <a:rPr lang="zh-CN" altLang="zh-CN" sz="2400" dirty="0"/>
              <a:t>：</a:t>
            </a:r>
            <a:r>
              <a:rPr lang="zh-CN" altLang="en-US" sz="2400" dirty="0"/>
              <a:t>根结点在第</a:t>
            </a:r>
            <a:r>
              <a:rPr lang="en-US" altLang="zh-CN" sz="2400" dirty="0"/>
              <a:t>1</a:t>
            </a:r>
            <a:r>
              <a:rPr lang="zh-CN" altLang="en-US" sz="2400" dirty="0"/>
              <a:t>层；如果结点的层次是𝑘 </a:t>
            </a:r>
            <a:r>
              <a:rPr lang="en-US" altLang="zh-CN" sz="2400" dirty="0"/>
              <a:t>(𝑘≥1) </a:t>
            </a:r>
            <a:r>
              <a:rPr lang="zh-CN" altLang="en-US" sz="2400" dirty="0"/>
              <a:t>，则其子结点都在第𝑘</a:t>
            </a:r>
            <a:r>
              <a:rPr lang="en-US" altLang="zh-CN" sz="2400" dirty="0"/>
              <a:t>+1</a:t>
            </a:r>
            <a:r>
              <a:rPr lang="zh-CN" altLang="en-US" sz="2400" dirty="0"/>
              <a:t>层。亦称</a:t>
            </a:r>
            <a:r>
              <a:rPr lang="zh-CN" altLang="en-US" sz="2400" b="1" dirty="0"/>
              <a:t>结点的深度</a:t>
            </a:r>
            <a:r>
              <a:rPr lang="zh-CN" altLang="en-US" sz="2400" dirty="0"/>
              <a:t> </a:t>
            </a:r>
            <a:endParaRPr lang="en-US" altLang="zh-CN" sz="2400" dirty="0"/>
          </a:p>
          <a:p>
            <a:pPr marL="342900" indent="-342900" algn="just">
              <a:lnSpc>
                <a:spcPct val="110000"/>
              </a:lnSpc>
              <a:buFont typeface="Arial" panose="020B0604020202020204" pitchFamily="34" charset="0"/>
              <a:buChar char="•"/>
            </a:pPr>
            <a:r>
              <a:rPr lang="zh-CN" altLang="en-US" sz="2400" b="1" dirty="0"/>
              <a:t>结点的高度</a:t>
            </a:r>
            <a:r>
              <a:rPr lang="zh-CN" altLang="zh-CN" sz="2400" dirty="0"/>
              <a:t>：</a:t>
            </a:r>
            <a:r>
              <a:rPr lang="zh-CN" altLang="en-US" sz="2400" dirty="0"/>
              <a:t>叶结点的高度等于</a:t>
            </a:r>
            <a:r>
              <a:rPr lang="en-US" altLang="zh-CN" sz="2400" dirty="0"/>
              <a:t>1</a:t>
            </a:r>
            <a:r>
              <a:rPr lang="zh-CN" altLang="en-US" sz="2400" dirty="0"/>
              <a:t>；中间结点的高度等于其所有子结点的高度的最大值加</a:t>
            </a:r>
            <a:r>
              <a:rPr lang="en-US" altLang="zh-CN" sz="2400" dirty="0"/>
              <a:t>1</a:t>
            </a:r>
          </a:p>
          <a:p>
            <a:pPr marL="342900" indent="-342900" algn="just">
              <a:lnSpc>
                <a:spcPct val="110000"/>
              </a:lnSpc>
              <a:buFont typeface="Arial" panose="020B0604020202020204" pitchFamily="34" charset="0"/>
              <a:buChar char="•"/>
            </a:pPr>
            <a:r>
              <a:rPr lang="zh-CN" altLang="en-US" sz="2400" b="1" dirty="0"/>
              <a:t>树的高度</a:t>
            </a:r>
            <a:r>
              <a:rPr lang="zh-CN" altLang="en-US" sz="2400" dirty="0"/>
              <a:t>：根结点的高度，亦称</a:t>
            </a:r>
            <a:r>
              <a:rPr lang="zh-CN" altLang="en-US" sz="2400" b="1" dirty="0"/>
              <a:t>树的深度 </a:t>
            </a:r>
            <a:endParaRPr lang="en-US" altLang="zh-CN" sz="2400" b="1" dirty="0"/>
          </a:p>
          <a:p>
            <a:pPr marL="342900" indent="-342900" algn="just">
              <a:lnSpc>
                <a:spcPct val="110000"/>
              </a:lnSpc>
              <a:buFont typeface="Arial" panose="020B0604020202020204" pitchFamily="34" charset="0"/>
              <a:buChar char="•"/>
            </a:pPr>
            <a:r>
              <a:rPr lang="zh-CN" altLang="en-US" sz="2400" b="1" dirty="0"/>
              <a:t>有序树</a:t>
            </a:r>
            <a:r>
              <a:rPr lang="zh-CN" altLang="en-US" sz="2400" dirty="0"/>
              <a:t>：树中各结点的子树从左向右依次排列，不能交换次序；否则称作</a:t>
            </a:r>
            <a:r>
              <a:rPr lang="zh-CN" altLang="en-US" sz="2400" b="1" dirty="0"/>
              <a:t>无序树</a:t>
            </a:r>
            <a:endParaRPr lang="en-US" altLang="zh-CN" sz="2400" b="1" dirty="0"/>
          </a:p>
          <a:p>
            <a:pPr marL="342900" indent="-342900" algn="just">
              <a:lnSpc>
                <a:spcPct val="110000"/>
              </a:lnSpc>
              <a:buFont typeface="Arial" panose="020B0604020202020204" pitchFamily="34" charset="0"/>
              <a:buChar char="•"/>
            </a:pPr>
            <a:r>
              <a:rPr lang="zh-CN" altLang="en-US" sz="2400" b="1" dirty="0"/>
              <a:t>森林</a:t>
            </a:r>
            <a:r>
              <a:rPr lang="zh-CN" altLang="en-US" sz="2400" dirty="0"/>
              <a:t>：零个或多个互不相交（独立）的树的集合</a:t>
            </a:r>
            <a:endParaRPr lang="en-US" altLang="zh-CN" sz="2400" b="1" dirty="0"/>
          </a:p>
          <a:p>
            <a:pPr algn="just">
              <a:lnSpc>
                <a:spcPct val="110000"/>
              </a:lnSpc>
            </a:pPr>
            <a:endParaRPr lang="en-US" altLang="zh-CN" sz="2400" b="1" dirty="0"/>
          </a:p>
        </p:txBody>
      </p:sp>
    </p:spTree>
    <p:extLst>
      <p:ext uri="{BB962C8B-B14F-4D97-AF65-F5344CB8AC3E}">
        <p14:creationId xmlns:p14="http://schemas.microsoft.com/office/powerpoint/2010/main" val="31884622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5.6.2</a:t>
            </a:r>
            <a:r>
              <a:rPr lang="zh-CN" altLang="en-US" sz="2800" dirty="0"/>
              <a:t> 树、森林与二叉树的转换</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FB7A03EF-4F40-84E3-E779-8595C698F7E8}"/>
              </a:ext>
            </a:extLst>
          </p:cNvPr>
          <p:cNvSpPr>
            <a:spLocks noGrp="1"/>
          </p:cNvSpPr>
          <p:nvPr>
            <p:ph idx="11"/>
          </p:nvPr>
        </p:nvSpPr>
        <p:spPr>
          <a:xfrm>
            <a:off x="568337" y="1708150"/>
            <a:ext cx="11055325" cy="1720850"/>
          </a:xfrm>
        </p:spPr>
        <p:txBody>
          <a:bodyPr>
            <a:normAutofit/>
          </a:bodyPr>
          <a:lstStyle/>
          <a:p>
            <a:pPr>
              <a:lnSpc>
                <a:spcPct val="110000"/>
              </a:lnSpc>
            </a:pPr>
            <a:r>
              <a:rPr lang="zh-CN" altLang="en-US" sz="2400" dirty="0"/>
              <a:t>树、森林与二叉树的对应关系表明可以把树或森林先转换为二叉树，使用二叉树的各种操作进行处理，处理结束后还可以再转换回原来的树或森林 </a:t>
            </a:r>
            <a:endParaRPr lang="zh-CN" altLang="zh-CN" sz="2400" dirty="0"/>
          </a:p>
        </p:txBody>
      </p:sp>
      <p:sp>
        <p:nvSpPr>
          <p:cNvPr id="9" name="任意多边形: 形状 19">
            <a:extLst>
              <a:ext uri="{FF2B5EF4-FFF2-40B4-BE49-F238E27FC236}">
                <a16:creationId xmlns:a16="http://schemas.microsoft.com/office/drawing/2014/main" id="{0D11FE5F-0594-11DF-A35D-05CEC14B1E4F}"/>
              </a:ext>
            </a:extLst>
          </p:cNvPr>
          <p:cNvSpPr/>
          <p:nvPr/>
        </p:nvSpPr>
        <p:spPr>
          <a:xfrm>
            <a:off x="3746501" y="3035810"/>
            <a:ext cx="806296" cy="260298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3200" dirty="0">
                <a:solidFill>
                  <a:schemeClr val="bg1"/>
                </a:solidFill>
                <a:latin typeface="Microsoft YaHei" panose="020B0503020204020204" pitchFamily="34" charset="-122"/>
                <a:ea typeface="Microsoft YaHei" panose="020B0503020204020204" pitchFamily="34" charset="-122"/>
              </a:rPr>
              <a:t>树  </a:t>
            </a:r>
            <a:endParaRPr lang="en-US" altLang="zh-CN" sz="3200" dirty="0">
              <a:solidFill>
                <a:schemeClr val="bg1"/>
              </a:solidFill>
              <a:latin typeface="Microsoft YaHei" panose="020B0503020204020204" pitchFamily="34" charset="-122"/>
              <a:ea typeface="Microsoft YaHei" panose="020B0503020204020204" pitchFamily="34" charset="-122"/>
            </a:endParaRPr>
          </a:p>
          <a:p>
            <a:pPr algn="ctr" defTabSz="1155700">
              <a:lnSpc>
                <a:spcPts val="2600"/>
              </a:lnSpc>
              <a:spcBef>
                <a:spcPct val="0"/>
              </a:spcBef>
              <a:spcAft>
                <a:spcPct val="35000"/>
              </a:spcAft>
            </a:pPr>
            <a:r>
              <a:rPr lang="zh-CN" altLang="en-US" sz="3200" dirty="0">
                <a:solidFill>
                  <a:schemeClr val="bg1"/>
                </a:solidFill>
                <a:latin typeface="Microsoft YaHei" panose="020B0503020204020204" pitchFamily="34" charset="-122"/>
                <a:ea typeface="Microsoft YaHei" panose="020B0503020204020204" pitchFamily="34" charset="-122"/>
              </a:rPr>
              <a:t>或  </a:t>
            </a:r>
            <a:endParaRPr lang="en-US" altLang="zh-CN" sz="3200" dirty="0">
              <a:solidFill>
                <a:schemeClr val="bg1"/>
              </a:solidFill>
              <a:latin typeface="Microsoft YaHei" panose="020B0503020204020204" pitchFamily="34" charset="-122"/>
              <a:ea typeface="Microsoft YaHei" panose="020B0503020204020204" pitchFamily="34" charset="-122"/>
            </a:endParaRPr>
          </a:p>
          <a:p>
            <a:pPr algn="ctr" defTabSz="1155700">
              <a:lnSpc>
                <a:spcPts val="2600"/>
              </a:lnSpc>
              <a:spcBef>
                <a:spcPct val="0"/>
              </a:spcBef>
              <a:spcAft>
                <a:spcPct val="35000"/>
              </a:spcAft>
            </a:pPr>
            <a:r>
              <a:rPr lang="zh-CN" altLang="en-US" sz="3200" dirty="0">
                <a:solidFill>
                  <a:schemeClr val="bg1"/>
                </a:solidFill>
                <a:latin typeface="Microsoft YaHei" panose="020B0503020204020204" pitchFamily="34" charset="-122"/>
                <a:ea typeface="Microsoft YaHei" panose="020B0503020204020204" pitchFamily="34" charset="-122"/>
              </a:rPr>
              <a:t>森林</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17" name="任意多边形: 形状 19">
            <a:extLst>
              <a:ext uri="{FF2B5EF4-FFF2-40B4-BE49-F238E27FC236}">
                <a16:creationId xmlns:a16="http://schemas.microsoft.com/office/drawing/2014/main" id="{ABE5DB7C-213F-3D58-10F9-B7FFF42754F3}"/>
              </a:ext>
            </a:extLst>
          </p:cNvPr>
          <p:cNvSpPr/>
          <p:nvPr/>
        </p:nvSpPr>
        <p:spPr>
          <a:xfrm>
            <a:off x="7281933" y="3035810"/>
            <a:ext cx="806296" cy="260298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3200" dirty="0">
                <a:solidFill>
                  <a:schemeClr val="bg1"/>
                </a:solidFill>
                <a:latin typeface="Microsoft YaHei" panose="020B0503020204020204" pitchFamily="34" charset="-122"/>
                <a:ea typeface="Microsoft YaHei" panose="020B0503020204020204" pitchFamily="34" charset="-122"/>
              </a:rPr>
              <a:t>二</a:t>
            </a:r>
            <a:endParaRPr lang="en-US" altLang="zh-CN" sz="3200" dirty="0">
              <a:solidFill>
                <a:schemeClr val="bg1"/>
              </a:solidFill>
              <a:latin typeface="Microsoft YaHei" panose="020B0503020204020204" pitchFamily="34" charset="-122"/>
              <a:ea typeface="Microsoft YaHei" panose="020B0503020204020204" pitchFamily="34" charset="-122"/>
            </a:endParaRPr>
          </a:p>
          <a:p>
            <a:pPr algn="ctr" defTabSz="1155700">
              <a:lnSpc>
                <a:spcPts val="2600"/>
              </a:lnSpc>
              <a:spcBef>
                <a:spcPct val="0"/>
              </a:spcBef>
              <a:spcAft>
                <a:spcPct val="35000"/>
              </a:spcAft>
            </a:pPr>
            <a:r>
              <a:rPr lang="zh-CN" altLang="en-US" sz="3200" dirty="0">
                <a:solidFill>
                  <a:schemeClr val="bg1"/>
                </a:solidFill>
                <a:latin typeface="Microsoft YaHei" panose="020B0503020204020204" pitchFamily="34" charset="-122"/>
                <a:ea typeface="Microsoft YaHei" panose="020B0503020204020204" pitchFamily="34" charset="-122"/>
              </a:rPr>
              <a:t>叉</a:t>
            </a:r>
            <a:endParaRPr lang="en-US" altLang="zh-CN" sz="3200" dirty="0">
              <a:solidFill>
                <a:schemeClr val="bg1"/>
              </a:solidFill>
              <a:latin typeface="Microsoft YaHei" panose="020B0503020204020204" pitchFamily="34" charset="-122"/>
              <a:ea typeface="Microsoft YaHei" panose="020B0503020204020204" pitchFamily="34" charset="-122"/>
            </a:endParaRPr>
          </a:p>
          <a:p>
            <a:pPr algn="ctr" defTabSz="1155700">
              <a:lnSpc>
                <a:spcPts val="2600"/>
              </a:lnSpc>
              <a:spcBef>
                <a:spcPct val="0"/>
              </a:spcBef>
              <a:spcAft>
                <a:spcPct val="35000"/>
              </a:spcAft>
            </a:pPr>
            <a:r>
              <a:rPr lang="zh-CN" altLang="en-US" sz="3200" dirty="0">
                <a:solidFill>
                  <a:schemeClr val="bg1"/>
                </a:solidFill>
                <a:latin typeface="Microsoft YaHei" panose="020B0503020204020204" pitchFamily="34" charset="-122"/>
                <a:ea typeface="Microsoft YaHei" panose="020B0503020204020204" pitchFamily="34" charset="-122"/>
              </a:rPr>
              <a:t>树</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18" name="右箭头 17">
            <a:extLst>
              <a:ext uri="{FF2B5EF4-FFF2-40B4-BE49-F238E27FC236}">
                <a16:creationId xmlns:a16="http://schemas.microsoft.com/office/drawing/2014/main" id="{7921F58C-3EFA-39E3-2835-296E17FE9A84}"/>
              </a:ext>
            </a:extLst>
          </p:cNvPr>
          <p:cNvSpPr/>
          <p:nvPr/>
        </p:nvSpPr>
        <p:spPr>
          <a:xfrm>
            <a:off x="4910068" y="3175000"/>
            <a:ext cx="2082373" cy="596900"/>
          </a:xfrm>
          <a:prstGeom prst="rightArrow">
            <a:avLst>
              <a:gd name="adj1" fmla="val 64815"/>
              <a:gd name="adj2" fmla="val 50000"/>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转 换</a:t>
            </a:r>
          </a:p>
        </p:txBody>
      </p:sp>
      <p:sp>
        <p:nvSpPr>
          <p:cNvPr id="20" name="左弧形箭头 19">
            <a:extLst>
              <a:ext uri="{FF2B5EF4-FFF2-40B4-BE49-F238E27FC236}">
                <a16:creationId xmlns:a16="http://schemas.microsoft.com/office/drawing/2014/main" id="{3C86D91A-EF88-A1C9-A188-49F45A5DAC36}"/>
              </a:ext>
            </a:extLst>
          </p:cNvPr>
          <p:cNvSpPr/>
          <p:nvPr/>
        </p:nvSpPr>
        <p:spPr>
          <a:xfrm>
            <a:off x="8203364" y="3429000"/>
            <a:ext cx="789071" cy="1917700"/>
          </a:xfrm>
          <a:prstGeom prst="curvedLef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左箭头 20">
            <a:extLst>
              <a:ext uri="{FF2B5EF4-FFF2-40B4-BE49-F238E27FC236}">
                <a16:creationId xmlns:a16="http://schemas.microsoft.com/office/drawing/2014/main" id="{FC2980F2-DD04-43BF-046B-478B5D773B10}"/>
              </a:ext>
            </a:extLst>
          </p:cNvPr>
          <p:cNvSpPr/>
          <p:nvPr/>
        </p:nvSpPr>
        <p:spPr>
          <a:xfrm>
            <a:off x="4910068" y="4749800"/>
            <a:ext cx="2082373" cy="596900"/>
          </a:xfrm>
          <a:prstGeom prst="leftArrow">
            <a:avLst>
              <a:gd name="adj1" fmla="val 65873"/>
              <a:gd name="adj2" fmla="val 50000"/>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转 换</a:t>
            </a:r>
          </a:p>
        </p:txBody>
      </p:sp>
      <p:sp>
        <p:nvSpPr>
          <p:cNvPr id="22" name="文本框 21">
            <a:extLst>
              <a:ext uri="{FF2B5EF4-FFF2-40B4-BE49-F238E27FC236}">
                <a16:creationId xmlns:a16="http://schemas.microsoft.com/office/drawing/2014/main" id="{85D8D39B-A86A-2E36-256C-606711EBB7EE}"/>
              </a:ext>
            </a:extLst>
          </p:cNvPr>
          <p:cNvSpPr txBox="1"/>
          <p:nvPr/>
        </p:nvSpPr>
        <p:spPr>
          <a:xfrm>
            <a:off x="9107570" y="3600271"/>
            <a:ext cx="2096864" cy="1477328"/>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执行各种操作：比如，遍历、序列化与反序列化、树的合并与拆分、数据查找等</a:t>
            </a:r>
          </a:p>
        </p:txBody>
      </p:sp>
    </p:spTree>
    <p:extLst>
      <p:ext uri="{BB962C8B-B14F-4D97-AF65-F5344CB8AC3E}">
        <p14:creationId xmlns:p14="http://schemas.microsoft.com/office/powerpoint/2010/main" val="40116586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5.7.1</a:t>
            </a:r>
            <a:r>
              <a:rPr lang="zh-CN" altLang="en-US" sz="2800" dirty="0"/>
              <a:t> 拓展延伸：前缀树</a:t>
            </a:r>
            <a:endParaRPr lang="zh-CN" altLang="en-US" dirty="0"/>
          </a:p>
        </p:txBody>
      </p:sp>
      <p:sp>
        <p:nvSpPr>
          <p:cNvPr id="3" name="副标题 2"/>
          <p:cNvSpPr>
            <a:spLocks noGrp="1"/>
          </p:cNvSpPr>
          <p:nvPr>
            <p:ph type="subTitle" idx="1"/>
          </p:nvPr>
        </p:nvSpPr>
        <p:spPr/>
        <p:txBody>
          <a:bodyPr/>
          <a:lstStyle/>
          <a:p>
            <a:r>
              <a:rPr lang="en-US" altLang="zh-CN" dirty="0"/>
              <a:t>5.7 </a:t>
            </a:r>
            <a:r>
              <a:rPr lang="zh-CN" altLang="en-US" dirty="0"/>
              <a:t>拓展延伸</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1"/>
            <a:ext cx="11055325" cy="1720850"/>
          </a:xfrm>
        </p:spPr>
        <p:txBody>
          <a:bodyPr>
            <a:normAutofit/>
          </a:bodyPr>
          <a:lstStyle/>
          <a:p>
            <a:pPr>
              <a:lnSpc>
                <a:spcPct val="110000"/>
              </a:lnSpc>
            </a:pPr>
            <a:r>
              <a:rPr lang="zh-CN" altLang="en-US" sz="2400" b="1" dirty="0"/>
              <a:t>前缀树</a:t>
            </a:r>
            <a:r>
              <a:rPr lang="zh-CN" altLang="en-US" sz="2400" dirty="0"/>
              <a:t>：又名</a:t>
            </a:r>
            <a:r>
              <a:rPr lang="en" altLang="zh-CN" sz="2400" dirty="0" err="1"/>
              <a:t>Trie</a:t>
            </a:r>
            <a:r>
              <a:rPr lang="zh-CN" altLang="en-US" sz="2400" dirty="0"/>
              <a:t>树、字典树、单词查找树，是专门处理</a:t>
            </a:r>
            <a:r>
              <a:rPr lang="zh-CN" altLang="en-US" sz="2400" b="1" dirty="0"/>
              <a:t>字符串匹配</a:t>
            </a:r>
            <a:r>
              <a:rPr lang="zh-CN" altLang="en-US" sz="2400" dirty="0"/>
              <a:t>的树形结构</a:t>
            </a:r>
            <a:endParaRPr lang="en-US" altLang="zh-CN" sz="2400" dirty="0"/>
          </a:p>
          <a:p>
            <a:pPr>
              <a:lnSpc>
                <a:spcPct val="110000"/>
              </a:lnSpc>
            </a:pPr>
            <a:r>
              <a:rPr lang="zh-CN" altLang="en-US" sz="2400" b="1" dirty="0"/>
              <a:t>典型应用</a:t>
            </a:r>
            <a:r>
              <a:rPr lang="zh-CN" altLang="en-US" sz="2400" dirty="0"/>
              <a:t>：可以存储大量的字符串并从中快速查找指定的字符串，所以经常被搜索引擎系统用于</a:t>
            </a:r>
            <a:r>
              <a:rPr lang="zh-CN" altLang="en-US" sz="2400" b="1" dirty="0"/>
              <a:t>文本词频统计 </a:t>
            </a:r>
            <a:endParaRPr lang="zh-CN" altLang="zh-CN" sz="2400" b="1" dirty="0"/>
          </a:p>
        </p:txBody>
      </p:sp>
      <p:pic>
        <p:nvPicPr>
          <p:cNvPr id="6" name="图片 5">
            <a:extLst>
              <a:ext uri="{FF2B5EF4-FFF2-40B4-BE49-F238E27FC236}">
                <a16:creationId xmlns:a16="http://schemas.microsoft.com/office/drawing/2014/main" id="{9A64B8D6-2AEB-C125-238B-209276892CE6}"/>
              </a:ext>
            </a:extLst>
          </p:cNvPr>
          <p:cNvPicPr>
            <a:picLocks noChangeAspect="1"/>
          </p:cNvPicPr>
          <p:nvPr/>
        </p:nvPicPr>
        <p:blipFill>
          <a:blip r:embed="rId2"/>
          <a:stretch>
            <a:fillRect/>
          </a:stretch>
        </p:blipFill>
        <p:spPr>
          <a:xfrm>
            <a:off x="1312359" y="3051153"/>
            <a:ext cx="3583058" cy="3057232"/>
          </a:xfrm>
          <a:prstGeom prst="rect">
            <a:avLst/>
          </a:prstGeom>
        </p:spPr>
      </p:pic>
      <p:sp>
        <p:nvSpPr>
          <p:cNvPr id="13" name="文本框 12">
            <a:extLst>
              <a:ext uri="{FF2B5EF4-FFF2-40B4-BE49-F238E27FC236}">
                <a16:creationId xmlns:a16="http://schemas.microsoft.com/office/drawing/2014/main" id="{C697535B-3224-143A-F8FA-E744AE5E0A56}"/>
              </a:ext>
            </a:extLst>
          </p:cNvPr>
          <p:cNvSpPr txBox="1"/>
          <p:nvPr/>
        </p:nvSpPr>
        <p:spPr>
          <a:xfrm>
            <a:off x="2665307" y="6108385"/>
            <a:ext cx="877163"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前缀树</a:t>
            </a:r>
          </a:p>
        </p:txBody>
      </p:sp>
      <p:sp>
        <p:nvSpPr>
          <p:cNvPr id="14" name="任意多边形: 形状 19">
            <a:extLst>
              <a:ext uri="{FF2B5EF4-FFF2-40B4-BE49-F238E27FC236}">
                <a16:creationId xmlns:a16="http://schemas.microsoft.com/office/drawing/2014/main" id="{5CA1760E-4D69-D1ED-CFB3-D93CE42F6361}"/>
              </a:ext>
            </a:extLst>
          </p:cNvPr>
          <p:cNvSpPr/>
          <p:nvPr/>
        </p:nvSpPr>
        <p:spPr>
          <a:xfrm>
            <a:off x="5816544" y="2588455"/>
            <a:ext cx="4846767" cy="38892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逻辑结构上，前缀树是一棵</a:t>
            </a:r>
            <a:r>
              <a:rPr lang="en-US" altLang="zh-CN" sz="2000" dirty="0">
                <a:solidFill>
                  <a:srgbClr val="FFFF00"/>
                </a:solidFill>
                <a:latin typeface="Microsoft YaHei" panose="020B0503020204020204" pitchFamily="34" charset="-122"/>
                <a:ea typeface="Microsoft YaHei" panose="020B0503020204020204" pitchFamily="34" charset="-122"/>
              </a:rPr>
              <a:t>k</a:t>
            </a:r>
            <a:r>
              <a:rPr lang="zh-CN" altLang="en-US" sz="2000" dirty="0">
                <a:solidFill>
                  <a:srgbClr val="FFFF00"/>
                </a:solidFill>
                <a:latin typeface="Microsoft YaHei" panose="020B0503020204020204" pitchFamily="34" charset="-122"/>
                <a:ea typeface="Microsoft YaHei" panose="020B0503020204020204" pitchFamily="34" charset="-122"/>
              </a:rPr>
              <a:t>叉树</a:t>
            </a:r>
            <a:r>
              <a:rPr lang="zh-CN" altLang="en-US" sz="2000" dirty="0">
                <a:solidFill>
                  <a:schemeClr val="bg1"/>
                </a:solidFill>
                <a:latin typeface="Microsoft YaHei" panose="020B0503020204020204" pitchFamily="34" charset="-122"/>
                <a:ea typeface="Microsoft YaHei" panose="020B0503020204020204" pitchFamily="34" charset="-122"/>
              </a:rPr>
              <a:t>，</a:t>
            </a:r>
            <a:r>
              <a:rPr lang="en-US" altLang="zh-CN" sz="2000" dirty="0">
                <a:solidFill>
                  <a:schemeClr val="bg1"/>
                </a:solidFill>
                <a:latin typeface="Microsoft YaHei" panose="020B0503020204020204" pitchFamily="34" charset="-122"/>
                <a:ea typeface="Microsoft YaHei" panose="020B0503020204020204" pitchFamily="34" charset="-122"/>
              </a:rPr>
              <a:t>k</a:t>
            </a:r>
            <a:r>
              <a:rPr lang="zh-CN" altLang="en-US" sz="2000" dirty="0">
                <a:solidFill>
                  <a:schemeClr val="bg1"/>
                </a:solidFill>
                <a:latin typeface="Microsoft YaHei" panose="020B0503020204020204" pitchFamily="34" charset="-122"/>
                <a:ea typeface="Microsoft YaHei" panose="020B0503020204020204" pitchFamily="34" charset="-122"/>
              </a:rPr>
              <a:t>通常等于构成字符串的字符集规模</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结点的每个分支对应字符集中唯一的一个字符</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从根到各结点的路径，路径经过的分支序代表结点对应的字符串</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 每个结点对应的字符串不同，因此前缀树把所有字符串的</a:t>
            </a:r>
            <a:r>
              <a:rPr lang="zh-CN" altLang="en-US" sz="2000" dirty="0">
                <a:solidFill>
                  <a:srgbClr val="FFFF00"/>
                </a:solidFill>
                <a:latin typeface="Microsoft YaHei" panose="020B0503020204020204" pitchFamily="34" charset="-122"/>
                <a:ea typeface="Microsoft YaHei" panose="020B0503020204020204" pitchFamily="34" charset="-122"/>
              </a:rPr>
              <a:t>共同前缀合并在一条路径上表示</a:t>
            </a:r>
            <a:r>
              <a:rPr lang="zh-CN" altLang="en-US" sz="2000" dirty="0">
                <a:solidFill>
                  <a:schemeClr val="bg1"/>
                </a:solidFill>
                <a:latin typeface="Microsoft YaHei" panose="020B0503020204020204" pitchFamily="34" charset="-122"/>
                <a:ea typeface="Microsoft YaHei" panose="020B0503020204020204" pitchFamily="34" charset="-122"/>
              </a:rPr>
              <a:t>，从而最大限度地减少多余的字符串比较 </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999268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5.7.1</a:t>
            </a:r>
            <a:r>
              <a:rPr lang="zh-CN" altLang="en-US" sz="2800" dirty="0"/>
              <a:t> 拓展延伸：前缀树</a:t>
            </a:r>
            <a:endParaRPr lang="zh-CN" altLang="en-US" dirty="0"/>
          </a:p>
        </p:txBody>
      </p:sp>
      <p:sp>
        <p:nvSpPr>
          <p:cNvPr id="3" name="副标题 2"/>
          <p:cNvSpPr>
            <a:spLocks noGrp="1"/>
          </p:cNvSpPr>
          <p:nvPr>
            <p:ph type="subTitle" idx="1"/>
          </p:nvPr>
        </p:nvSpPr>
        <p:spPr/>
        <p:txBody>
          <a:bodyPr/>
          <a:lstStyle/>
          <a:p>
            <a:r>
              <a:rPr lang="en-US" altLang="zh-CN" dirty="0"/>
              <a:t>5.7 </a:t>
            </a:r>
            <a:r>
              <a:rPr lang="zh-CN" altLang="en-US" dirty="0"/>
              <a:t>拓展延伸</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1"/>
            <a:ext cx="11055325" cy="582222"/>
          </a:xfrm>
        </p:spPr>
        <p:txBody>
          <a:bodyPr>
            <a:normAutofit/>
          </a:bodyPr>
          <a:lstStyle/>
          <a:p>
            <a:pPr algn="ctr">
              <a:lnSpc>
                <a:spcPct val="110000"/>
              </a:lnSpc>
            </a:pPr>
            <a:r>
              <a:rPr lang="zh-CN" altLang="en-US" sz="2400" dirty="0"/>
              <a:t>前缀树是一种以空间换时间的算法</a:t>
            </a:r>
            <a:endParaRPr lang="zh-CN" altLang="zh-CN" sz="2400" dirty="0"/>
          </a:p>
        </p:txBody>
      </p:sp>
      <p:sp>
        <p:nvSpPr>
          <p:cNvPr id="14" name="任意多边形: 形状 19">
            <a:extLst>
              <a:ext uri="{FF2B5EF4-FFF2-40B4-BE49-F238E27FC236}">
                <a16:creationId xmlns:a16="http://schemas.microsoft.com/office/drawing/2014/main" id="{5CA1760E-4D69-D1ED-CFB3-D93CE42F6361}"/>
              </a:ext>
            </a:extLst>
          </p:cNvPr>
          <p:cNvSpPr/>
          <p:nvPr/>
        </p:nvSpPr>
        <p:spPr>
          <a:xfrm>
            <a:off x="1408589" y="1943140"/>
            <a:ext cx="4703298" cy="434991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2400" b="1" dirty="0">
                <a:solidFill>
                  <a:schemeClr val="bg1"/>
                </a:solidFill>
                <a:latin typeface="Microsoft YaHei" panose="020B0503020204020204" pitchFamily="34" charset="-122"/>
                <a:ea typeface="Microsoft YaHei" panose="020B0503020204020204" pitchFamily="34" charset="-122"/>
              </a:rPr>
              <a:t>前缀树的时间效率</a:t>
            </a:r>
            <a:endParaRPr lang="en-US" altLang="zh-CN" sz="2400" b="1" dirty="0">
              <a:solidFill>
                <a:schemeClr val="bg1"/>
              </a:solidFill>
              <a:latin typeface="Microsoft YaHei" panose="020B0503020204020204" pitchFamily="34" charset="-122"/>
              <a:ea typeface="Microsoft YaHei"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solidFill>
                  <a:schemeClr val="bg1"/>
                </a:solidFill>
                <a:latin typeface="Microsoft YaHei" panose="020B0503020204020204" pitchFamily="34" charset="-122"/>
                <a:ea typeface="Microsoft YaHei" panose="020B0503020204020204" pitchFamily="34" charset="-122"/>
              </a:rPr>
              <a:t>前缀树的</a:t>
            </a:r>
            <a:r>
              <a:rPr lang="en-US" altLang="zh-CN" sz="2000" dirty="0">
                <a:solidFill>
                  <a:schemeClr val="bg1"/>
                </a:solidFill>
                <a:latin typeface="Microsoft YaHei" panose="020B0503020204020204" pitchFamily="34" charset="-122"/>
                <a:ea typeface="Microsoft YaHei" panose="020B0503020204020204" pitchFamily="34" charset="-122"/>
              </a:rPr>
              <a:t>2</a:t>
            </a:r>
            <a:r>
              <a:rPr lang="zh-CN" altLang="en-US" sz="2000" dirty="0">
                <a:solidFill>
                  <a:schemeClr val="bg1"/>
                </a:solidFill>
                <a:latin typeface="Microsoft YaHei" panose="020B0503020204020204" pitchFamily="34" charset="-122"/>
                <a:ea typeface="Microsoft YaHei" panose="020B0503020204020204" pitchFamily="34" charset="-122"/>
              </a:rPr>
              <a:t>个基本操作：</a:t>
            </a:r>
            <a:r>
              <a:rPr lang="zh-CN" altLang="en-US" sz="2000" dirty="0">
                <a:solidFill>
                  <a:srgbClr val="FFFF00"/>
                </a:solidFill>
                <a:latin typeface="Microsoft YaHei" panose="020B0503020204020204" pitchFamily="34" charset="-122"/>
                <a:ea typeface="Microsoft YaHei" panose="020B0503020204020204" pitchFamily="34" charset="-122"/>
              </a:rPr>
              <a:t>插入</a:t>
            </a:r>
            <a:r>
              <a:rPr lang="zh-CN" altLang="en-US" sz="2000" dirty="0">
                <a:solidFill>
                  <a:schemeClr val="bg1"/>
                </a:solidFill>
                <a:latin typeface="Microsoft YaHei" panose="020B0503020204020204" pitchFamily="34" charset="-122"/>
                <a:ea typeface="Microsoft YaHei" panose="020B0503020204020204" pitchFamily="34" charset="-122"/>
              </a:rPr>
              <a:t>字符串、</a:t>
            </a:r>
            <a:r>
              <a:rPr lang="zh-CN" altLang="en-US" sz="2000" dirty="0">
                <a:solidFill>
                  <a:srgbClr val="FFFF00"/>
                </a:solidFill>
                <a:latin typeface="Microsoft YaHei" panose="020B0503020204020204" pitchFamily="34" charset="-122"/>
                <a:ea typeface="Microsoft YaHei" panose="020B0503020204020204" pitchFamily="34" charset="-122"/>
              </a:rPr>
              <a:t>查找</a:t>
            </a:r>
            <a:r>
              <a:rPr lang="zh-CN" altLang="en-US" sz="2000" dirty="0">
                <a:solidFill>
                  <a:schemeClr val="bg1"/>
                </a:solidFill>
                <a:latin typeface="Microsoft YaHei" panose="020B0503020204020204" pitchFamily="34" charset="-122"/>
                <a:ea typeface="Microsoft YaHei" panose="020B0503020204020204" pitchFamily="34" charset="-122"/>
              </a:rPr>
              <a:t>是否存放有指定的字符串</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solidFill>
                  <a:schemeClr val="bg1"/>
                </a:solidFill>
                <a:latin typeface="Microsoft YaHei" panose="020B0503020204020204" pitchFamily="34" charset="-122"/>
                <a:ea typeface="Microsoft YaHei" panose="020B0503020204020204" pitchFamily="34" charset="-122"/>
              </a:rPr>
              <a:t>插入字符串以及查询字符串的时间开销均为</a:t>
            </a:r>
            <a:r>
              <a:rPr lang="en-US" altLang="zh-CN" sz="2000" dirty="0">
                <a:solidFill>
                  <a:schemeClr val="bg1"/>
                </a:solidFill>
                <a:latin typeface="Microsoft YaHei" panose="020B0503020204020204" pitchFamily="34" charset="-122"/>
                <a:ea typeface="Microsoft YaHei" panose="020B0503020204020204" pitchFamily="34" charset="-122"/>
              </a:rPr>
              <a:t>O(n),</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n</a:t>
            </a:r>
            <a:r>
              <a:rPr lang="zh-CN" altLang="en-US" sz="2000" dirty="0">
                <a:solidFill>
                  <a:schemeClr val="bg1"/>
                </a:solidFill>
                <a:latin typeface="Microsoft YaHei" panose="020B0503020204020204" pitchFamily="34" charset="-122"/>
                <a:ea typeface="Microsoft YaHei" panose="020B0503020204020204" pitchFamily="34" charset="-122"/>
              </a:rPr>
              <a:t>是字符串的长度，</a:t>
            </a:r>
            <a:r>
              <a:rPr lang="zh-CN" altLang="en-US" sz="2000" dirty="0">
                <a:solidFill>
                  <a:srgbClr val="FFFF00"/>
                </a:solidFill>
                <a:latin typeface="Microsoft YaHei" panose="020B0503020204020204" pitchFamily="34" charset="-122"/>
                <a:ea typeface="Microsoft YaHei" panose="020B0503020204020204" pitchFamily="34" charset="-122"/>
              </a:rPr>
              <a:t>与前缀树本身的规模无关</a:t>
            </a:r>
            <a:endParaRPr lang="en-US" altLang="zh-CN" sz="2000" dirty="0">
              <a:solidFill>
                <a:srgbClr val="FFFF00"/>
              </a:solidFill>
              <a:latin typeface="Microsoft YaHei" panose="020B0503020204020204" pitchFamily="34" charset="-122"/>
              <a:ea typeface="Microsoft YaHei"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solidFill>
                  <a:schemeClr val="bg1"/>
                </a:solidFill>
                <a:latin typeface="Microsoft YaHei" panose="020B0503020204020204" pitchFamily="34" charset="-122"/>
                <a:ea typeface="Microsoft YaHei" panose="020B0503020204020204" pitchFamily="34" charset="-122"/>
              </a:rPr>
              <a:t>前缀树各结点的数据不仅可以存放字符串，还能用于计数，比如统计其对应的字符串是多少个存放的字符串的公共前缀</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7" name="任意多边形: 形状 19">
            <a:extLst>
              <a:ext uri="{FF2B5EF4-FFF2-40B4-BE49-F238E27FC236}">
                <a16:creationId xmlns:a16="http://schemas.microsoft.com/office/drawing/2014/main" id="{4A516F11-9622-18A2-515D-FE067AE0C4FA}"/>
              </a:ext>
            </a:extLst>
          </p:cNvPr>
          <p:cNvSpPr/>
          <p:nvPr/>
        </p:nvSpPr>
        <p:spPr>
          <a:xfrm>
            <a:off x="6400803" y="1943141"/>
            <a:ext cx="4529794" cy="434991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2400" b="1" dirty="0">
                <a:solidFill>
                  <a:schemeClr val="bg1"/>
                </a:solidFill>
                <a:latin typeface="Microsoft YaHei" panose="020B0503020204020204" pitchFamily="34" charset="-122"/>
                <a:ea typeface="Microsoft YaHei" panose="020B0503020204020204" pitchFamily="34" charset="-122"/>
              </a:rPr>
              <a:t>前缀树的空间开销</a:t>
            </a:r>
            <a:endParaRPr lang="en-US" altLang="zh-CN" sz="2400" b="1" dirty="0">
              <a:solidFill>
                <a:schemeClr val="bg1"/>
              </a:solidFill>
              <a:latin typeface="Microsoft YaHei" panose="020B0503020204020204" pitchFamily="34" charset="-122"/>
              <a:ea typeface="Microsoft YaHei" panose="020B0503020204020204" pitchFamily="34" charset="-122"/>
            </a:endParaRPr>
          </a:p>
          <a:p>
            <a:pPr marL="457200" indent="-457200" defTabSz="1155700">
              <a:lnSpc>
                <a:spcPts val="2600"/>
              </a:lnSpc>
              <a:spcBef>
                <a:spcPct val="0"/>
              </a:spcBef>
              <a:spcAft>
                <a:spcPct val="35000"/>
              </a:spcAft>
              <a:buFontTx/>
              <a:buAutoNum type="arabicParenBoth"/>
            </a:pPr>
            <a:r>
              <a:rPr lang="zh-CN" altLang="en-US" sz="2000" dirty="0">
                <a:solidFill>
                  <a:schemeClr val="bg1"/>
                </a:solidFill>
                <a:latin typeface="Microsoft YaHei" panose="020B0503020204020204" pitchFamily="34" charset="-122"/>
                <a:ea typeface="Microsoft YaHei" panose="020B0503020204020204" pitchFamily="34" charset="-122"/>
              </a:rPr>
              <a:t>在插入新字符串时，字符串的每个字符都有可能创建一个新的（</a:t>
            </a:r>
            <a:r>
              <a:rPr lang="en-US" altLang="zh-CN" sz="2000" dirty="0">
                <a:solidFill>
                  <a:schemeClr val="bg1"/>
                </a:solidFill>
                <a:latin typeface="Microsoft YaHei" panose="020B0503020204020204" pitchFamily="34" charset="-122"/>
                <a:ea typeface="Microsoft YaHei" panose="020B0503020204020204" pitchFamily="34" charset="-122"/>
              </a:rPr>
              <a:t>k</a:t>
            </a:r>
            <a:r>
              <a:rPr lang="zh-CN" altLang="en-US" sz="2000" dirty="0">
                <a:solidFill>
                  <a:schemeClr val="bg1"/>
                </a:solidFill>
                <a:latin typeface="Microsoft YaHei" panose="020B0503020204020204" pitchFamily="34" charset="-122"/>
                <a:ea typeface="Microsoft YaHei" panose="020B0503020204020204" pitchFamily="34" charset="-122"/>
              </a:rPr>
              <a:t>叉树）结点，导致前缀树的内存消耗会非常大</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defTabSz="1155700">
              <a:lnSpc>
                <a:spcPts val="2600"/>
              </a:lnSpc>
              <a:spcBef>
                <a:spcPct val="0"/>
              </a:spcBef>
              <a:spcAft>
                <a:spcPct val="35000"/>
              </a:spcAft>
              <a:buFontTx/>
              <a:buAutoNum type="arabicParenBoth"/>
            </a:pPr>
            <a:r>
              <a:rPr lang="zh-CN" altLang="en-US" sz="2000" dirty="0">
                <a:solidFill>
                  <a:schemeClr val="bg1"/>
                </a:solidFill>
                <a:latin typeface="Microsoft YaHei" panose="020B0503020204020204" pitchFamily="34" charset="-122"/>
                <a:ea typeface="Microsoft YaHei" panose="020B0503020204020204" pitchFamily="34" charset="-122"/>
              </a:rPr>
              <a:t>最坏情况下，</a:t>
            </a:r>
            <a:r>
              <a:rPr lang="zh-CN" altLang="en" sz="2000" dirty="0">
                <a:solidFill>
                  <a:schemeClr val="bg1"/>
                </a:solidFill>
                <a:latin typeface="Microsoft YaHei" panose="020B0503020204020204" pitchFamily="34" charset="-122"/>
                <a:ea typeface="Microsoft YaHei" panose="020B0503020204020204" pitchFamily="34" charset="-122"/>
              </a:rPr>
              <a:t>前缀树</a:t>
            </a:r>
            <a:r>
              <a:rPr lang="zh-CN" altLang="en-US" sz="2000" dirty="0">
                <a:solidFill>
                  <a:schemeClr val="bg1"/>
                </a:solidFill>
                <a:latin typeface="Microsoft YaHei" panose="020B0503020204020204" pitchFamily="34" charset="-122"/>
                <a:ea typeface="Microsoft YaHei" panose="020B0503020204020204" pitchFamily="34" charset="-122"/>
              </a:rPr>
              <a:t>的空间复杂度可达</a:t>
            </a:r>
            <a:r>
              <a:rPr lang="en" altLang="zh-CN" sz="2000" dirty="0">
                <a:solidFill>
                  <a:schemeClr val="bg1"/>
                </a:solidFill>
                <a:latin typeface="Microsoft YaHei" panose="020B0503020204020204" pitchFamily="34" charset="-122"/>
                <a:ea typeface="Microsoft YaHei" panose="020B0503020204020204" pitchFamily="34" charset="-122"/>
              </a:rPr>
              <a:t>O(</a:t>
            </a:r>
            <a:r>
              <a:rPr lang="en-US" altLang="zh-CN" sz="2000" dirty="0">
                <a:solidFill>
                  <a:schemeClr val="bg1"/>
                </a:solidFill>
                <a:latin typeface="Microsoft YaHei" panose="020B0503020204020204" pitchFamily="34" charset="-122"/>
                <a:ea typeface="Microsoft YaHei" panose="020B0503020204020204" pitchFamily="34" charset="-122"/>
              </a:rPr>
              <a:t>K</a:t>
            </a:r>
            <a:r>
              <a:rPr lang="en" altLang="zh-CN" sz="2000" dirty="0">
                <a:solidFill>
                  <a:schemeClr val="bg1"/>
                </a:solidFill>
                <a:latin typeface="Microsoft YaHei" panose="020B0503020204020204" pitchFamily="34" charset="-122"/>
                <a:ea typeface="Microsoft YaHei" panose="020B0503020204020204" pitchFamily="34" charset="-122"/>
              </a:rPr>
              <a:t>N)</a:t>
            </a:r>
            <a:r>
              <a:rPr lang="zh-CN" altLang="e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其中</a:t>
            </a:r>
            <a:r>
              <a:rPr lang="en" altLang="zh-CN" sz="2000" dirty="0">
                <a:solidFill>
                  <a:schemeClr val="bg1"/>
                </a:solidFill>
                <a:latin typeface="Microsoft YaHei" panose="020B0503020204020204" pitchFamily="34" charset="-122"/>
                <a:ea typeface="Microsoft YaHei" panose="020B0503020204020204" pitchFamily="34" charset="-122"/>
              </a:rPr>
              <a:t>N</a:t>
            </a:r>
            <a:r>
              <a:rPr lang="zh-CN" altLang="en-US" sz="2000" dirty="0">
                <a:solidFill>
                  <a:schemeClr val="bg1"/>
                </a:solidFill>
                <a:latin typeface="Microsoft YaHei" panose="020B0503020204020204" pitchFamily="34" charset="-122"/>
                <a:ea typeface="Microsoft YaHei" panose="020B0503020204020204" pitchFamily="34" charset="-122"/>
              </a:rPr>
              <a:t>为所有字符串的长度之和，</a:t>
            </a:r>
            <a:r>
              <a:rPr lang="en-US" altLang="zh-CN" sz="2000" dirty="0">
                <a:solidFill>
                  <a:schemeClr val="bg1"/>
                </a:solidFill>
                <a:latin typeface="Microsoft YaHei" panose="020B0503020204020204" pitchFamily="34" charset="-122"/>
                <a:ea typeface="Microsoft YaHei" panose="020B0503020204020204" pitchFamily="34" charset="-122"/>
              </a:rPr>
              <a:t>K</a:t>
            </a:r>
            <a:r>
              <a:rPr lang="zh-CN" altLang="en-US" sz="2000" dirty="0">
                <a:solidFill>
                  <a:schemeClr val="bg1"/>
                </a:solidFill>
                <a:latin typeface="Microsoft YaHei" panose="020B0503020204020204" pitchFamily="34" charset="-122"/>
                <a:ea typeface="Microsoft YaHei" panose="020B0503020204020204" pitchFamily="34" charset="-122"/>
              </a:rPr>
              <a:t>为字符集规模</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defTabSz="1155700">
              <a:lnSpc>
                <a:spcPts val="2600"/>
              </a:lnSpc>
              <a:spcBef>
                <a:spcPct val="0"/>
              </a:spcBef>
              <a:spcAft>
                <a:spcPct val="35000"/>
              </a:spcAft>
              <a:buFontTx/>
              <a:buAutoNum type="arabicParenBoth"/>
            </a:pPr>
            <a:r>
              <a:rPr lang="zh-CN" altLang="en-US" sz="2000" dirty="0">
                <a:solidFill>
                  <a:schemeClr val="bg1"/>
                </a:solidFill>
                <a:latin typeface="Microsoft YaHei" panose="020B0503020204020204" pitchFamily="34" charset="-122"/>
                <a:ea typeface="Microsoft YaHei" panose="020B0503020204020204" pitchFamily="34" charset="-122"/>
              </a:rPr>
              <a:t>在实际应用中，前缀树通常用二维数组（顺序变）来实现</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9634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15E42E6-60E9-3F80-C56E-91B8031E5580}"/>
              </a:ext>
            </a:extLst>
          </p:cNvPr>
          <p:cNvPicPr>
            <a:picLocks noChangeAspect="1"/>
          </p:cNvPicPr>
          <p:nvPr/>
        </p:nvPicPr>
        <p:blipFill>
          <a:blip r:embed="rId2"/>
          <a:stretch>
            <a:fillRect/>
          </a:stretch>
        </p:blipFill>
        <p:spPr>
          <a:xfrm>
            <a:off x="2164753" y="2373757"/>
            <a:ext cx="2599250" cy="3867818"/>
          </a:xfrm>
          <a:prstGeom prst="rect">
            <a:avLst/>
          </a:prstGeom>
        </p:spPr>
      </p:pic>
      <p:sp>
        <p:nvSpPr>
          <p:cNvPr id="2" name="标题 1"/>
          <p:cNvSpPr>
            <a:spLocks noGrp="1"/>
          </p:cNvSpPr>
          <p:nvPr>
            <p:ph type="title"/>
          </p:nvPr>
        </p:nvSpPr>
        <p:spPr/>
        <p:txBody>
          <a:bodyPr/>
          <a:lstStyle/>
          <a:p>
            <a:r>
              <a:rPr lang="en-US" altLang="zh-CN" sz="2800" dirty="0"/>
              <a:t>5.7.2</a:t>
            </a:r>
            <a:r>
              <a:rPr lang="zh-CN" altLang="en-US" sz="2800" dirty="0"/>
              <a:t> 拓展延伸：后缀树与后缀自动机</a:t>
            </a:r>
            <a:endParaRPr lang="zh-CN" altLang="en-US" dirty="0"/>
          </a:p>
        </p:txBody>
      </p:sp>
      <p:sp>
        <p:nvSpPr>
          <p:cNvPr id="3" name="副标题 2"/>
          <p:cNvSpPr>
            <a:spLocks noGrp="1"/>
          </p:cNvSpPr>
          <p:nvPr>
            <p:ph type="subTitle" idx="1"/>
          </p:nvPr>
        </p:nvSpPr>
        <p:spPr/>
        <p:txBody>
          <a:bodyPr/>
          <a:lstStyle/>
          <a:p>
            <a:r>
              <a:rPr lang="en-US" altLang="zh-CN" dirty="0"/>
              <a:t>5.7 </a:t>
            </a:r>
            <a:r>
              <a:rPr lang="zh-CN" altLang="en-US" dirty="0"/>
              <a:t>拓展延伸</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1"/>
            <a:ext cx="5960451" cy="1366113"/>
          </a:xfrm>
        </p:spPr>
        <p:txBody>
          <a:bodyPr>
            <a:normAutofit/>
          </a:bodyPr>
          <a:lstStyle/>
          <a:p>
            <a:pPr>
              <a:lnSpc>
                <a:spcPct val="110000"/>
              </a:lnSpc>
            </a:pPr>
            <a:r>
              <a:rPr lang="zh-CN" altLang="en-US" b="1" dirty="0"/>
              <a:t>后缀树</a:t>
            </a:r>
            <a:r>
              <a:rPr lang="zh-CN" altLang="en-US" dirty="0"/>
              <a:t>：用一个字符串的所有后缀构建的</a:t>
            </a:r>
            <a:r>
              <a:rPr lang="zh-CN" altLang="en-US" b="1" dirty="0"/>
              <a:t>前缀树</a:t>
            </a:r>
            <a:endParaRPr lang="en-US" altLang="zh-CN" b="1" dirty="0"/>
          </a:p>
          <a:p>
            <a:pPr>
              <a:lnSpc>
                <a:spcPct val="110000"/>
              </a:lnSpc>
            </a:pPr>
            <a:r>
              <a:rPr lang="zh-CN" altLang="en-US" b="1" dirty="0"/>
              <a:t>典型应用</a:t>
            </a:r>
            <a:r>
              <a:rPr lang="zh-CN" altLang="en-US" dirty="0"/>
              <a:t>：最长重复子串问题、最长公共子串问题、精确字符匹配问题等</a:t>
            </a:r>
            <a:endParaRPr lang="zh-CN" altLang="zh-CN" b="1" dirty="0"/>
          </a:p>
        </p:txBody>
      </p:sp>
      <p:sp>
        <p:nvSpPr>
          <p:cNvPr id="13" name="文本框 12">
            <a:extLst>
              <a:ext uri="{FF2B5EF4-FFF2-40B4-BE49-F238E27FC236}">
                <a16:creationId xmlns:a16="http://schemas.microsoft.com/office/drawing/2014/main" id="{C697535B-3224-143A-F8FA-E744AE5E0A56}"/>
              </a:ext>
            </a:extLst>
          </p:cNvPr>
          <p:cNvSpPr txBox="1"/>
          <p:nvPr/>
        </p:nvSpPr>
        <p:spPr>
          <a:xfrm>
            <a:off x="1709146" y="6189437"/>
            <a:ext cx="3538084"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字符串</a:t>
            </a:r>
            <a:r>
              <a:rPr kumimoji="1" lang="en-US" altLang="zh-CN" dirty="0">
                <a:solidFill>
                  <a:srgbClr val="C00000"/>
                </a:solidFill>
                <a:latin typeface="Microsoft YaHei" panose="020B0503020204020204" pitchFamily="34" charset="-122"/>
                <a:ea typeface="Microsoft YaHei" panose="020B0503020204020204" pitchFamily="34" charset="-122"/>
              </a:rPr>
              <a:t>“banana”</a:t>
            </a:r>
            <a:r>
              <a:rPr kumimoji="1" lang="zh-CN" altLang="en-US" dirty="0">
                <a:solidFill>
                  <a:srgbClr val="C00000"/>
                </a:solidFill>
                <a:latin typeface="Microsoft YaHei" panose="020B0503020204020204" pitchFamily="34" charset="-122"/>
                <a:ea typeface="Microsoft YaHei" panose="020B0503020204020204" pitchFamily="34" charset="-122"/>
              </a:rPr>
              <a:t>构成的后缀树</a:t>
            </a:r>
          </a:p>
        </p:txBody>
      </p:sp>
      <p:sp>
        <p:nvSpPr>
          <p:cNvPr id="14" name="任意多边形: 形状 19">
            <a:extLst>
              <a:ext uri="{FF2B5EF4-FFF2-40B4-BE49-F238E27FC236}">
                <a16:creationId xmlns:a16="http://schemas.microsoft.com/office/drawing/2014/main" id="{5CA1760E-4D69-D1ED-CFB3-D93CE42F6361}"/>
              </a:ext>
            </a:extLst>
          </p:cNvPr>
          <p:cNvSpPr/>
          <p:nvPr/>
        </p:nvSpPr>
        <p:spPr>
          <a:xfrm>
            <a:off x="6544678" y="1404983"/>
            <a:ext cx="5063097" cy="49691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使用字符串的所有后缀构建前缀树，可以在树上保留所有子串信息，由此大幅提升</a:t>
            </a:r>
            <a:r>
              <a:rPr lang="zh-CN" altLang="en-US" sz="2000" dirty="0">
                <a:solidFill>
                  <a:srgbClr val="FFFF00"/>
                </a:solidFill>
                <a:latin typeface="Microsoft YaHei" panose="020B0503020204020204" pitchFamily="34" charset="-122"/>
                <a:ea typeface="Microsoft YaHei" panose="020B0503020204020204" pitchFamily="34" charset="-122"/>
              </a:rPr>
              <a:t>子串的查询效率</a:t>
            </a:r>
            <a:endParaRPr lang="en-US" altLang="zh-CN" sz="2000" dirty="0">
              <a:solidFill>
                <a:srgbClr val="FFFF00"/>
              </a:solidFill>
              <a:latin typeface="Microsoft YaHei" panose="020B0503020204020204" pitchFamily="34" charset="-122"/>
              <a:ea typeface="Microsoft YaHei"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查询字符串</a:t>
            </a:r>
            <a:r>
              <a:rPr lang="en-US" altLang="zh-CN" sz="2000" dirty="0">
                <a:solidFill>
                  <a:schemeClr val="bg1"/>
                </a:solidFill>
                <a:latin typeface="Microsoft YaHei" panose="020B0503020204020204" pitchFamily="34" charset="-122"/>
                <a:ea typeface="Microsoft YaHei" panose="020B0503020204020204" pitchFamily="34" charset="-122"/>
              </a:rPr>
              <a:t>S</a:t>
            </a:r>
            <a:r>
              <a:rPr lang="zh-CN" altLang="en-US" sz="2000" dirty="0">
                <a:solidFill>
                  <a:schemeClr val="bg1"/>
                </a:solidFill>
                <a:latin typeface="Microsoft YaHei" panose="020B0503020204020204" pitchFamily="34" charset="-122"/>
                <a:ea typeface="Microsoft YaHei" panose="020B0503020204020204" pitchFamily="34" charset="-122"/>
              </a:rPr>
              <a:t>中是否包含字符串</a:t>
            </a:r>
            <a:r>
              <a:rPr lang="en-US" altLang="zh-CN" sz="2000" dirty="0">
                <a:solidFill>
                  <a:schemeClr val="bg1"/>
                </a:solidFill>
                <a:latin typeface="Microsoft YaHei" panose="020B0503020204020204" pitchFamily="34" charset="-122"/>
                <a:ea typeface="Microsoft YaHei" panose="020B0503020204020204" pitchFamily="34" charset="-122"/>
              </a:rPr>
              <a:t>P</a:t>
            </a:r>
            <a:r>
              <a:rPr lang="zh-CN" altLang="en-US" sz="2000" dirty="0">
                <a:solidFill>
                  <a:schemeClr val="bg1"/>
                </a:solidFill>
                <a:latin typeface="Microsoft YaHei" panose="020B0503020204020204" pitchFamily="34" charset="-122"/>
                <a:ea typeface="Microsoft YaHei" panose="020B0503020204020204" pitchFamily="34" charset="-122"/>
              </a:rPr>
              <a:t>，只需在由</a:t>
            </a:r>
            <a:r>
              <a:rPr lang="en-US" altLang="zh-CN" sz="2000" dirty="0">
                <a:solidFill>
                  <a:schemeClr val="bg1"/>
                </a:solidFill>
                <a:latin typeface="Microsoft YaHei" panose="020B0503020204020204" pitchFamily="34" charset="-122"/>
                <a:ea typeface="Microsoft YaHei" panose="020B0503020204020204" pitchFamily="34" charset="-122"/>
              </a:rPr>
              <a:t>S</a:t>
            </a:r>
            <a:r>
              <a:rPr lang="zh-CN" altLang="en-US" sz="2000" dirty="0">
                <a:solidFill>
                  <a:schemeClr val="bg1"/>
                </a:solidFill>
                <a:latin typeface="Microsoft YaHei" panose="020B0503020204020204" pitchFamily="34" charset="-122"/>
                <a:ea typeface="Microsoft YaHei" panose="020B0503020204020204" pitchFamily="34" charset="-122"/>
              </a:rPr>
              <a:t>构建的后缀树上检索</a:t>
            </a:r>
            <a:r>
              <a:rPr lang="en-US" altLang="zh-CN" sz="2000" dirty="0">
                <a:solidFill>
                  <a:schemeClr val="bg1"/>
                </a:solidFill>
                <a:latin typeface="Microsoft YaHei" panose="020B0503020204020204" pitchFamily="34" charset="-122"/>
                <a:ea typeface="Microsoft YaHei" panose="020B0503020204020204" pitchFamily="34" charset="-122"/>
              </a:rPr>
              <a:t>P</a:t>
            </a:r>
            <a:r>
              <a:rPr lang="zh-CN" altLang="en-US" sz="2000" dirty="0">
                <a:solidFill>
                  <a:schemeClr val="bg1"/>
                </a:solidFill>
                <a:latin typeface="Microsoft YaHei" panose="020B0503020204020204" pitchFamily="34" charset="-122"/>
                <a:ea typeface="Microsoft YaHei" panose="020B0503020204020204" pitchFamily="34" charset="-122"/>
              </a:rPr>
              <a:t>，并且查询的时间复杂度为</a:t>
            </a:r>
            <a:r>
              <a:rPr lang="en-US" altLang="zh-CN" sz="2000" dirty="0">
                <a:solidFill>
                  <a:schemeClr val="bg1"/>
                </a:solidFill>
                <a:latin typeface="Microsoft YaHei" panose="020B0503020204020204" pitchFamily="34" charset="-122"/>
                <a:ea typeface="Microsoft YaHei" panose="020B0503020204020204" pitchFamily="34" charset="-122"/>
              </a:rPr>
              <a:t>O(|P|)</a:t>
            </a:r>
            <a:r>
              <a:rPr lang="zh-CN" altLang="en-US" sz="2000" dirty="0">
                <a:solidFill>
                  <a:schemeClr val="bg1"/>
                </a:solidFill>
                <a:latin typeface="Microsoft YaHei" panose="020B0503020204020204" pitchFamily="34" charset="-122"/>
                <a:ea typeface="Microsoft YaHei" panose="020B0503020204020204" pitchFamily="34" charset="-122"/>
              </a:rPr>
              <a:t>，与后缀树规模无关，比</a:t>
            </a:r>
            <a:r>
              <a:rPr lang="en-US" altLang="zh-CN" sz="2000" dirty="0">
                <a:solidFill>
                  <a:schemeClr val="bg1"/>
                </a:solidFill>
                <a:latin typeface="Microsoft YaHei" panose="020B0503020204020204" pitchFamily="34" charset="-122"/>
                <a:ea typeface="Microsoft YaHei" panose="020B0503020204020204" pitchFamily="34" charset="-122"/>
              </a:rPr>
              <a:t>KMP</a:t>
            </a:r>
            <a:r>
              <a:rPr lang="zh-CN" altLang="en-US" sz="2000" dirty="0">
                <a:solidFill>
                  <a:schemeClr val="bg1"/>
                </a:solidFill>
                <a:latin typeface="Microsoft YaHei" panose="020B0503020204020204" pitchFamily="34" charset="-122"/>
                <a:ea typeface="Microsoft YaHei" panose="020B0503020204020204" pitchFamily="34" charset="-122"/>
              </a:rPr>
              <a:t>等算法效率高</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建立字符串</a:t>
            </a:r>
            <a:r>
              <a:rPr lang="en-US" altLang="zh-CN" sz="2000" dirty="0">
                <a:solidFill>
                  <a:schemeClr val="bg1"/>
                </a:solidFill>
                <a:latin typeface="Microsoft YaHei" panose="020B0503020204020204" pitchFamily="34" charset="-122"/>
                <a:ea typeface="Microsoft YaHei" panose="020B0503020204020204" pitchFamily="34" charset="-122"/>
              </a:rPr>
              <a:t>S</a:t>
            </a:r>
            <a:r>
              <a:rPr lang="zh-CN" altLang="en-US" sz="2000" dirty="0">
                <a:solidFill>
                  <a:schemeClr val="bg1"/>
                </a:solidFill>
                <a:latin typeface="Microsoft YaHei" panose="020B0503020204020204" pitchFamily="34" charset="-122"/>
                <a:ea typeface="Microsoft YaHei" panose="020B0503020204020204" pitchFamily="34" charset="-122"/>
              </a:rPr>
              <a:t>的后缀树的时间与空间复杂度均为</a:t>
            </a:r>
            <a:r>
              <a:rPr lang="en-US" altLang="zh-CN" sz="2000" dirty="0">
                <a:solidFill>
                  <a:schemeClr val="bg1"/>
                </a:solidFill>
                <a:latin typeface="Microsoft YaHei" panose="020B0503020204020204" pitchFamily="34" charset="-122"/>
                <a:ea typeface="Microsoft YaHei" panose="020B0503020204020204" pitchFamily="34" charset="-122"/>
              </a:rPr>
              <a:t>O(K|S|</a:t>
            </a:r>
            <a:r>
              <a:rPr lang="en-US" altLang="zh-CN" sz="2000" baseline="30000" dirty="0">
                <a:solidFill>
                  <a:schemeClr val="bg1"/>
                </a:solidFill>
                <a:latin typeface="Microsoft YaHei" panose="020B0503020204020204" pitchFamily="34" charset="-122"/>
                <a:ea typeface="Microsoft YaHei" panose="020B0503020204020204" pitchFamily="34" charset="-122"/>
              </a:rPr>
              <a:t>2</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K</a:t>
            </a:r>
            <a:r>
              <a:rPr lang="zh-CN" altLang="en-US" sz="2000" dirty="0">
                <a:solidFill>
                  <a:schemeClr val="bg1"/>
                </a:solidFill>
                <a:latin typeface="Microsoft YaHei" panose="020B0503020204020204" pitchFamily="34" charset="-122"/>
                <a:ea typeface="Microsoft YaHei" panose="020B0503020204020204" pitchFamily="34" charset="-122"/>
              </a:rPr>
              <a:t>是字符集规模</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合并树中的相似结构，可以大幅压缩后缀树的规模，最终形成一个点和边的规模均为 </a:t>
            </a:r>
            <a:r>
              <a:rPr lang="en" altLang="zh-CN" sz="2000" dirty="0">
                <a:solidFill>
                  <a:schemeClr val="bg1"/>
                </a:solidFill>
                <a:latin typeface="Microsoft YaHei" panose="020B0503020204020204" pitchFamily="34" charset="-122"/>
                <a:ea typeface="Microsoft YaHei" panose="020B0503020204020204" pitchFamily="34" charset="-122"/>
              </a:rPr>
              <a:t>O(</a:t>
            </a:r>
            <a:r>
              <a:rPr lang="en-US" altLang="zh-CN" sz="2000" dirty="0">
                <a:solidFill>
                  <a:schemeClr val="bg1"/>
                </a:solidFill>
                <a:latin typeface="Microsoft YaHei" panose="020B0503020204020204" pitchFamily="34" charset="-122"/>
                <a:ea typeface="Microsoft YaHei" panose="020B0503020204020204" pitchFamily="34" charset="-122"/>
              </a:rPr>
              <a:t>|S|</a:t>
            </a:r>
            <a:r>
              <a:rPr lang="en" altLang="zh-CN" sz="2000" dirty="0">
                <a:solidFill>
                  <a:schemeClr val="bg1"/>
                </a:solidFill>
                <a:latin typeface="Microsoft YaHei" panose="020B0503020204020204" pitchFamily="34" charset="-122"/>
                <a:ea typeface="Microsoft YaHei" panose="020B0503020204020204" pitchFamily="34" charset="-122"/>
              </a:rPr>
              <a:t>) </a:t>
            </a:r>
            <a:r>
              <a:rPr lang="zh-CN" altLang="en-US" sz="2000" dirty="0">
                <a:solidFill>
                  <a:schemeClr val="bg1"/>
                </a:solidFill>
                <a:latin typeface="Microsoft YaHei" panose="020B0503020204020204" pitchFamily="34" charset="-122"/>
                <a:ea typeface="Microsoft YaHei" panose="020B0503020204020204" pitchFamily="34" charset="-122"/>
              </a:rPr>
              <a:t>的有向无环图，这就是</a:t>
            </a:r>
            <a:r>
              <a:rPr lang="zh-CN" altLang="en-US" sz="2000" b="1" dirty="0">
                <a:solidFill>
                  <a:srgbClr val="FFFF00"/>
                </a:solidFill>
                <a:latin typeface="Microsoft YaHei" panose="020B0503020204020204" pitchFamily="34" charset="-122"/>
                <a:ea typeface="Microsoft YaHei" panose="020B0503020204020204" pitchFamily="34" charset="-122"/>
              </a:rPr>
              <a:t>后缀自动机 </a:t>
            </a:r>
            <a:endParaRPr lang="en-US" altLang="zh-CN" sz="2000" dirty="0">
              <a:solidFill>
                <a:srgbClr val="FFFF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60092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5.8  </a:t>
            </a:r>
            <a:r>
              <a:rPr lang="zh-CN" altLang="en-US" sz="2800" dirty="0"/>
              <a:t>应用场景：决策树</a:t>
            </a:r>
          </a:p>
        </p:txBody>
      </p:sp>
      <p:sp>
        <p:nvSpPr>
          <p:cNvPr id="3" name="副标题 2"/>
          <p:cNvSpPr>
            <a:spLocks noGrp="1"/>
          </p:cNvSpPr>
          <p:nvPr>
            <p:ph type="subTitle" idx="1"/>
          </p:nvPr>
        </p:nvSpPr>
        <p:spPr/>
        <p:txBody>
          <a:bodyPr/>
          <a:lstStyle/>
          <a:p>
            <a:r>
              <a:rPr lang="en-US" altLang="zh-CN" dirty="0"/>
              <a:t>5.8 </a:t>
            </a:r>
            <a:r>
              <a:rPr lang="zh-CN" altLang="en-US" dirty="0"/>
              <a:t>应用场景</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b="1"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决策树</a:t>
            </a:r>
            <a:r>
              <a:rPr lang="zh-CN" altLang="en-US"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一种解决分类问题的算法</a:t>
            </a:r>
            <a:endParaRPr lang="en-US" altLang="zh-CN"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实例</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dirty="0">
              <a:latin typeface="Microsoft YaHei" panose="020B0503020204020204" pitchFamily="34" charset="-122"/>
              <a:ea typeface="Microsoft YaHei" panose="020B0503020204020204" pitchFamily="34" charset="-122"/>
            </a:endParaRPr>
          </a:p>
        </p:txBody>
      </p:sp>
      <p:sp>
        <p:nvSpPr>
          <p:cNvPr id="9" name="任意多边形: 形状 19">
            <a:extLst>
              <a:ext uri="{FF2B5EF4-FFF2-40B4-BE49-F238E27FC236}">
                <a16:creationId xmlns:a16="http://schemas.microsoft.com/office/drawing/2014/main" id="{6862F883-9EB9-F6DC-A5D7-1C13CBB62E25}"/>
              </a:ext>
            </a:extLst>
          </p:cNvPr>
          <p:cNvSpPr/>
          <p:nvPr/>
        </p:nvSpPr>
        <p:spPr>
          <a:xfrm>
            <a:off x="1786056" y="2336800"/>
            <a:ext cx="3916243" cy="35179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spcBef>
                <a:spcPts val="600"/>
              </a:spcBef>
              <a:spcAft>
                <a:spcPts val="600"/>
              </a:spcAft>
            </a:pPr>
            <a:r>
              <a:rPr lang="zh-CN" altLang="zh-CN" sz="2000" b="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某高校</a:t>
            </a:r>
            <a:r>
              <a:rPr lang="zh-CN" altLang="en-US" sz="2000" b="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的</a:t>
            </a:r>
            <a:r>
              <a:rPr lang="zh-CN" altLang="zh-CN" sz="2000" b="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优秀学生选拔标准</a:t>
            </a:r>
            <a:endParaRPr lang="en-US" altLang="zh-CN" sz="2000" b="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600"/>
              </a:spcBef>
              <a:spcAft>
                <a:spcPts val="600"/>
              </a:spcAft>
            </a:pPr>
            <a:r>
              <a:rPr lang="en-US"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）学生在德、智、体三个方面都取得良以上的成绩</a:t>
            </a:r>
            <a:endParaRPr lang="en-US"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600"/>
              </a:spcBef>
              <a:spcAft>
                <a:spcPts val="600"/>
              </a:spcAft>
            </a:pPr>
            <a:r>
              <a:rPr lang="en-US"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）按照</a:t>
            </a:r>
            <a:r>
              <a:rPr lang="en-US"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为学须先立志</a:t>
            </a:r>
            <a:r>
              <a:rPr lang="en-US"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的原则，品行优异的学生可评为优秀</a:t>
            </a:r>
            <a:endParaRPr lang="en-US"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600"/>
              </a:spcBef>
              <a:spcAft>
                <a:spcPts val="600"/>
              </a:spcAft>
            </a:pPr>
            <a:r>
              <a:rPr lang="en-US"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）对于品德表现良好的学生，必须</a:t>
            </a:r>
            <a:r>
              <a:rPr lang="en-US"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文武全才</a:t>
            </a:r>
            <a:r>
              <a:rPr lang="en-US"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0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，即学习成绩和身体素质皆优</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pic>
        <p:nvPicPr>
          <p:cNvPr id="18" name="图片 17">
            <a:extLst>
              <a:ext uri="{FF2B5EF4-FFF2-40B4-BE49-F238E27FC236}">
                <a16:creationId xmlns:a16="http://schemas.microsoft.com/office/drawing/2014/main" id="{12ECB1A2-09E5-CC07-3AF2-193600C61C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2539" y="2336800"/>
            <a:ext cx="5125843" cy="3206750"/>
          </a:xfrm>
          <a:prstGeom prst="rect">
            <a:avLst/>
          </a:prstGeom>
        </p:spPr>
      </p:pic>
      <p:sp>
        <p:nvSpPr>
          <p:cNvPr id="25" name="右箭头 24">
            <a:extLst>
              <a:ext uri="{FF2B5EF4-FFF2-40B4-BE49-F238E27FC236}">
                <a16:creationId xmlns:a16="http://schemas.microsoft.com/office/drawing/2014/main" id="{CF7A3157-FAC3-BFB7-E78F-BF2D9A589AE9}"/>
              </a:ext>
            </a:extLst>
          </p:cNvPr>
          <p:cNvSpPr/>
          <p:nvPr/>
        </p:nvSpPr>
        <p:spPr>
          <a:xfrm>
            <a:off x="5954895" y="3560518"/>
            <a:ext cx="895287" cy="759314"/>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转换</a:t>
            </a:r>
          </a:p>
        </p:txBody>
      </p:sp>
      <p:sp>
        <p:nvSpPr>
          <p:cNvPr id="26" name="文本框 25">
            <a:extLst>
              <a:ext uri="{FF2B5EF4-FFF2-40B4-BE49-F238E27FC236}">
                <a16:creationId xmlns:a16="http://schemas.microsoft.com/office/drawing/2014/main" id="{7DED4179-DC3F-F08D-2929-D258E4CE6EEA}"/>
              </a:ext>
            </a:extLst>
          </p:cNvPr>
          <p:cNvSpPr txBox="1"/>
          <p:nvPr/>
        </p:nvSpPr>
        <p:spPr>
          <a:xfrm>
            <a:off x="8965460" y="5623867"/>
            <a:ext cx="1107996" cy="461665"/>
          </a:xfrm>
          <a:prstGeom prst="rect">
            <a:avLst/>
          </a:prstGeom>
          <a:noFill/>
        </p:spPr>
        <p:txBody>
          <a:bodyPr wrap="none" rtlCol="0">
            <a:spAutoFit/>
          </a:bodyPr>
          <a:lstStyle/>
          <a:p>
            <a:r>
              <a:rPr kumimoji="1" lang="zh-CN" altLang="en-US" sz="2400" dirty="0">
                <a:solidFill>
                  <a:srgbClr val="C00000"/>
                </a:solidFill>
                <a:latin typeface="Microsoft YaHei" panose="020B0503020204020204" pitchFamily="34" charset="-122"/>
                <a:ea typeface="Microsoft YaHei" panose="020B0503020204020204" pitchFamily="34" charset="-122"/>
              </a:rPr>
              <a:t>决策树</a:t>
            </a:r>
          </a:p>
        </p:txBody>
      </p:sp>
    </p:spTree>
    <p:extLst>
      <p:ext uri="{BB962C8B-B14F-4D97-AF65-F5344CB8AC3E}">
        <p14:creationId xmlns:p14="http://schemas.microsoft.com/office/powerpoint/2010/main" val="3529703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12ECB1A2-09E5-CC07-3AF2-193600C61C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6044" y="2374900"/>
            <a:ext cx="5125843" cy="3206750"/>
          </a:xfrm>
          <a:prstGeom prst="rect">
            <a:avLst/>
          </a:prstGeom>
        </p:spPr>
      </p:pic>
      <p:sp>
        <p:nvSpPr>
          <p:cNvPr id="2" name="标题 1"/>
          <p:cNvSpPr>
            <a:spLocks noGrp="1"/>
          </p:cNvSpPr>
          <p:nvPr>
            <p:ph type="title"/>
          </p:nvPr>
        </p:nvSpPr>
        <p:spPr/>
        <p:txBody>
          <a:bodyPr>
            <a:normAutofit/>
          </a:bodyPr>
          <a:lstStyle/>
          <a:p>
            <a:r>
              <a:rPr lang="en-US" altLang="zh-CN" sz="2800" dirty="0"/>
              <a:t>5.8  </a:t>
            </a:r>
            <a:r>
              <a:rPr lang="zh-CN" altLang="en-US" sz="2800" dirty="0"/>
              <a:t>应用场景：决策树</a:t>
            </a:r>
          </a:p>
        </p:txBody>
      </p:sp>
      <p:sp>
        <p:nvSpPr>
          <p:cNvPr id="3" name="副标题 2"/>
          <p:cNvSpPr>
            <a:spLocks noGrp="1"/>
          </p:cNvSpPr>
          <p:nvPr>
            <p:ph type="subTitle" idx="1"/>
          </p:nvPr>
        </p:nvSpPr>
        <p:spPr/>
        <p:txBody>
          <a:bodyPr/>
          <a:lstStyle/>
          <a:p>
            <a:r>
              <a:rPr lang="en-US" altLang="zh-CN" dirty="0"/>
              <a:t>5.8 </a:t>
            </a:r>
            <a:r>
              <a:rPr lang="zh-CN" altLang="en-US" dirty="0"/>
              <a:t>应用场景</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b="1"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决策树</a:t>
            </a:r>
            <a:r>
              <a:rPr lang="zh-CN" altLang="en-US"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一种解决分类问题的算法</a:t>
            </a:r>
            <a:endParaRPr lang="en-US" altLang="zh-CN"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实例</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dirty="0">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7DED4179-DC3F-F08D-2929-D258E4CE6EEA}"/>
              </a:ext>
            </a:extLst>
          </p:cNvPr>
          <p:cNvSpPr txBox="1"/>
          <p:nvPr/>
        </p:nvSpPr>
        <p:spPr>
          <a:xfrm>
            <a:off x="3466360" y="5575300"/>
            <a:ext cx="1107996" cy="461665"/>
          </a:xfrm>
          <a:prstGeom prst="rect">
            <a:avLst/>
          </a:prstGeom>
          <a:noFill/>
        </p:spPr>
        <p:txBody>
          <a:bodyPr wrap="none" rtlCol="0">
            <a:spAutoFit/>
          </a:bodyPr>
          <a:lstStyle/>
          <a:p>
            <a:r>
              <a:rPr kumimoji="1" lang="zh-CN" altLang="en-US" sz="2400" dirty="0">
                <a:solidFill>
                  <a:srgbClr val="C00000"/>
                </a:solidFill>
                <a:latin typeface="Microsoft YaHei" panose="020B0503020204020204" pitchFamily="34" charset="-122"/>
                <a:ea typeface="Microsoft YaHei" panose="020B0503020204020204" pitchFamily="34" charset="-122"/>
              </a:rPr>
              <a:t>决策树</a:t>
            </a:r>
          </a:p>
        </p:txBody>
      </p:sp>
      <p:sp>
        <p:nvSpPr>
          <p:cNvPr id="6" name="任意多边形: 形状 19">
            <a:extLst>
              <a:ext uri="{FF2B5EF4-FFF2-40B4-BE49-F238E27FC236}">
                <a16:creationId xmlns:a16="http://schemas.microsoft.com/office/drawing/2014/main" id="{1AC4B2A8-B878-CEE6-1F11-BA277C014A51}"/>
              </a:ext>
            </a:extLst>
          </p:cNvPr>
          <p:cNvSpPr/>
          <p:nvPr/>
        </p:nvSpPr>
        <p:spPr>
          <a:xfrm>
            <a:off x="6513706" y="1250836"/>
            <a:ext cx="4840094" cy="25069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spcBef>
                <a:spcPts val="600"/>
              </a:spcBef>
              <a:spcAft>
                <a:spcPts val="600"/>
              </a:spcAft>
            </a:pPr>
            <a:r>
              <a:rPr lang="zh-CN" altLang="en-US" sz="2000" b="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决策树</a:t>
            </a:r>
            <a:endParaRPr lang="en-US" altLang="zh-CN" sz="2000" b="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kern="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每个中间结点代表一个特征属性，每个分支代表一个属性值</a:t>
            </a:r>
            <a:endParaRPr lang="en-US" altLang="zh-CN" sz="2000" kern="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kern="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中间结点对属性值进行测试，根据判断结果决定进入下面哪个子结点</a:t>
            </a:r>
            <a:endParaRPr lang="en-US" altLang="zh-CN" sz="2000" kern="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kern="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叶结点代表最终的决策 </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7" name="任意多边形: 形状 19">
            <a:extLst>
              <a:ext uri="{FF2B5EF4-FFF2-40B4-BE49-F238E27FC236}">
                <a16:creationId xmlns:a16="http://schemas.microsoft.com/office/drawing/2014/main" id="{A8422E66-1A82-8A7A-CA3E-FA12C1B63F3F}"/>
              </a:ext>
            </a:extLst>
          </p:cNvPr>
          <p:cNvSpPr/>
          <p:nvPr/>
        </p:nvSpPr>
        <p:spPr>
          <a:xfrm>
            <a:off x="6573975" y="4281094"/>
            <a:ext cx="4840094" cy="238809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spcBef>
                <a:spcPts val="600"/>
              </a:spcBef>
              <a:spcAft>
                <a:spcPts val="600"/>
              </a:spcAft>
              <a:buFont typeface="Arial" panose="020B0604020202020204" pitchFamily="34" charset="0"/>
              <a:buChar char="•"/>
            </a:pPr>
            <a:r>
              <a:rPr lang="zh-C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根结点包含了所有学生，而每个中间结点包含一个学生集合（子集）</a:t>
            </a:r>
            <a:endParaRPr lang="en-US"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根据特征属性的测试结果将集合划分给各个子结点</a:t>
            </a:r>
            <a:endParaRPr lang="en-US" altLang="zh-CN" sz="2000" dirty="0">
              <a:solidFill>
                <a:schemeClr val="bg1"/>
              </a:solidFill>
              <a:effectLst/>
              <a:latin typeface="Microsoft YaHei" panose="020B0503020204020204" pitchFamily="34" charset="-122"/>
              <a:ea typeface="Microsoft YaHei" panose="020B0503020204020204" pitchFamily="34" charset="-122"/>
            </a:endParaRPr>
          </a:p>
          <a:p>
            <a:pPr marL="342900" indent="-342900">
              <a:spcBef>
                <a:spcPts val="600"/>
              </a:spcBef>
              <a:spcAft>
                <a:spcPts val="600"/>
              </a:spcAft>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每个叶结点存放一个</a:t>
            </a:r>
            <a:r>
              <a:rPr lang="zh-CN" altLang="en-US" sz="2000" dirty="0">
                <a:solidFill>
                  <a:srgbClr val="FFFF00"/>
                </a:solidFill>
                <a:latin typeface="Microsoft YaHei" panose="020B0503020204020204" pitchFamily="34" charset="-122"/>
                <a:ea typeface="Microsoft YaHei" panose="020B0503020204020204" pitchFamily="34" charset="-122"/>
              </a:rPr>
              <a:t>类别</a:t>
            </a:r>
            <a:r>
              <a:rPr lang="zh-CN" altLang="en-US" sz="2000" dirty="0">
                <a:solidFill>
                  <a:schemeClr val="bg1"/>
                </a:solidFill>
                <a:latin typeface="Microsoft YaHei" panose="020B0503020204020204" pitchFamily="34" charset="-122"/>
                <a:ea typeface="Microsoft YaHei" panose="020B0503020204020204" pitchFamily="34" charset="-122"/>
              </a:rPr>
              <a:t>，表示最终的分类结果 </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8" name="下箭头 7">
            <a:extLst>
              <a:ext uri="{FF2B5EF4-FFF2-40B4-BE49-F238E27FC236}">
                <a16:creationId xmlns:a16="http://schemas.microsoft.com/office/drawing/2014/main" id="{8F26473A-A89F-8AF3-BEDF-8E43FAFA7195}"/>
              </a:ext>
            </a:extLst>
          </p:cNvPr>
          <p:cNvSpPr/>
          <p:nvPr/>
        </p:nvSpPr>
        <p:spPr>
          <a:xfrm>
            <a:off x="8519640" y="3797204"/>
            <a:ext cx="986672" cy="488172"/>
          </a:xfrm>
          <a:prstGeom prst="downArrow">
            <a:avLst>
              <a:gd name="adj1" fmla="val 69289"/>
              <a:gd name="adj2" fmla="val 50000"/>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应用</a:t>
            </a:r>
          </a:p>
        </p:txBody>
      </p:sp>
      <p:sp>
        <p:nvSpPr>
          <p:cNvPr id="10" name="文本框 9">
            <a:extLst>
              <a:ext uri="{FF2B5EF4-FFF2-40B4-BE49-F238E27FC236}">
                <a16:creationId xmlns:a16="http://schemas.microsoft.com/office/drawing/2014/main" id="{7468FC73-165F-BF44-5EA7-30D5D7C5C51E}"/>
              </a:ext>
            </a:extLst>
          </p:cNvPr>
          <p:cNvSpPr txBox="1"/>
          <p:nvPr/>
        </p:nvSpPr>
        <p:spPr>
          <a:xfrm>
            <a:off x="9582916" y="3806612"/>
            <a:ext cx="1980029"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对学生进行分类</a:t>
            </a:r>
          </a:p>
        </p:txBody>
      </p:sp>
    </p:spTree>
    <p:extLst>
      <p:ext uri="{BB962C8B-B14F-4D97-AF65-F5344CB8AC3E}">
        <p14:creationId xmlns:p14="http://schemas.microsoft.com/office/powerpoint/2010/main" val="22894792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5.8  </a:t>
            </a:r>
            <a:r>
              <a:rPr lang="zh-CN" altLang="en-US" sz="2800" dirty="0"/>
              <a:t>应用场景：决策树</a:t>
            </a:r>
          </a:p>
        </p:txBody>
      </p:sp>
      <p:sp>
        <p:nvSpPr>
          <p:cNvPr id="3" name="副标题 2"/>
          <p:cNvSpPr>
            <a:spLocks noGrp="1"/>
          </p:cNvSpPr>
          <p:nvPr>
            <p:ph type="subTitle" idx="1"/>
          </p:nvPr>
        </p:nvSpPr>
        <p:spPr/>
        <p:txBody>
          <a:bodyPr/>
          <a:lstStyle/>
          <a:p>
            <a:r>
              <a:rPr lang="en-US" altLang="zh-CN" dirty="0"/>
              <a:t>5.8 </a:t>
            </a:r>
            <a:r>
              <a:rPr lang="zh-CN" altLang="en-US" dirty="0"/>
              <a:t>应用场景</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b="1"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决策树</a:t>
            </a:r>
            <a:r>
              <a:rPr lang="zh-CN" altLang="en-US"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一种解决分类问题的算法</a:t>
            </a:r>
            <a:endParaRPr lang="en-US" altLang="zh-CN"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决策树的构建</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：给定一组训练数据，每个数据包含多个特征属性并且带有表示类别的标记。从训练数据集中归纳出一组分类规则，并由此构造一个决策树，使它能够对训练数据执行正确的分类</a:t>
            </a:r>
            <a:r>
              <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也可用于预测新数据的类别。 </a:t>
            </a:r>
            <a:endPar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决策树构建算法：</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经典的决策树生成算法有</a:t>
            </a:r>
            <a:r>
              <a:rPr lang="en"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ID3</a:t>
            </a:r>
            <a:r>
              <a:rPr lang="zh-CN" altLang="e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C4.5</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与</a:t>
            </a:r>
            <a:r>
              <a:rPr lang="en"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CART</a:t>
            </a:r>
            <a:r>
              <a:rPr lang="zh-CN" altLang="e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其中</a:t>
            </a:r>
            <a:r>
              <a:rPr lang="en"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ID3</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是最早提出的机器学习算法 </a:t>
            </a:r>
            <a:endParaRPr lang="en-US" altLang="zh-CN" sz="2800" dirty="0">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6" name="任意多边形: 形状 19">
                <a:extLst>
                  <a:ext uri="{FF2B5EF4-FFF2-40B4-BE49-F238E27FC236}">
                    <a16:creationId xmlns:a16="http://schemas.microsoft.com/office/drawing/2014/main" id="{29FBC26A-9108-D9A8-7369-1E240A3469A7}"/>
                  </a:ext>
                </a:extLst>
              </p:cNvPr>
              <p:cNvSpPr/>
              <p:nvPr/>
            </p:nvSpPr>
            <p:spPr>
              <a:xfrm>
                <a:off x="2489200" y="4209286"/>
                <a:ext cx="6611047" cy="208376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spcBef>
                    <a:spcPts val="600"/>
                  </a:spcBef>
                  <a:spcAft>
                    <a:spcPts val="600"/>
                  </a:spcAft>
                </a:pPr>
                <a:r>
                  <a:rPr lang="en-US" altLang="zh-CN" sz="2000" dirty="0">
                    <a:solidFill>
                      <a:schemeClr val="bg1"/>
                    </a:solidFill>
                    <a:latin typeface="Microsoft YaHei" panose="020B0503020204020204" pitchFamily="34" charset="-122"/>
                    <a:ea typeface="Microsoft YaHei" panose="020B0503020204020204" pitchFamily="34" charset="-122"/>
                  </a:rPr>
                  <a:t> </a:t>
                </a:r>
              </a:p>
              <a:p>
                <a:pPr>
                  <a:spcBef>
                    <a:spcPts val="600"/>
                  </a:spcBef>
                  <a:spcAft>
                    <a:spcPts val="600"/>
                  </a:spcAft>
                </a:pPr>
                <a:r>
                  <a:rPr lang="en-US" altLang="zh-CN" sz="2000" dirty="0">
                    <a:solidFill>
                      <a:schemeClr val="bg1"/>
                    </a:solidFill>
                    <a:latin typeface="Microsoft YaHei" panose="020B0503020204020204" pitchFamily="34" charset="-122"/>
                    <a:ea typeface="Microsoft YaHei" panose="020B0503020204020204" pitchFamily="34" charset="-122"/>
                  </a:rPr>
                  <a:t>ID3</a:t>
                </a:r>
                <a:r>
                  <a:rPr lang="zh-CN" altLang="en-US" sz="2000" dirty="0">
                    <a:solidFill>
                      <a:schemeClr val="bg1"/>
                    </a:solidFill>
                    <a:latin typeface="Microsoft YaHei" panose="020B0503020204020204" pitchFamily="34" charset="-122"/>
                    <a:ea typeface="Microsoft YaHei" panose="020B0503020204020204" pitchFamily="34" charset="-122"/>
                  </a:rPr>
                  <a:t>算法是一种贪心法，其核心是“信息熵”。假设样本数据集</a:t>
                </a:r>
                <a:r>
                  <a:rPr lang="en" altLang="zh-CN" sz="2000" dirty="0">
                    <a:solidFill>
                      <a:schemeClr val="bg1"/>
                    </a:solidFill>
                    <a:latin typeface="Microsoft YaHei" panose="020B0503020204020204" pitchFamily="34" charset="-122"/>
                    <a:ea typeface="Microsoft YaHei" panose="020B0503020204020204" pitchFamily="34" charset="-122"/>
                  </a:rPr>
                  <a:t>C</a:t>
                </a:r>
                <a:r>
                  <a:rPr lang="zh-CN" altLang="en-US" sz="2000" dirty="0">
                    <a:solidFill>
                      <a:schemeClr val="bg1"/>
                    </a:solidFill>
                    <a:latin typeface="Microsoft YaHei" panose="020B0503020204020204" pitchFamily="34" charset="-122"/>
                    <a:ea typeface="Microsoft YaHei" panose="020B0503020204020204" pitchFamily="34" charset="-122"/>
                  </a:rPr>
                  <a:t>包含</a:t>
                </a:r>
                <a:r>
                  <a:rPr lang="en" altLang="zh-CN" sz="2000" dirty="0">
                    <a:solidFill>
                      <a:schemeClr val="bg1"/>
                    </a:solidFill>
                    <a:latin typeface="Microsoft YaHei" panose="020B0503020204020204" pitchFamily="34" charset="-122"/>
                    <a:ea typeface="Microsoft YaHei" panose="020B0503020204020204" pitchFamily="34" charset="-122"/>
                  </a:rPr>
                  <a:t>k</a:t>
                </a:r>
                <a:r>
                  <a:rPr lang="zh-CN" altLang="en-US" sz="2000" dirty="0">
                    <a:solidFill>
                      <a:schemeClr val="bg1"/>
                    </a:solidFill>
                    <a:latin typeface="Microsoft YaHei" panose="020B0503020204020204" pitchFamily="34" charset="-122"/>
                    <a:ea typeface="Microsoft YaHei" panose="020B0503020204020204" pitchFamily="34" charset="-122"/>
                  </a:rPr>
                  <a:t>个独立的类别，每个类别构成</a:t>
                </a:r>
                <a:r>
                  <a:rPr lang="en" altLang="zh-CN" sz="2000" dirty="0">
                    <a:solidFill>
                      <a:schemeClr val="bg1"/>
                    </a:solidFill>
                    <a:latin typeface="Microsoft YaHei" panose="020B0503020204020204" pitchFamily="34" charset="-122"/>
                    <a:ea typeface="Microsoft YaHei" panose="020B0503020204020204" pitchFamily="34" charset="-122"/>
                  </a:rPr>
                  <a:t>C</a:t>
                </a:r>
                <a:r>
                  <a:rPr lang="zh-CN" altLang="en-US" sz="2000" dirty="0">
                    <a:solidFill>
                      <a:schemeClr val="bg1"/>
                    </a:solidFill>
                    <a:latin typeface="Microsoft YaHei" panose="020B0503020204020204" pitchFamily="34" charset="-122"/>
                    <a:ea typeface="Microsoft YaHei" panose="020B0503020204020204" pitchFamily="34" charset="-122"/>
                  </a:rPr>
                  <a:t>的一个子集𝐶</a:t>
                </a:r>
                <a:r>
                  <a:rPr lang="en-US" altLang="zh-CN" sz="2000" baseline="-25000" dirty="0">
                    <a:solidFill>
                      <a:schemeClr val="bg1"/>
                    </a:solidFill>
                    <a:latin typeface="Microsoft YaHei" panose="020B0503020204020204" pitchFamily="34" charset="-122"/>
                    <a:ea typeface="Microsoft YaHei" panose="020B0503020204020204" pitchFamily="34" charset="-122"/>
                  </a:rPr>
                  <a:t>𝑗 </a:t>
                </a:r>
                <a:r>
                  <a:rPr lang="en-US" altLang="zh-CN" sz="2000" dirty="0">
                    <a:solidFill>
                      <a:schemeClr val="bg1"/>
                    </a:solidFill>
                    <a:latin typeface="Microsoft YaHei" panose="020B0503020204020204" pitchFamily="34" charset="-122"/>
                    <a:ea typeface="Microsoft YaHei" panose="020B0503020204020204" pitchFamily="34" charset="-122"/>
                  </a:rPr>
                  <a:t> (1≤𝑗≤𝑘)</a:t>
                </a:r>
                <a:r>
                  <a:rPr lang="zh-CN" altLang="en-US" sz="2000" dirty="0">
                    <a:solidFill>
                      <a:schemeClr val="bg1"/>
                    </a:solidFill>
                    <a:latin typeface="Microsoft YaHei" panose="020B0503020204020204" pitchFamily="34" charset="-122"/>
                    <a:ea typeface="Microsoft YaHei" panose="020B0503020204020204" pitchFamily="34" charset="-122"/>
                  </a:rPr>
                  <a:t>，则数据集</a:t>
                </a:r>
                <a:r>
                  <a:rPr lang="en" altLang="zh-CN" sz="2000" dirty="0">
                    <a:solidFill>
                      <a:schemeClr val="bg1"/>
                    </a:solidFill>
                    <a:latin typeface="Microsoft YaHei" panose="020B0503020204020204" pitchFamily="34" charset="-122"/>
                    <a:ea typeface="Microsoft YaHei" panose="020B0503020204020204" pitchFamily="34" charset="-122"/>
                  </a:rPr>
                  <a:t>C</a:t>
                </a:r>
                <a:r>
                  <a:rPr lang="zh-CN" altLang="en-US" sz="2000" dirty="0">
                    <a:solidFill>
                      <a:schemeClr val="bg1"/>
                    </a:solidFill>
                    <a:latin typeface="Microsoft YaHei" panose="020B0503020204020204" pitchFamily="34" charset="-122"/>
                    <a:ea typeface="Microsoft YaHei" panose="020B0503020204020204" pitchFamily="34" charset="-122"/>
                  </a:rPr>
                  <a:t>的总信息熵为：</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800" i="1" kern="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d>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𝑘</m:t>
                          </m:r>
                        </m:sup>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den>
                          </m:f>
                          <m:func>
                            <m:func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log</m:t>
                              </m:r>
                            </m:fName>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den>
                              </m:f>
                            </m:e>
                          </m:func>
                        </m:e>
                      </m:nary>
                    </m:oMath>
                  </m:oMathPara>
                </a14:m>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spcBef>
                    <a:spcPts val="600"/>
                  </a:spcBef>
                  <a:spcAft>
                    <a:spcPts val="600"/>
                  </a:spcAft>
                </a:pPr>
                <a:r>
                  <a:rPr lang="zh-CN" altLang="en-US" sz="2000" dirty="0">
                    <a:solidFill>
                      <a:schemeClr val="bg1"/>
                    </a:solidFill>
                    <a:latin typeface="Microsoft YaHei" panose="020B0503020204020204" pitchFamily="34" charset="-122"/>
                    <a:ea typeface="Microsoft YaHei" panose="020B0503020204020204" pitchFamily="34" charset="-122"/>
                  </a:rPr>
                  <a:t> </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p:sp>
            <p:nvSpPr>
              <p:cNvPr id="6" name="任意多边形: 形状 19">
                <a:extLst>
                  <a:ext uri="{FF2B5EF4-FFF2-40B4-BE49-F238E27FC236}">
                    <a16:creationId xmlns:a16="http://schemas.microsoft.com/office/drawing/2014/main" id="{29FBC26A-9108-D9A8-7369-1E240A3469A7}"/>
                  </a:ext>
                </a:extLst>
              </p:cNvPr>
              <p:cNvSpPr>
                <a:spLocks noRot="1" noChangeAspect="1" noMove="1" noResize="1" noEditPoints="1" noAdjustHandles="1" noChangeArrowheads="1" noChangeShapeType="1" noTextEdit="1"/>
              </p:cNvSpPr>
              <p:nvPr/>
            </p:nvSpPr>
            <p:spPr>
              <a:xfrm>
                <a:off x="2489200" y="4209286"/>
                <a:ext cx="6611047" cy="208376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b="-56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3119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ID3</a:t>
            </a:r>
            <a:r>
              <a:rPr lang="zh-CN" altLang="en-US" sz="2800" dirty="0"/>
              <a:t>算法</a:t>
            </a:r>
          </a:p>
        </p:txBody>
      </p:sp>
      <p:sp>
        <p:nvSpPr>
          <p:cNvPr id="3" name="副标题 2"/>
          <p:cNvSpPr>
            <a:spLocks noGrp="1"/>
          </p:cNvSpPr>
          <p:nvPr>
            <p:ph type="subTitle" idx="1"/>
          </p:nvPr>
        </p:nvSpPr>
        <p:spPr/>
        <p:txBody>
          <a:bodyPr/>
          <a:lstStyle/>
          <a:p>
            <a:r>
              <a:rPr lang="en-US" altLang="zh-CN" dirty="0"/>
              <a:t>5.8 </a:t>
            </a:r>
            <a:r>
              <a:rPr lang="zh-CN" altLang="en-US" dirty="0"/>
              <a:t>应用场景</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mc:Choice xmlns:a14="http://schemas.microsoft.com/office/drawing/2010/main" Requires="a14">
          <p:sp>
            <p:nvSpPr>
              <p:cNvPr id="6" name="任意多边形: 形状 19">
                <a:extLst>
                  <a:ext uri="{FF2B5EF4-FFF2-40B4-BE49-F238E27FC236}">
                    <a16:creationId xmlns:a16="http://schemas.microsoft.com/office/drawing/2014/main" id="{29FBC26A-9108-D9A8-7369-1E240A3469A7}"/>
                  </a:ext>
                </a:extLst>
              </p:cNvPr>
              <p:cNvSpPr/>
              <p:nvPr/>
            </p:nvSpPr>
            <p:spPr>
              <a:xfrm>
                <a:off x="6977740" y="817916"/>
                <a:ext cx="4978400" cy="578133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spcBef>
                    <a:spcPts val="600"/>
                  </a:spcBef>
                  <a:spcAft>
                    <a:spcPts val="600"/>
                  </a:spcAft>
                </a:pPr>
                <a:r>
                  <a:rPr lang="en-US" altLang="zh-CN" sz="2000" dirty="0">
                    <a:solidFill>
                      <a:schemeClr val="bg1"/>
                    </a:solidFill>
                    <a:latin typeface="Microsoft YaHei" panose="020B0503020204020204" pitchFamily="34" charset="-122"/>
                    <a:ea typeface="Microsoft YaHei" panose="020B0503020204020204" pitchFamily="34" charset="-122"/>
                  </a:rPr>
                  <a:t> </a:t>
                </a:r>
                <a:r>
                  <a:rPr lang="zh-CN" alt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信息增益</a:t>
                </a:r>
                <a:endParaRPr lang="en-US" alt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600"/>
                  </a:spcBef>
                  <a:spcAft>
                    <a:spcPts val="600"/>
                  </a:spcAft>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设特征属性</a:t>
                </a:r>
                <a:r>
                  <a:rPr lang="en" altLang="zh-CN" kern="100" dirty="0">
                    <a:latin typeface="Microsoft YaHei" panose="020B0503020204020204" pitchFamily="34" charset="-122"/>
                    <a:ea typeface="Microsoft YaHei" panose="020B0503020204020204" pitchFamily="34" charset="-122"/>
                    <a:cs typeface="Times New Roman" panose="02020603050405020304" pitchFamily="18" charset="0"/>
                  </a:rPr>
                  <a:t>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的取值为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sSub>
                      <m:sSubPr>
                        <m:ctrlP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1</m:t>
                        </m:r>
                      </m:sub>
                    </m:sSub>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zh-CN" altLang="en-US" b="0" i="1" kern="100" smtClean="0">
                        <a:latin typeface="Cambria Math" panose="02040503050406030204" pitchFamily="18" charset="0"/>
                        <a:ea typeface="Microsoft YaHei" panose="020B0503020204020204" pitchFamily="34" charset="-122"/>
                        <a:cs typeface="Times New Roman" panose="02020603050405020304" pitchFamily="18" charset="0"/>
                      </a:rPr>
                      <m:t> </m:t>
                    </m:r>
                    <m:sSub>
                      <m:sSubPr>
                        <m:ctrlP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2</m:t>
                        </m:r>
                      </m:sub>
                    </m:sSub>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zh-CN" altLang="en-US" b="0" i="1" kern="100" smtClean="0">
                        <a:latin typeface="Cambria Math" panose="02040503050406030204" pitchFamily="18" charset="0"/>
                        <a:ea typeface="Microsoft YaHei" panose="020B0503020204020204" pitchFamily="34" charset="-122"/>
                        <a:cs typeface="Times New Roman" panose="02020603050405020304" pitchFamily="18" charset="0"/>
                      </a:rPr>
                      <m:t> </m:t>
                    </m:r>
                    <m:sSub>
                      <m:sSubPr>
                        <m:ctrlP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𝑚</m:t>
                        </m:r>
                      </m:sub>
                    </m:sSub>
                  </m:oMath>
                </a14:m>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 (𝑚≥1)</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。用</a:t>
                </a:r>
                <a14:m>
                  <m:oMath xmlns:m="http://schemas.openxmlformats.org/officeDocument/2006/math">
                    <m:sSub>
                      <m:sSubPr>
                        <m:ctrlP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𝐷</m:t>
                        </m:r>
                      </m:e>
                      <m:sub>
                        <m:sSub>
                          <m:sSubPr>
                            <m:ctrlP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𝑖</m:t>
                            </m:r>
                          </m:sub>
                        </m:sSub>
                      </m:sub>
                    </m:sSub>
                  </m:oMath>
                </a14:m>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表示数据集</a:t>
                </a:r>
                <a:r>
                  <a:rPr lang="en" altLang="zh-CN" kern="100" dirty="0">
                    <a:latin typeface="Microsoft YaHei" panose="020B0503020204020204" pitchFamily="34" charset="-122"/>
                    <a:ea typeface="Microsoft YaHei" panose="020B0503020204020204" pitchFamily="34" charset="-122"/>
                    <a:cs typeface="Times New Roman" panose="02020603050405020304" pitchFamily="18" charset="0"/>
                  </a:rPr>
                  <a:t>C</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中属性</a:t>
                </a:r>
                <a:r>
                  <a:rPr lang="en" altLang="zh-CN" kern="100" dirty="0">
                    <a:latin typeface="Microsoft YaHei" panose="020B0503020204020204" pitchFamily="34" charset="-122"/>
                    <a:ea typeface="Microsoft YaHei" panose="020B0503020204020204" pitchFamily="34" charset="-122"/>
                    <a:cs typeface="Times New Roman" panose="02020603050405020304" pitchFamily="18" charset="0"/>
                  </a:rPr>
                  <a:t>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取值</a:t>
                </a:r>
                <a14:m>
                  <m:oMath xmlns:m="http://schemas.openxmlformats.org/officeDocument/2006/math">
                    <m:sSub>
                      <m:sSubPr>
                        <m:ctrlP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Microsoft YaHei" panose="020B0503020204020204" pitchFamily="34" charset="-122"/>
                            <a:cs typeface="Times New Roman" panose="02020603050405020304" pitchFamily="18" charset="0"/>
                          </a:rPr>
                          <m:t>𝑖</m:t>
                        </m:r>
                      </m:sub>
                    </m:sSub>
                  </m:oMath>
                </a14:m>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 (1≤𝑖≤𝑚)</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的所有数据集合，对</a:t>
                </a:r>
                <a14:m>
                  <m:oMath xmlns:m="http://schemas.openxmlformats.org/officeDocument/2006/math">
                    <m:sSub>
                      <m:sSubPr>
                        <m:ctrlPr>
                          <a:rPr lang="en-US" altLang="zh-CN" i="1" kern="100">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Microsoft YaHei" panose="020B0503020204020204" pitchFamily="34" charset="-122"/>
                            <a:cs typeface="Times New Roman" panose="02020603050405020304" pitchFamily="18" charset="0"/>
                          </a:rPr>
                          <m:t>𝐷</m:t>
                        </m:r>
                      </m:e>
                      <m:sub>
                        <m:sSub>
                          <m:sSubPr>
                            <m:ctrlPr>
                              <a:rPr lang="en-US" altLang="zh-CN" i="1" kern="100">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Microsoft YaHei" panose="020B0503020204020204" pitchFamily="34" charset="-122"/>
                                <a:cs typeface="Times New Roman" panose="02020603050405020304" pitchFamily="18" charset="0"/>
                              </a:rPr>
                              <m:t>𝑎</m:t>
                            </m:r>
                          </m:e>
                          <m:sub>
                            <m:r>
                              <a:rPr lang="en-US" altLang="zh-CN" i="1" kern="100">
                                <a:latin typeface="Cambria Math" panose="02040503050406030204" pitchFamily="18" charset="0"/>
                                <a:ea typeface="Microsoft YaHei" panose="020B0503020204020204" pitchFamily="34" charset="-122"/>
                                <a:cs typeface="Times New Roman" panose="02020603050405020304" pitchFamily="18" charset="0"/>
                              </a:rPr>
                              <m:t>𝑖</m:t>
                            </m:r>
                          </m:sub>
                        </m:sSub>
                      </m:sub>
                    </m:sSub>
                  </m:oMath>
                </a14:m>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按类别标记进行分类，可得信息熵：</a:t>
                </a:r>
                <a:endPar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800" i="1" kern="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sub>
                          </m:sSub>
                        </m:e>
                      </m:d>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𝑘</m:t>
                          </m:r>
                        </m:sup>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den>
                          </m:f>
                          <m:func>
                            <m:func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log</m:t>
                              </m:r>
                            </m:fName>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den>
                              </m:f>
                            </m:e>
                          </m:func>
                        </m:e>
                      </m:nary>
                    </m:oMath>
                  </m:oMathPara>
                </a14:m>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spcBef>
                    <a:spcPts val="600"/>
                  </a:spcBef>
                  <a:spcAft>
                    <a:spcPts val="600"/>
                  </a:spcAft>
                </a:pPr>
                <a:r>
                  <a:rPr lang="zh-CN" altLang="en-US" dirty="0">
                    <a:solidFill>
                      <a:schemeClr val="bg1"/>
                    </a:solidFill>
                    <a:latin typeface="Microsoft YaHei" panose="020B0503020204020204" pitchFamily="34" charset="-122"/>
                    <a:ea typeface="Microsoft YaHei" panose="020B0503020204020204" pitchFamily="34" charset="-122"/>
                  </a:rPr>
                  <a:t>由此计算属性</a:t>
                </a:r>
                <a:r>
                  <a:rPr lang="en" altLang="zh-CN" dirty="0">
                    <a:solidFill>
                      <a:schemeClr val="bg1"/>
                    </a:solidFill>
                    <a:latin typeface="Microsoft YaHei" panose="020B0503020204020204" pitchFamily="34" charset="-122"/>
                    <a:ea typeface="Microsoft YaHei" panose="020B0503020204020204" pitchFamily="34" charset="-122"/>
                  </a:rPr>
                  <a:t>A</a:t>
                </a:r>
                <a:r>
                  <a:rPr lang="zh-CN" altLang="en-US" dirty="0">
                    <a:solidFill>
                      <a:schemeClr val="bg1"/>
                    </a:solidFill>
                    <a:latin typeface="Microsoft YaHei" panose="020B0503020204020204" pitchFamily="34" charset="-122"/>
                    <a:ea typeface="Microsoft YaHei" panose="020B0503020204020204" pitchFamily="34" charset="-122"/>
                  </a:rPr>
                  <a:t>对数据集</a:t>
                </a:r>
                <a:r>
                  <a:rPr lang="en" altLang="zh-CN" dirty="0">
                    <a:solidFill>
                      <a:schemeClr val="bg1"/>
                    </a:solidFill>
                    <a:latin typeface="Microsoft YaHei" panose="020B0503020204020204" pitchFamily="34" charset="-122"/>
                    <a:ea typeface="Microsoft YaHei" panose="020B0503020204020204" pitchFamily="34" charset="-122"/>
                  </a:rPr>
                  <a:t>C</a:t>
                </a:r>
                <a:r>
                  <a:rPr lang="zh-CN" altLang="en-US" dirty="0">
                    <a:solidFill>
                      <a:schemeClr val="bg1"/>
                    </a:solidFill>
                    <a:latin typeface="Microsoft YaHei" panose="020B0503020204020204" pitchFamily="34" charset="-122"/>
                    <a:ea typeface="Microsoft YaHei" panose="020B0503020204020204" pitchFamily="34" charset="-122"/>
                  </a:rPr>
                  <a:t>的条件熵：</a:t>
                </a:r>
                <a:endParaRPr lang="en-US" altLang="zh-CN" dirty="0">
                  <a:solidFill>
                    <a:schemeClr val="bg1"/>
                  </a:solidFill>
                  <a:latin typeface="Microsoft YaHei" panose="020B0503020204020204" pitchFamily="34" charset="-122"/>
                  <a:ea typeface="Microsoft YaHei" panose="020B0503020204020204" pitchFamily="34" charset="-122"/>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800" i="1" kern="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𝑚</m:t>
                          </m:r>
                        </m:sup>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e>
                              </m:d>
                            </m:num>
                            <m:den>
                              <m:d>
                                <m:dPr>
                                  <m:begChr m:val="|"/>
                                  <m:endChr m:val="|"/>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d>
                            </m:den>
                          </m:f>
                        </m:e>
                      </m:nary>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p>
                <a:pPr>
                  <a:spcBef>
                    <a:spcPts val="600"/>
                  </a:spcBef>
                  <a:spcAft>
                    <a:spcPts val="600"/>
                  </a:spcAft>
                </a:pPr>
                <a:r>
                  <a:rPr lang="zh-CN" altLang="en-US"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信息增益定义为𝐻</a:t>
                </a:r>
                <a:r>
                  <a:rPr lang="en-US" altLang="zh-CN"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(𝐶)</a:t>
                </a:r>
                <a:r>
                  <a:rPr lang="zh-CN" altLang="en-US"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与𝐻</a:t>
                </a:r>
                <a:r>
                  <a:rPr lang="en-US" altLang="zh-CN"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(𝐶,𝐴)</a:t>
                </a:r>
                <a:r>
                  <a:rPr lang="zh-CN" altLang="en-US"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的差值，即</a:t>
                </a:r>
              </a:p>
              <a:p>
                <a:pPr algn="ctr">
                  <a:spcBef>
                    <a:spcPts val="600"/>
                  </a:spcBef>
                  <a:spcAft>
                    <a:spcPts val="600"/>
                  </a:spcAft>
                </a:pPr>
                <a:r>
                  <a:rPr lang="zh-CN" altLang="en-US"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𝐺𝑎𝑖𝑛</a:t>
                </a:r>
                <a:r>
                  <a:rPr lang="en-US" altLang="zh-CN"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(𝐴)=𝐻(𝐶)−𝐻(𝐶, 𝐴)</a:t>
                </a:r>
              </a:p>
              <a:p>
                <a:pPr>
                  <a:spcBef>
                    <a:spcPts val="600"/>
                  </a:spcBef>
                  <a:spcAft>
                    <a:spcPts val="600"/>
                  </a:spcAft>
                </a:pPr>
                <a:r>
                  <a:rPr lang="en-US" altLang="zh-CN"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𝐺𝑎𝑖𝑛(𝐴)</a:t>
                </a:r>
                <a:r>
                  <a:rPr lang="zh-CN" altLang="en-US"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表示对数据集先按特征属性</a:t>
                </a:r>
                <a:r>
                  <a:rPr lang="en-US" altLang="zh-CN"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A</a:t>
                </a:r>
                <a:r>
                  <a:rPr lang="zh-CN" altLang="en-US"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进行划分后，对判断任意数据属于哪个类别所需信息量的减少程度。</a:t>
                </a:r>
                <a:r>
                  <a:rPr lang="zh-CN" altLang="en-US" sz="2000" dirty="0">
                    <a:solidFill>
                      <a:schemeClr val="bg1"/>
                    </a:solidFill>
                    <a:latin typeface="Microsoft YaHei" panose="020B0503020204020204" pitchFamily="34" charset="-122"/>
                    <a:ea typeface="Microsoft YaHei" panose="020B0503020204020204" pitchFamily="34" charset="-122"/>
                  </a:rPr>
                  <a:t> </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p:sp>
            <p:nvSpPr>
              <p:cNvPr id="6" name="任意多边形: 形状 19">
                <a:extLst>
                  <a:ext uri="{FF2B5EF4-FFF2-40B4-BE49-F238E27FC236}">
                    <a16:creationId xmlns:a16="http://schemas.microsoft.com/office/drawing/2014/main" id="{29FBC26A-9108-D9A8-7369-1E240A3469A7}"/>
                  </a:ext>
                </a:extLst>
              </p:cNvPr>
              <p:cNvSpPr>
                <a:spLocks noRot="1" noChangeAspect="1" noMove="1" noResize="1" noEditPoints="1" noAdjustHandles="1" noChangeArrowheads="1" noChangeShapeType="1" noTextEdit="1"/>
              </p:cNvSpPr>
              <p:nvPr/>
            </p:nvSpPr>
            <p:spPr>
              <a:xfrm>
                <a:off x="6977740" y="817916"/>
                <a:ext cx="4978400" cy="578133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437" b="-1092"/>
                </a:stretch>
              </a:blipFill>
            </p:spPr>
            <p:txBody>
              <a:bodyPr/>
              <a:lstStyle/>
              <a:p>
                <a:r>
                  <a:rPr lang="zh-CN" altLang="en-US">
                    <a:noFill/>
                  </a:rPr>
                  <a:t> </a:t>
                </a:r>
              </a:p>
            </p:txBody>
          </p:sp>
        </mc:Fallback>
      </mc:AlternateContent>
      <p:sp>
        <p:nvSpPr>
          <p:cNvPr id="7" name="内容占位符 4">
            <a:extLst>
              <a:ext uri="{FF2B5EF4-FFF2-40B4-BE49-F238E27FC236}">
                <a16:creationId xmlns:a16="http://schemas.microsoft.com/office/drawing/2014/main" id="{CEA8D233-7FE3-DCA0-A116-33298F89F5DD}"/>
              </a:ext>
            </a:extLst>
          </p:cNvPr>
          <p:cNvSpPr>
            <a:spLocks noGrp="1"/>
          </p:cNvSpPr>
          <p:nvPr>
            <p:ph idx="11"/>
          </p:nvPr>
        </p:nvSpPr>
        <p:spPr>
          <a:xfrm>
            <a:off x="584225" y="1276351"/>
            <a:ext cx="5956275" cy="3917949"/>
          </a:xfrm>
        </p:spPr>
        <p:txBody>
          <a:bodyPr>
            <a:normAutofit/>
          </a:bodyPr>
          <a:lstStyle/>
          <a:p>
            <a:pPr>
              <a:lnSpc>
                <a:spcPct val="110000"/>
              </a:lnSpc>
            </a:pPr>
            <a:r>
              <a:rPr lang="en" altLang="zh-CN" b="1" dirty="0"/>
              <a:t>ID3</a:t>
            </a:r>
            <a:r>
              <a:rPr lang="zh-CN" altLang="en-US" b="1" dirty="0"/>
              <a:t>算法流程</a:t>
            </a:r>
            <a:r>
              <a:rPr lang="zh-CN" altLang="en-US" dirty="0"/>
              <a:t>：</a:t>
            </a:r>
            <a:endParaRPr lang="en-US" altLang="zh-CN" dirty="0"/>
          </a:p>
          <a:p>
            <a:pPr marL="457200" indent="-457200">
              <a:lnSpc>
                <a:spcPct val="110000"/>
              </a:lnSpc>
              <a:buAutoNum type="arabicParenBoth"/>
            </a:pPr>
            <a:r>
              <a:rPr lang="zh-CN" altLang="en-US" dirty="0"/>
              <a:t>依次计算各特征属性的信息增益度，如果没有特征可选或信息增益量小于阀值，结束计算；否则执行</a:t>
            </a:r>
            <a:r>
              <a:rPr lang="en-US" altLang="zh-CN" dirty="0"/>
              <a:t>(2)</a:t>
            </a:r>
            <a:r>
              <a:rPr lang="zh-CN" altLang="en-US" dirty="0"/>
              <a:t>的操作</a:t>
            </a:r>
            <a:endParaRPr lang="en-US" altLang="zh-CN" dirty="0"/>
          </a:p>
          <a:p>
            <a:pPr marL="457200" indent="-457200">
              <a:lnSpc>
                <a:spcPct val="110000"/>
              </a:lnSpc>
              <a:buAutoNum type="arabicParenBoth"/>
            </a:pPr>
            <a:r>
              <a:rPr lang="zh-CN" altLang="en-US" dirty="0"/>
              <a:t>选择</a:t>
            </a:r>
            <a:r>
              <a:rPr lang="zh-CN" altLang="en-US" dirty="0">
                <a:solidFill>
                  <a:srgbClr val="C00000"/>
                </a:solidFill>
              </a:rPr>
              <a:t>信息增益度最大</a:t>
            </a:r>
            <a:r>
              <a:rPr lang="zh-CN" altLang="en-US" dirty="0"/>
              <a:t>的特征属性作为决策树结点，对特征值区间进行划分并建立子结点，每个子结点对应不同的特征值</a:t>
            </a:r>
            <a:endParaRPr lang="en-US" altLang="zh-CN" dirty="0"/>
          </a:p>
          <a:p>
            <a:pPr marL="457200" indent="-457200">
              <a:lnSpc>
                <a:spcPct val="110000"/>
              </a:lnSpc>
              <a:buAutoNum type="arabicParenBoth"/>
            </a:pPr>
            <a:r>
              <a:rPr lang="zh-CN" altLang="en-US" dirty="0"/>
              <a:t>把数据集按特征值划分给每个子结点</a:t>
            </a:r>
            <a:endParaRPr lang="en-US" altLang="zh-CN" dirty="0"/>
          </a:p>
          <a:p>
            <a:pPr marL="457200" indent="-457200">
              <a:lnSpc>
                <a:spcPct val="110000"/>
              </a:lnSpc>
              <a:buAutoNum type="arabicParenBoth"/>
            </a:pPr>
            <a:r>
              <a:rPr lang="zh-CN" altLang="en-US" dirty="0"/>
              <a:t>对各子结点重复执行</a:t>
            </a:r>
            <a:r>
              <a:rPr lang="en-US" altLang="zh-CN" dirty="0"/>
              <a:t>(1)</a:t>
            </a:r>
            <a:r>
              <a:rPr lang="zh-CN" altLang="en-US" dirty="0"/>
              <a:t>的操作。</a:t>
            </a:r>
          </a:p>
        </p:txBody>
      </p:sp>
    </p:spTree>
    <p:extLst>
      <p:ext uri="{BB962C8B-B14F-4D97-AF65-F5344CB8AC3E}">
        <p14:creationId xmlns:p14="http://schemas.microsoft.com/office/powerpoint/2010/main" val="100333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ID3</a:t>
            </a:r>
            <a:r>
              <a:rPr lang="zh-CN" altLang="en-US" sz="2800" dirty="0"/>
              <a:t>算法</a:t>
            </a:r>
          </a:p>
        </p:txBody>
      </p:sp>
      <p:sp>
        <p:nvSpPr>
          <p:cNvPr id="3" name="副标题 2"/>
          <p:cNvSpPr>
            <a:spLocks noGrp="1"/>
          </p:cNvSpPr>
          <p:nvPr>
            <p:ph type="subTitle" idx="1"/>
          </p:nvPr>
        </p:nvSpPr>
        <p:spPr/>
        <p:txBody>
          <a:bodyPr/>
          <a:lstStyle/>
          <a:p>
            <a:r>
              <a:rPr lang="en-US" altLang="zh-CN" dirty="0"/>
              <a:t>5.8 </a:t>
            </a:r>
            <a:r>
              <a:rPr lang="zh-CN" altLang="en-US" dirty="0"/>
              <a:t>应用场景</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内容占位符 4">
            <a:extLst>
              <a:ext uri="{FF2B5EF4-FFF2-40B4-BE49-F238E27FC236}">
                <a16:creationId xmlns:a16="http://schemas.microsoft.com/office/drawing/2014/main" id="{CEA8D233-7FE3-DCA0-A116-33298F89F5DD}"/>
              </a:ext>
            </a:extLst>
          </p:cNvPr>
          <p:cNvSpPr>
            <a:spLocks noGrp="1"/>
          </p:cNvSpPr>
          <p:nvPr>
            <p:ph idx="11"/>
          </p:nvPr>
        </p:nvSpPr>
        <p:spPr>
          <a:xfrm>
            <a:off x="584225" y="1276352"/>
            <a:ext cx="5956275" cy="518958"/>
          </a:xfrm>
        </p:spPr>
        <p:txBody>
          <a:bodyPr>
            <a:normAutofit/>
          </a:bodyPr>
          <a:lstStyle/>
          <a:p>
            <a:pPr>
              <a:lnSpc>
                <a:spcPct val="110000"/>
              </a:lnSpc>
            </a:pPr>
            <a:r>
              <a:rPr lang="en" altLang="zh-CN" b="1" dirty="0"/>
              <a:t>ID3</a:t>
            </a:r>
            <a:r>
              <a:rPr lang="zh-CN" altLang="en-US" b="1" dirty="0"/>
              <a:t>算法实例</a:t>
            </a:r>
            <a:endParaRPr lang="en-US" altLang="zh-CN" dirty="0"/>
          </a:p>
        </p:txBody>
      </p:sp>
      <p:pic>
        <p:nvPicPr>
          <p:cNvPr id="5" name="图片 4">
            <a:extLst>
              <a:ext uri="{FF2B5EF4-FFF2-40B4-BE49-F238E27FC236}">
                <a16:creationId xmlns:a16="http://schemas.microsoft.com/office/drawing/2014/main" id="{2BFBAD5C-755D-DC58-58F8-3D9569846637}"/>
              </a:ext>
            </a:extLst>
          </p:cNvPr>
          <p:cNvPicPr>
            <a:picLocks noChangeAspect="1"/>
          </p:cNvPicPr>
          <p:nvPr/>
        </p:nvPicPr>
        <p:blipFill>
          <a:blip r:embed="rId2"/>
          <a:stretch>
            <a:fillRect/>
          </a:stretch>
        </p:blipFill>
        <p:spPr>
          <a:xfrm>
            <a:off x="584225" y="2458385"/>
            <a:ext cx="4507001" cy="2581592"/>
          </a:xfrm>
          <a:prstGeom prst="rect">
            <a:avLst/>
          </a:prstGeom>
        </p:spPr>
      </p:pic>
      <p:sp>
        <p:nvSpPr>
          <p:cNvPr id="9" name="文本框 8">
            <a:extLst>
              <a:ext uri="{FF2B5EF4-FFF2-40B4-BE49-F238E27FC236}">
                <a16:creationId xmlns:a16="http://schemas.microsoft.com/office/drawing/2014/main" id="{AE73078D-5682-7071-74FB-B8FC93E88A2B}"/>
              </a:ext>
            </a:extLst>
          </p:cNvPr>
          <p:cNvSpPr txBox="1"/>
          <p:nvPr/>
        </p:nvSpPr>
        <p:spPr>
          <a:xfrm>
            <a:off x="1778025" y="2103705"/>
            <a:ext cx="2324100" cy="369332"/>
          </a:xfrm>
          <a:prstGeom prst="rect">
            <a:avLst/>
          </a:prstGeom>
          <a:noFill/>
        </p:spPr>
        <p:txBody>
          <a:bodyPr wrap="square">
            <a:spAutoFit/>
          </a:bodyPr>
          <a:lstStyle/>
          <a:p>
            <a:r>
              <a:rPr lang="zh-CN" altLang="zh-CN" sz="1800" kern="100" dirty="0">
                <a:effectLst/>
                <a:ea typeface="DengXian" panose="02010600030101010101" pitchFamily="2" charset="-122"/>
                <a:cs typeface="Times New Roman" panose="02020603050405020304" pitchFamily="18" charset="0"/>
              </a:rPr>
              <a:t>学生的成绩单及分类</a:t>
            </a:r>
            <a:r>
              <a:rPr lang="zh-CN" altLang="zh-CN" dirty="0">
                <a:effectLst/>
              </a:rPr>
              <a:t> </a:t>
            </a:r>
            <a:endParaRPr lang="zh-CN" altLang="en-US" dirty="0"/>
          </a:p>
        </p:txBody>
      </p:sp>
      <p:sp>
        <p:nvSpPr>
          <p:cNvPr id="10" name="文本框 9">
            <a:extLst>
              <a:ext uri="{FF2B5EF4-FFF2-40B4-BE49-F238E27FC236}">
                <a16:creationId xmlns:a16="http://schemas.microsoft.com/office/drawing/2014/main" id="{E1E308FC-38C0-3B11-67C6-DB6ADBFC1671}"/>
              </a:ext>
            </a:extLst>
          </p:cNvPr>
          <p:cNvSpPr txBox="1"/>
          <p:nvPr/>
        </p:nvSpPr>
        <p:spPr>
          <a:xfrm>
            <a:off x="52517" y="5322521"/>
            <a:ext cx="543450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全体学生</a:t>
            </a:r>
            <a:r>
              <a:rPr kumimoji="1" lang="en-US" altLang="zh-CN" dirty="0">
                <a:latin typeface="Microsoft YaHei" panose="020B0503020204020204" pitchFamily="34" charset="-122"/>
                <a:ea typeface="Microsoft YaHei" panose="020B0503020204020204" pitchFamily="34" charset="-122"/>
              </a:rPr>
              <a:t>S</a:t>
            </a:r>
            <a:r>
              <a:rPr kumimoji="1" lang="zh-CN" altLang="en-US" dirty="0">
                <a:latin typeface="Microsoft YaHei" panose="020B0503020204020204" pitchFamily="34" charset="-122"/>
                <a:ea typeface="Microsoft YaHei" panose="020B0503020204020204" pitchFamily="34" charset="-122"/>
              </a:rPr>
              <a:t>中有</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名优异生、</a:t>
            </a:r>
            <a:r>
              <a:rPr kumimoji="1" lang="en-US" altLang="zh-CN" dirty="0">
                <a:latin typeface="Microsoft YaHei" panose="020B0503020204020204" pitchFamily="34" charset="-122"/>
                <a:ea typeface="Microsoft YaHei" panose="020B0503020204020204" pitchFamily="34" charset="-122"/>
              </a:rPr>
              <a:t>6</a:t>
            </a:r>
            <a:r>
              <a:rPr kumimoji="1" lang="zh-CN" altLang="en-US" dirty="0">
                <a:latin typeface="Microsoft YaHei" panose="020B0503020204020204" pitchFamily="34" charset="-122"/>
                <a:ea typeface="Microsoft YaHei" panose="020B0503020204020204" pitchFamily="34" charset="-122"/>
              </a:rPr>
              <a:t>名非优异生，总信息熵</a:t>
            </a:r>
          </a:p>
        </p:txBody>
      </p:sp>
      <p:pic>
        <p:nvPicPr>
          <p:cNvPr id="11" name="E657119C-6982-421D-8BA7-E74DEB70A7DA-3" descr="latexmath">
            <a:extLst>
              <a:ext uri="{FF2B5EF4-FFF2-40B4-BE49-F238E27FC236}">
                <a16:creationId xmlns:a16="http://schemas.microsoft.com/office/drawing/2014/main" id="{CE2B88D1-E5AF-1EAC-2CC0-9651C45C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080" y="5758950"/>
            <a:ext cx="4773536" cy="534102"/>
          </a:xfrm>
          <a:prstGeom prst="rect">
            <a:avLst/>
          </a:prstGeom>
        </p:spPr>
      </p:pic>
      <p:sp>
        <p:nvSpPr>
          <p:cNvPr id="13" name="文本框 12">
            <a:extLst>
              <a:ext uri="{FF2B5EF4-FFF2-40B4-BE49-F238E27FC236}">
                <a16:creationId xmlns:a16="http://schemas.microsoft.com/office/drawing/2014/main" id="{8A95EEA7-F954-B415-274E-E81EA558D5C0}"/>
              </a:ext>
            </a:extLst>
          </p:cNvPr>
          <p:cNvSpPr txBox="1"/>
          <p:nvPr/>
        </p:nvSpPr>
        <p:spPr>
          <a:xfrm>
            <a:off x="5652299" y="1378139"/>
            <a:ext cx="5955476"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按品德表现划分学生，把学生分成三组，即品行优异组、</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品行良好组以及品行一般组，各组的信息熵为：</a:t>
            </a:r>
          </a:p>
        </p:txBody>
      </p:sp>
      <p:pic>
        <p:nvPicPr>
          <p:cNvPr id="14" name="E657119C-6982-421D-8BA7-E74DEB70A7DA-4" descr="latexmath">
            <a:extLst>
              <a:ext uri="{FF2B5EF4-FFF2-40B4-BE49-F238E27FC236}">
                <a16:creationId xmlns:a16="http://schemas.microsoft.com/office/drawing/2014/main" id="{9500F401-3CA1-F3F2-C615-60349CFC6A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30877" y="2052247"/>
            <a:ext cx="3391069" cy="420790"/>
          </a:xfrm>
          <a:prstGeom prst="rect">
            <a:avLst/>
          </a:prstGeom>
        </p:spPr>
      </p:pic>
      <p:pic>
        <p:nvPicPr>
          <p:cNvPr id="15" name="E657119C-6982-421D-8BA7-E74DEB70A7DA-5" descr="latexmath">
            <a:extLst>
              <a:ext uri="{FF2B5EF4-FFF2-40B4-BE49-F238E27FC236}">
                <a16:creationId xmlns:a16="http://schemas.microsoft.com/office/drawing/2014/main" id="{0FC1C5DF-06B7-B175-556A-B46A9216CC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43577" y="2571843"/>
            <a:ext cx="3391080" cy="420791"/>
          </a:xfrm>
          <a:prstGeom prst="rect">
            <a:avLst/>
          </a:prstGeom>
        </p:spPr>
      </p:pic>
      <p:pic>
        <p:nvPicPr>
          <p:cNvPr id="16" name="E657119C-6982-421D-8BA7-E74DEB70A7DA-6" descr="latexmath">
            <a:extLst>
              <a:ext uri="{FF2B5EF4-FFF2-40B4-BE49-F238E27FC236}">
                <a16:creationId xmlns:a16="http://schemas.microsoft.com/office/drawing/2014/main" id="{ED0C283E-3FB5-1401-5772-525A1B1144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8176" y="3075113"/>
            <a:ext cx="3391069" cy="397197"/>
          </a:xfrm>
          <a:prstGeom prst="rect">
            <a:avLst/>
          </a:prstGeom>
        </p:spPr>
      </p:pic>
      <p:sp>
        <p:nvSpPr>
          <p:cNvPr id="18" name="文本框 17">
            <a:extLst>
              <a:ext uri="{FF2B5EF4-FFF2-40B4-BE49-F238E27FC236}">
                <a16:creationId xmlns:a16="http://schemas.microsoft.com/office/drawing/2014/main" id="{D992CBC7-40AC-9F4A-E7E6-142893982A66}"/>
              </a:ext>
            </a:extLst>
          </p:cNvPr>
          <p:cNvSpPr txBox="1"/>
          <p:nvPr/>
        </p:nvSpPr>
        <p:spPr>
          <a:xfrm>
            <a:off x="5594737" y="3503050"/>
            <a:ext cx="6096000" cy="646331"/>
          </a:xfrm>
          <a:prstGeom prst="rect">
            <a:avLst/>
          </a:prstGeom>
          <a:noFill/>
        </p:spPr>
        <p:txBody>
          <a:bodyPr wrap="square">
            <a:spAutoFit/>
          </a:bodyPr>
          <a:lstStyle/>
          <a:p>
            <a:r>
              <a:rPr lang="zh-CN"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根据上面三个信息熵，可以算出按照品德表现进行划分后，</a:t>
            </a:r>
            <a:r>
              <a:rPr lang="en-US"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S</a:t>
            </a:r>
            <a:r>
              <a:rPr lang="zh-CN"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的条件熵</a:t>
            </a:r>
            <a:r>
              <a:rPr lang="zh-CN" altLang="zh-CN"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pic>
        <p:nvPicPr>
          <p:cNvPr id="19" name="E657119C-6982-421D-8BA7-E74DEB70A7DA-7" descr="latexmath">
            <a:extLst>
              <a:ext uri="{FF2B5EF4-FFF2-40B4-BE49-F238E27FC236}">
                <a16:creationId xmlns:a16="http://schemas.microsoft.com/office/drawing/2014/main" id="{23B5C050-764F-606B-3A62-2A71215E32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96001" y="4180121"/>
            <a:ext cx="4902199" cy="431245"/>
          </a:xfrm>
          <a:prstGeom prst="rect">
            <a:avLst/>
          </a:prstGeom>
        </p:spPr>
      </p:pic>
      <p:sp>
        <p:nvSpPr>
          <p:cNvPr id="21" name="文本框 20">
            <a:extLst>
              <a:ext uri="{FF2B5EF4-FFF2-40B4-BE49-F238E27FC236}">
                <a16:creationId xmlns:a16="http://schemas.microsoft.com/office/drawing/2014/main" id="{00703A52-780E-F24F-5753-B60FD6472614}"/>
              </a:ext>
            </a:extLst>
          </p:cNvPr>
          <p:cNvSpPr txBox="1"/>
          <p:nvPr/>
        </p:nvSpPr>
        <p:spPr>
          <a:xfrm>
            <a:off x="5652299" y="4768523"/>
            <a:ext cx="6096000" cy="923330"/>
          </a:xfrm>
          <a:prstGeom prst="rect">
            <a:avLst/>
          </a:prstGeom>
          <a:noFill/>
        </p:spPr>
        <p:txBody>
          <a:bodyPr wrap="square">
            <a:spAutoFit/>
          </a:bodyPr>
          <a:lstStyle/>
          <a:p>
            <a:r>
              <a:rPr lang="zh-CN"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同理，按学习成绩和身体素质划分后，</a:t>
            </a:r>
            <a:r>
              <a:rPr lang="en-US"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S</a:t>
            </a:r>
            <a:r>
              <a:rPr lang="zh-CN" altLang="en-US"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的</a:t>
            </a:r>
            <a:r>
              <a:rPr lang="zh-CN"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条件熵分别是</a:t>
            </a:r>
            <a:r>
              <a:rPr lang="en-US" altLang="zh-CN" sz="1800" dirty="0">
                <a:solidFill>
                  <a:srgbClr val="333333"/>
                </a:solidFill>
                <a:effectLst/>
                <a:latin typeface="Microsoft YaHei" panose="020B0503020204020204" pitchFamily="34" charset="-122"/>
                <a:ea typeface="Microsoft YaHei" panose="020B0503020204020204" pitchFamily="34" charset="-122"/>
              </a:rPr>
              <a:t>0.761</a:t>
            </a:r>
            <a:r>
              <a:rPr lang="zh-CN"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和</a:t>
            </a:r>
            <a:r>
              <a:rPr lang="en-US" altLang="zh-CN" sz="1800" dirty="0">
                <a:solidFill>
                  <a:srgbClr val="333333"/>
                </a:solidFill>
                <a:effectLst/>
                <a:latin typeface="Microsoft YaHei" panose="020B0503020204020204" pitchFamily="34" charset="-122"/>
                <a:ea typeface="Microsoft YaHei" panose="020B0503020204020204" pitchFamily="34" charset="-122"/>
              </a:rPr>
              <a:t> 0.675</a:t>
            </a:r>
            <a:r>
              <a:rPr lang="zh-CN" altLang="en-US" dirty="0">
                <a:solidFill>
                  <a:srgbClr val="333333"/>
                </a:solidFill>
                <a:latin typeface="Microsoft YaHei" panose="020B0503020204020204" pitchFamily="34" charset="-122"/>
                <a:ea typeface="Microsoft YaHei" panose="020B0503020204020204" pitchFamily="34" charset="-122"/>
              </a:rPr>
              <a:t>。由此可见</a:t>
            </a:r>
            <a:r>
              <a:rPr lang="zh-CN" altLang="en-US" sz="1800" dirty="0">
                <a:solidFill>
                  <a:srgbClr val="333333"/>
                </a:solidFill>
                <a:effectLst/>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品德表现的信息增益度最大</a:t>
            </a:r>
            <a:endParaRPr kumimoji="1"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D9F3876F-DB59-D5C2-AA80-18E623BCC352}"/>
              </a:ext>
            </a:extLst>
          </p:cNvPr>
          <p:cNvSpPr txBox="1"/>
          <p:nvPr/>
        </p:nvSpPr>
        <p:spPr>
          <a:xfrm>
            <a:off x="5652299" y="5571201"/>
            <a:ext cx="6096000" cy="923330"/>
          </a:xfrm>
          <a:prstGeom prst="rect">
            <a:avLst/>
          </a:prstGeom>
          <a:noFill/>
        </p:spPr>
        <p:txBody>
          <a:bodyPr wrap="square">
            <a:spAutoFit/>
          </a:bodyPr>
          <a:lstStyle/>
          <a:p>
            <a:r>
              <a:rPr lang="zh-CN" altLang="en-US" sz="1800" dirty="0">
                <a:solidFill>
                  <a:srgbClr val="333333"/>
                </a:solidFill>
                <a:effectLst/>
                <a:latin typeface="Microsoft YaHei" panose="020B0503020204020204" pitchFamily="34" charset="-122"/>
                <a:ea typeface="Microsoft YaHei" panose="020B0503020204020204" pitchFamily="34" charset="-122"/>
              </a:rPr>
              <a:t>因此，</a:t>
            </a:r>
            <a:r>
              <a:rPr lang="en-US" altLang="zh-CN" sz="1800" dirty="0">
                <a:solidFill>
                  <a:srgbClr val="333333"/>
                </a:solidFill>
                <a:effectLst/>
                <a:latin typeface="Microsoft YaHei" panose="020B0503020204020204" pitchFamily="34" charset="-122"/>
                <a:ea typeface="Microsoft YaHei" panose="020B0503020204020204" pitchFamily="34" charset="-122"/>
              </a:rPr>
              <a:t>ID3</a:t>
            </a:r>
            <a:r>
              <a:rPr lang="zh-CN"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算法选择品德表现这一特征属性作为决策树的根结点，其三个子结点分别对应</a:t>
            </a:r>
            <a:r>
              <a:rPr lang="en-US" altLang="zh-CN" sz="1800" dirty="0">
                <a:solidFill>
                  <a:srgbClr val="333333"/>
                </a:solidFill>
                <a:effectLst/>
                <a:latin typeface="Microsoft YaHei" panose="020B0503020204020204" pitchFamily="34" charset="-122"/>
                <a:ea typeface="Microsoft YaHei" panose="020B0503020204020204" pitchFamily="34" charset="-122"/>
              </a:rPr>
              <a:t>T</a:t>
            </a:r>
            <a:r>
              <a:rPr lang="zh-CN" altLang="zh-CN" sz="1800" baseline="-250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优</a:t>
            </a:r>
            <a:r>
              <a:rPr lang="zh-CN"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1800" dirty="0">
                <a:solidFill>
                  <a:srgbClr val="333333"/>
                </a:solidFill>
                <a:effectLst/>
                <a:latin typeface="Microsoft YaHei" panose="020B0503020204020204" pitchFamily="34" charset="-122"/>
                <a:ea typeface="Microsoft YaHei" panose="020B0503020204020204" pitchFamily="34" charset="-122"/>
              </a:rPr>
              <a:t>T</a:t>
            </a:r>
            <a:r>
              <a:rPr lang="zh-CN" altLang="zh-CN" sz="1800" baseline="-250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良</a:t>
            </a:r>
            <a:r>
              <a:rPr lang="zh-CN"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以及</a:t>
            </a:r>
            <a:r>
              <a:rPr lang="en-US" altLang="zh-CN" sz="1800" dirty="0">
                <a:solidFill>
                  <a:srgbClr val="333333"/>
                </a:solidFill>
                <a:effectLst/>
                <a:latin typeface="Microsoft YaHei" panose="020B0503020204020204" pitchFamily="34" charset="-122"/>
                <a:ea typeface="Microsoft YaHei" panose="020B0503020204020204" pitchFamily="34" charset="-122"/>
              </a:rPr>
              <a:t>T</a:t>
            </a:r>
            <a:r>
              <a:rPr lang="zh-CN" altLang="zh-CN" sz="1800" baseline="-250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一般</a:t>
            </a:r>
            <a:r>
              <a:rPr lang="zh-CN" altLang="zh-CN"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这三个子集</a:t>
            </a:r>
            <a:r>
              <a:rPr lang="zh-CN" altLang="en-US" sz="18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；然后对</a:t>
            </a:r>
            <a:r>
              <a:rPr lang="zh-CN" altLang="en-US"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各子结点继续进行拆分。</a:t>
            </a:r>
            <a:endParaRPr lang="zh-CN" altLang="en-US" dirty="0">
              <a:latin typeface="Microsoft YaHei" panose="020B0503020204020204" pitchFamily="34" charset="-122"/>
              <a:ea typeface="Microsoft YaHei" panose="020B0503020204020204" pitchFamily="34" charset="-122"/>
            </a:endParaRPr>
          </a:p>
        </p:txBody>
      </p:sp>
      <p:cxnSp>
        <p:nvCxnSpPr>
          <p:cNvPr id="25" name="直线连接符 24">
            <a:extLst>
              <a:ext uri="{FF2B5EF4-FFF2-40B4-BE49-F238E27FC236}">
                <a16:creationId xmlns:a16="http://schemas.microsoft.com/office/drawing/2014/main" id="{E75CC6FD-7AB3-5D5E-60F5-20811D27BE8E}"/>
              </a:ext>
            </a:extLst>
          </p:cNvPr>
          <p:cNvCxnSpPr/>
          <p:nvPr/>
        </p:nvCxnSpPr>
        <p:spPr>
          <a:xfrm>
            <a:off x="5487018" y="1434488"/>
            <a:ext cx="0" cy="501670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3388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5.8  </a:t>
            </a:r>
            <a:r>
              <a:rPr lang="zh-CN" altLang="en-US" sz="2800" dirty="0"/>
              <a:t>应用场景：决策树</a:t>
            </a:r>
          </a:p>
        </p:txBody>
      </p:sp>
      <p:sp>
        <p:nvSpPr>
          <p:cNvPr id="3" name="副标题 2"/>
          <p:cNvSpPr>
            <a:spLocks noGrp="1"/>
          </p:cNvSpPr>
          <p:nvPr>
            <p:ph type="subTitle" idx="1"/>
          </p:nvPr>
        </p:nvSpPr>
        <p:spPr/>
        <p:txBody>
          <a:bodyPr/>
          <a:lstStyle/>
          <a:p>
            <a:r>
              <a:rPr lang="en-US" altLang="zh-CN" dirty="0"/>
              <a:t>5.8 </a:t>
            </a:r>
            <a:r>
              <a:rPr lang="zh-CN" altLang="en-US" dirty="0"/>
              <a:t>应用场景</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fontScale="92500"/>
          </a:bodyPr>
          <a:lstStyle/>
          <a:p>
            <a:pPr>
              <a:lnSpc>
                <a:spcPct val="110000"/>
              </a:lnSpc>
            </a:pPr>
            <a:r>
              <a:rPr lang="zh-CN" altLang="zh-CN" sz="2400" b="1"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决策树</a:t>
            </a:r>
            <a:r>
              <a:rPr lang="zh-CN" altLang="en-US"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rPr>
              <a:t>一种解决分类问题的算法</a:t>
            </a:r>
            <a:endParaRPr lang="en-US" altLang="zh-CN" sz="2400" dirty="0">
              <a:solidFill>
                <a:srgbClr val="333333"/>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决策树构建算法：</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经典的决策树生成算法有</a:t>
            </a:r>
            <a:r>
              <a:rPr lang="en"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ID3</a:t>
            </a:r>
            <a:r>
              <a:rPr lang="zh-CN" altLang="e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C4.5</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与</a:t>
            </a:r>
            <a:r>
              <a:rPr lang="en"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CART</a:t>
            </a:r>
            <a:r>
              <a:rPr lang="zh-CN" altLang="e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其中</a:t>
            </a:r>
            <a:r>
              <a:rPr lang="en"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ID3</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是最早提出的机器学习算法</a:t>
            </a:r>
            <a:endPar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总结</a:t>
            </a:r>
            <a:r>
              <a:rPr lang="zh-CN" altLang="en-US" sz="2400" dirty="0">
                <a:solidFill>
                  <a:srgbClr val="333333"/>
                </a:solidFill>
                <a:latin typeface="Microsoft YaHei" panose="020B0503020204020204" pitchFamily="34" charset="-122"/>
                <a:ea typeface="Microsoft YaHei" panose="020B0503020204020204" pitchFamily="34" charset="-122"/>
                <a:cs typeface="Times New Roman" panose="02020603050405020304" pitchFamily="18" charset="0"/>
              </a:rPr>
              <a:t>：决策树算法是机器学习中常用的模型，易于理解，可解释性强，可以同时处理数值型和非数值型数据，能够处理关联度低的特征属性，符合人类的直观思维。但容易发生过拟合的现象，容易忽略特征属性之间的关联，并且预测精度易受异常数据的影响。   </a:t>
            </a:r>
            <a:endParaRPr lang="en-US" altLang="zh-CN" sz="2800" dirty="0">
              <a:latin typeface="Microsoft YaHei" panose="020B0503020204020204" pitchFamily="34" charset="-122"/>
              <a:ea typeface="Microsoft YaHei" panose="020B0503020204020204" pitchFamily="34" charset="-122"/>
            </a:endParaRPr>
          </a:p>
        </p:txBody>
      </p:sp>
      <p:sp>
        <p:nvSpPr>
          <p:cNvPr id="7" name="任意多边形: 形状 19">
            <a:extLst>
              <a:ext uri="{FF2B5EF4-FFF2-40B4-BE49-F238E27FC236}">
                <a16:creationId xmlns:a16="http://schemas.microsoft.com/office/drawing/2014/main" id="{C5FB611E-07F9-1481-3C37-6227748BF2BC}"/>
              </a:ext>
            </a:extLst>
          </p:cNvPr>
          <p:cNvSpPr/>
          <p:nvPr/>
        </p:nvSpPr>
        <p:spPr>
          <a:xfrm>
            <a:off x="1658607" y="2695086"/>
            <a:ext cx="8906560" cy="22606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spcBef>
                <a:spcPts val="600"/>
              </a:spcBef>
              <a:spcAft>
                <a:spcPts val="600"/>
              </a:spcAft>
              <a:buFont typeface="Arial" panose="020B0604020202020204" pitchFamily="34" charset="0"/>
              <a:buChar char="•"/>
            </a:pPr>
            <a:r>
              <a:rPr lang="e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ID3</a:t>
            </a:r>
            <a:r>
              <a:rPr lang="zh-CN" altLang="en-US"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算法只能处理离散型特征，同时信息增益倾向于选择取值较多的属性。</a:t>
            </a:r>
            <a:endParaRPr lang="en-US"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针对</a:t>
            </a:r>
            <a:r>
              <a:rPr lang="e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ID3</a:t>
            </a:r>
            <a:r>
              <a:rPr lang="zh-CN" altLang="en-US"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算法的缺陷，</a:t>
            </a:r>
            <a:r>
              <a:rPr lang="e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C4.5</a:t>
            </a:r>
            <a:r>
              <a:rPr lang="zh-CN" altLang="en-US"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算法引入信息增益率来作为分类标准，能够处理连续数值型特征属性，同时在决策树构造过程中进行剪枝</a:t>
            </a:r>
            <a:endParaRPr lang="en-US"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与</a:t>
            </a:r>
            <a:r>
              <a:rPr lang="e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C4.5</a:t>
            </a:r>
            <a:r>
              <a:rPr lang="zh-CN" altLang="en-US"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算法相比，</a:t>
            </a:r>
            <a:r>
              <a:rPr lang="en" altLang="zh-CN"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CART</a:t>
            </a:r>
            <a:r>
              <a:rPr lang="zh-CN" altLang="en-US"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算法采用了简化的二叉树模型，同时特征选择采用了近似的基尼系数来简化计算，该算法还可用于回归</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15821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9107</TotalTime>
  <Words>14323</Words>
  <Application>Microsoft Macintosh PowerPoint</Application>
  <PresentationFormat>宽屏</PresentationFormat>
  <Paragraphs>1368</Paragraphs>
  <Slides>101</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101</vt:i4>
      </vt:variant>
    </vt:vector>
  </HeadingPairs>
  <TitlesOfParts>
    <vt:vector size="116" baseType="lpstr">
      <vt:lpstr>DengXian</vt:lpstr>
      <vt:lpstr>方正美黑简体</vt:lpstr>
      <vt:lpstr>方正颜宋简体_中</vt:lpstr>
      <vt:lpstr>华文中宋</vt:lpstr>
      <vt:lpstr>宋体</vt:lpstr>
      <vt:lpstr>Microsoft YaHei</vt:lpstr>
      <vt:lpstr>Microsoft YaHei</vt:lpstr>
      <vt:lpstr>Arial</vt:lpstr>
      <vt:lpstr>Bauhaus 93</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5.1  问题引入：商品分类树</vt:lpstr>
      <vt:lpstr>5.1  问题引入：商品分类树</vt:lpstr>
      <vt:lpstr>5.1  问题引入：商品分类树</vt:lpstr>
      <vt:lpstr>5.2  树的定义与结构</vt:lpstr>
      <vt:lpstr>5.2  树的定义与结构</vt:lpstr>
      <vt:lpstr>树的基本术语</vt:lpstr>
      <vt:lpstr>树的基本术语</vt:lpstr>
      <vt:lpstr>树的基本术语</vt:lpstr>
      <vt:lpstr>树的基本操作</vt:lpstr>
      <vt:lpstr>5.3.1 二叉树的定义</vt:lpstr>
      <vt:lpstr>5.3.1 二叉树的定义</vt:lpstr>
      <vt:lpstr>二叉树的基本操作</vt:lpstr>
      <vt:lpstr>5.3.2 满二叉树、完全二叉树、完美二叉树</vt:lpstr>
      <vt:lpstr>5.3.2 满二叉树、完全二叉树、完美二叉树</vt:lpstr>
      <vt:lpstr>5.3.2 满二叉树、完全二叉树、完美二叉树</vt:lpstr>
      <vt:lpstr>5.3.2 满二叉树、完全二叉树、完美二叉树</vt:lpstr>
      <vt:lpstr>5.3.2 满二叉树、完全二叉树、完美二叉树</vt:lpstr>
      <vt:lpstr>5.3.2 满二叉树、完全二叉树、完美二叉树</vt:lpstr>
      <vt:lpstr>5.3.3 二叉树基本性质</vt:lpstr>
      <vt:lpstr>5.3.3 二叉树基本性质</vt:lpstr>
      <vt:lpstr>5.3.3 二叉树基本性质</vt:lpstr>
      <vt:lpstr>完全二叉树的分层编号</vt:lpstr>
      <vt:lpstr>5.3.3 二叉树基本性质</vt:lpstr>
      <vt:lpstr>5.3.4 二叉树的顺序存储实现</vt:lpstr>
      <vt:lpstr>5.3.4 二叉树的顺序存储实现</vt:lpstr>
      <vt:lpstr>5.3.4 二叉树的顺序存储实现</vt:lpstr>
      <vt:lpstr>5.3.5 二叉树的链接存储实现</vt:lpstr>
      <vt:lpstr>5.3.5 二叉树的链接存储实现</vt:lpstr>
      <vt:lpstr>构造二叉树的算法</vt:lpstr>
      <vt:lpstr>5.4.1 二叉树遍历的基本概念</vt:lpstr>
      <vt:lpstr>5.4.2 二叉树遍历的递归算法</vt:lpstr>
      <vt:lpstr>5.4.2 二叉树遍历的递归算法</vt:lpstr>
      <vt:lpstr>递归算法</vt:lpstr>
      <vt:lpstr>后序遍历递归算法的应用</vt:lpstr>
      <vt:lpstr>表达式树</vt:lpstr>
      <vt:lpstr>表达式树</vt:lpstr>
      <vt:lpstr>表达式树</vt:lpstr>
      <vt:lpstr>将表达式树转换成中缀表达式的算法</vt:lpstr>
      <vt:lpstr>表达式树</vt:lpstr>
      <vt:lpstr>5.4.3 二叉树遍历的非递归算法</vt:lpstr>
      <vt:lpstr>算法5-7：非递归前序遍历 PreOrder(tree)</vt:lpstr>
      <vt:lpstr>算法5-8：非递归中序遍历 InOrder(tree)</vt:lpstr>
      <vt:lpstr>5.4.3 二叉树遍历的非递归算法</vt:lpstr>
      <vt:lpstr>算法5-9：非递归后序遍历 PostOrder(tree)</vt:lpstr>
      <vt:lpstr>PowerPoint 演示文稿</vt:lpstr>
      <vt:lpstr>5.4.3 二叉树遍历的非递归算法</vt:lpstr>
      <vt:lpstr>层序遍历</vt:lpstr>
      <vt:lpstr>算法5-10：层序遍历二叉树 LevelOrder(tree)</vt:lpstr>
      <vt:lpstr>层序遍历</vt:lpstr>
      <vt:lpstr>5.4.4 二叉树的序列化与反序列化</vt:lpstr>
      <vt:lpstr>5.4.4 二叉树的序列化与反序列化</vt:lpstr>
      <vt:lpstr>5.4.4 二叉树的序列化与反序列化</vt:lpstr>
      <vt:lpstr>前序序列</vt:lpstr>
      <vt:lpstr>算法5-11：二叉树前序序列化 PreOrderSerialize(tree )</vt:lpstr>
      <vt:lpstr>前序序列</vt:lpstr>
      <vt:lpstr>算法5-12：二叉树前序序列的反序列化 PreOrderDeSerialize(preorder, n)</vt:lpstr>
      <vt:lpstr>5.4.4 二叉树的序列化与反序列化</vt:lpstr>
      <vt:lpstr>5.5.1  最优二叉树</vt:lpstr>
      <vt:lpstr>5.5.1  最优二叉树</vt:lpstr>
      <vt:lpstr>最优二叉树基本性质</vt:lpstr>
      <vt:lpstr>最优二叉树基本性质</vt:lpstr>
      <vt:lpstr>最优二叉树基本性质</vt:lpstr>
      <vt:lpstr>哈夫曼算法</vt:lpstr>
      <vt:lpstr>哈夫曼算法</vt:lpstr>
      <vt:lpstr>算法5-15：创建哈夫曼树 CreateHuffmanTree(w )</vt:lpstr>
      <vt:lpstr>算法5-15：创建哈夫曼树 CreateHuffmanTree(w )</vt:lpstr>
      <vt:lpstr>哈夫曼算法</vt:lpstr>
      <vt:lpstr>哈夫曼编码</vt:lpstr>
      <vt:lpstr>哈夫曼编码</vt:lpstr>
      <vt:lpstr>哈夫曼编码</vt:lpstr>
      <vt:lpstr>哈夫曼编码</vt:lpstr>
      <vt:lpstr>算法5-16：使用哈夫曼树对二进制字符串解码 Decoding(tree, binary_code) </vt:lpstr>
      <vt:lpstr>5.6.1 树的存储结构</vt:lpstr>
      <vt:lpstr>父亲表示法</vt:lpstr>
      <vt:lpstr>算法5-17：查找父亲表示法的树的根结点FindRoot(tree, x) </vt:lpstr>
      <vt:lpstr>孩子表示法</vt:lpstr>
      <vt:lpstr>孩子表示法</vt:lpstr>
      <vt:lpstr>孩子兄弟表示法</vt:lpstr>
      <vt:lpstr>5.6.2 树、森林与二叉树的转换</vt:lpstr>
      <vt:lpstr>算法5-18：查找树中带有指定数据的结点 Search(tree, x) </vt:lpstr>
      <vt:lpstr>森林与二叉树的转换</vt:lpstr>
      <vt:lpstr>5.6.3 树与森林的遍历</vt:lpstr>
      <vt:lpstr>树与对应的二叉树的遍历</vt:lpstr>
      <vt:lpstr>基于二叉树遍历方案的树遍历算法</vt:lpstr>
      <vt:lpstr>森林的遍历</vt:lpstr>
      <vt:lpstr>森林与对应的二叉树的遍历</vt:lpstr>
      <vt:lpstr>5.6.2 树、森林与二叉树的转换</vt:lpstr>
      <vt:lpstr>5.7.1 拓展延伸：前缀树</vt:lpstr>
      <vt:lpstr>5.7.1 拓展延伸：前缀树</vt:lpstr>
      <vt:lpstr>5.7.2 拓展延伸：后缀树与后缀自动机</vt:lpstr>
      <vt:lpstr>5.8  应用场景：决策树</vt:lpstr>
      <vt:lpstr>5.8  应用场景：决策树</vt:lpstr>
      <vt:lpstr>5.8  应用场景：决策树</vt:lpstr>
      <vt:lpstr>ID3算法</vt:lpstr>
      <vt:lpstr>ID3算法</vt:lpstr>
      <vt:lpstr>5.8  应用场景：决策树</vt:lpstr>
      <vt:lpstr>5.9  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lijia@cqu.edu.cn</cp:lastModifiedBy>
  <cp:revision>382</cp:revision>
  <dcterms:created xsi:type="dcterms:W3CDTF">2023-07-28T08:56:46Z</dcterms:created>
  <dcterms:modified xsi:type="dcterms:W3CDTF">2023-08-15T14:11:46Z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575BE437404044CA4A81C364E200AF97_42</vt:lpwstr>
  </property>
  <property fmtid="{D5CDD505-2E9C-101B-9397-08002B2CF9AE}" pid="3" name="KSOProductBuildVer">
    <vt:lpwstr>2052-5.4.0.7910</vt:lpwstr>
  </property>
</Properties>
</file>